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60" r:id="rId3"/>
    <p:sldId id="258" r:id="rId4"/>
    <p:sldId id="259" r:id="rId5"/>
    <p:sldId id="266" r:id="rId6"/>
    <p:sldId id="262" r:id="rId7"/>
    <p:sldId id="269" r:id="rId8"/>
    <p:sldId id="263" r:id="rId9"/>
    <p:sldId id="261" r:id="rId10"/>
    <p:sldId id="264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E780B"/>
    <a:srgbClr val="A9FF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501" autoAdjust="0"/>
  </p:normalViewPr>
  <p:slideViewPr>
    <p:cSldViewPr snapToGrid="0" snapToObjects="1">
      <p:cViewPr varScale="1">
        <p:scale>
          <a:sx n="91" d="100"/>
          <a:sy n="91" d="100"/>
        </p:scale>
        <p:origin x="-82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079214-ED1C-AA47-98EA-B8316FA38C26}" type="datetimeFigureOut">
              <a:rPr lang="en-US" smtClean="0"/>
              <a:t>6/5/13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B1C058-472E-6248-9AD3-EA8B87BC1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954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1C058-472E-6248-9AD3-EA8B87BC11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529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1C058-472E-6248-9AD3-EA8B87BC11D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701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1C058-472E-6248-9AD3-EA8B87BC11D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8702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1C058-472E-6248-9AD3-EA8B87BC11D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86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1C058-472E-6248-9AD3-EA8B87BC11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201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1C058-472E-6248-9AD3-EA8B87BC11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039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1C058-472E-6248-9AD3-EA8B87BC11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65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1C058-472E-6248-9AD3-EA8B87BC11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316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1C058-472E-6248-9AD3-EA8B87BC11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0144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1C058-472E-6248-9AD3-EA8B87BC11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9794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1C058-472E-6248-9AD3-EA8B87BC11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1748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1C058-472E-6248-9AD3-EA8B87BC11D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11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CB312-6DF5-DA48-B55B-077235ABED7E}" type="datetimeFigureOut">
              <a:rPr lang="en-US" smtClean="0"/>
              <a:t>6/5/13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82D74-B10E-0D4F-8E5B-4792C9E2B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42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CB312-6DF5-DA48-B55B-077235ABED7E}" type="datetimeFigureOut">
              <a:rPr lang="en-US" smtClean="0"/>
              <a:t>6/5/13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82D74-B10E-0D4F-8E5B-4792C9E2B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21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CB312-6DF5-DA48-B55B-077235ABED7E}" type="datetimeFigureOut">
              <a:rPr lang="en-US" smtClean="0"/>
              <a:t>6/5/13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82D74-B10E-0D4F-8E5B-4792C9E2B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002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CB312-6DF5-DA48-B55B-077235ABED7E}" type="datetimeFigureOut">
              <a:rPr lang="en-US" smtClean="0"/>
              <a:t>6/5/13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82D74-B10E-0D4F-8E5B-4792C9E2B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769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CB312-6DF5-DA48-B55B-077235ABED7E}" type="datetimeFigureOut">
              <a:rPr lang="en-US" smtClean="0"/>
              <a:t>6/5/13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82D74-B10E-0D4F-8E5B-4792C9E2B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967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CB312-6DF5-DA48-B55B-077235ABED7E}" type="datetimeFigureOut">
              <a:rPr lang="en-US" smtClean="0"/>
              <a:t>6/5/13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82D74-B10E-0D4F-8E5B-4792C9E2B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7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CB312-6DF5-DA48-B55B-077235ABED7E}" type="datetimeFigureOut">
              <a:rPr lang="en-US" smtClean="0"/>
              <a:t>6/5/13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82D74-B10E-0D4F-8E5B-4792C9E2B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395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CB312-6DF5-DA48-B55B-077235ABED7E}" type="datetimeFigureOut">
              <a:rPr lang="en-US" smtClean="0"/>
              <a:t>6/5/13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82D74-B10E-0D4F-8E5B-4792C9E2B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113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CB312-6DF5-DA48-B55B-077235ABED7E}" type="datetimeFigureOut">
              <a:rPr lang="en-US" smtClean="0"/>
              <a:t>6/5/13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82D74-B10E-0D4F-8E5B-4792C9E2B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616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CB312-6DF5-DA48-B55B-077235ABED7E}" type="datetimeFigureOut">
              <a:rPr lang="en-US" smtClean="0"/>
              <a:t>6/5/13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82D74-B10E-0D4F-8E5B-4792C9E2B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326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CB312-6DF5-DA48-B55B-077235ABED7E}" type="datetimeFigureOut">
              <a:rPr lang="en-US" smtClean="0"/>
              <a:t>6/5/13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82D74-B10E-0D4F-8E5B-4792C9E2B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75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CB312-6DF5-DA48-B55B-077235ABED7E}" type="datetimeFigureOut">
              <a:rPr lang="en-US" smtClean="0"/>
              <a:t>6/5/13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82D74-B10E-0D4F-8E5B-4792C9E2B12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 cmpd="sng">
            <a:solidFill>
              <a:srgbClr val="FE780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470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Relationship Id="rId3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8058"/>
            <a:ext cx="9014579" cy="1463408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008000"/>
                </a:solidFill>
                <a:latin typeface="Chalkboard"/>
              </a:rPr>
              <a:t>Constraints on </a:t>
            </a:r>
            <a:r>
              <a:rPr lang="en-US" sz="3200" dirty="0" err="1" smtClean="0">
                <a:solidFill>
                  <a:srgbClr val="008000"/>
                </a:solidFill>
                <a:latin typeface="Chalkboard"/>
              </a:rPr>
              <a:t>Blazar</a:t>
            </a:r>
            <a:r>
              <a:rPr lang="en-US" sz="3200" dirty="0" smtClean="0">
                <a:solidFill>
                  <a:srgbClr val="008000"/>
                </a:solidFill>
                <a:latin typeface="Chalkboard"/>
              </a:rPr>
              <a:t> Jet Conditions During Gamma-Ray Flaring from </a:t>
            </a:r>
            <a:r>
              <a:rPr lang="en-US" sz="3200" dirty="0" err="1" smtClean="0">
                <a:solidFill>
                  <a:srgbClr val="008000"/>
                </a:solidFill>
                <a:latin typeface="Chalkboard"/>
              </a:rPr>
              <a:t>Radiative</a:t>
            </a:r>
            <a:r>
              <a:rPr lang="en-US" sz="3200" dirty="0" smtClean="0">
                <a:solidFill>
                  <a:srgbClr val="008000"/>
                </a:solidFill>
                <a:latin typeface="Chalkboard"/>
              </a:rPr>
              <a:t> Transfer Modeling</a:t>
            </a:r>
            <a:endParaRPr lang="en-US" sz="3200" dirty="0">
              <a:solidFill>
                <a:srgbClr val="008000"/>
              </a:solidFill>
              <a:latin typeface="Chalkboar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635" y="1484002"/>
            <a:ext cx="8697065" cy="504024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solidFill>
                  <a:srgbClr val="008000"/>
                </a:solidFill>
                <a:latin typeface="Chalkboard"/>
              </a:rPr>
              <a:t>M.F. Aller, P.A. Hughes, H.D. Aller, &amp; T. </a:t>
            </a:r>
            <a:r>
              <a:rPr lang="en-US" sz="2800" dirty="0" err="1" smtClean="0">
                <a:solidFill>
                  <a:srgbClr val="008000"/>
                </a:solidFill>
                <a:latin typeface="Chalkboard"/>
              </a:rPr>
              <a:t>Hovatta</a:t>
            </a:r>
            <a:endParaRPr lang="en-US" sz="2800" dirty="0">
              <a:solidFill>
                <a:srgbClr val="008000"/>
              </a:solidFill>
              <a:latin typeface="Chalkboard"/>
            </a:endParaRPr>
          </a:p>
        </p:txBody>
      </p:sp>
      <p:pic>
        <p:nvPicPr>
          <p:cNvPr id="4" name="Picture 3" descr="skymap.jp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617" y="2514014"/>
            <a:ext cx="2908536" cy="18994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61617" y="2175460"/>
            <a:ext cx="2655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The  </a:t>
            </a:r>
            <a:r>
              <a:rPr lang="en-US" sz="1600" b="1" dirty="0" err="1" smtClean="0"/>
              <a:t>γ</a:t>
            </a:r>
            <a:r>
              <a:rPr lang="en-US" sz="1600" b="1" dirty="0" smtClean="0"/>
              <a:t>-ray sky seen by FERMI</a:t>
            </a:r>
            <a:endParaRPr lang="en-US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494649" y="4425469"/>
            <a:ext cx="1711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Nolan et al. 2012</a:t>
            </a:r>
            <a:endParaRPr lang="en-US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848" y="2344737"/>
            <a:ext cx="4853449" cy="923330"/>
          </a:xfrm>
          <a:prstGeom prst="rect">
            <a:avLst/>
          </a:prstGeom>
          <a:noFill/>
          <a:ln w="22225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Motivation: 1) prevalence of </a:t>
            </a:r>
            <a:r>
              <a:rPr lang="en-US" dirty="0" err="1" smtClean="0"/>
              <a:t>γ</a:t>
            </a:r>
            <a:r>
              <a:rPr lang="en-US" dirty="0" smtClean="0"/>
              <a:t>-ray </a:t>
            </a:r>
            <a:r>
              <a:rPr lang="en-US" dirty="0" err="1" smtClean="0"/>
              <a:t>blazars</a:t>
            </a:r>
            <a:r>
              <a:rPr lang="en-US" dirty="0" smtClean="0"/>
              <a:t>;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2) increasing evidence that </a:t>
            </a:r>
            <a:r>
              <a:rPr lang="en-US" dirty="0" err="1" smtClean="0"/>
              <a:t>γ</a:t>
            </a:r>
            <a:r>
              <a:rPr lang="en-US" dirty="0" smtClean="0"/>
              <a:t>-ray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emission arises in the parsec-scale jet</a:t>
            </a:r>
            <a:endParaRPr lang="en-US" dirty="0"/>
          </a:p>
        </p:txBody>
      </p:sp>
      <p:pic>
        <p:nvPicPr>
          <p:cNvPr id="5" name="Picture 4" descr="0420_4panel.jp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27" y="3436067"/>
            <a:ext cx="3491436" cy="30259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35047" y="6444173"/>
            <a:ext cx="17862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Correlated flaring</a:t>
            </a:r>
            <a:endParaRPr lang="en-US" sz="1600" b="1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753569" y="3684583"/>
            <a:ext cx="1" cy="1242151"/>
          </a:xfrm>
          <a:prstGeom prst="straightConnector1">
            <a:avLst/>
          </a:prstGeom>
          <a:ln>
            <a:solidFill>
              <a:srgbClr val="660066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23848" y="4087182"/>
            <a:ext cx="614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</a:rPr>
              <a:t>LP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16526" y="5417720"/>
            <a:ext cx="8233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01/03/10</a:t>
            </a:r>
            <a:endParaRPr lang="en-US" sz="1000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2693311" y="4413466"/>
            <a:ext cx="446558" cy="206220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2909612" y="3961571"/>
            <a:ext cx="460514" cy="0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370126" y="3838107"/>
            <a:ext cx="6489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660066"/>
                </a:solidFill>
              </a:rPr>
              <a:t>swing</a:t>
            </a:r>
            <a:endParaRPr lang="en-US" sz="1100" b="1" dirty="0">
              <a:solidFill>
                <a:srgbClr val="660066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139868" y="4312637"/>
            <a:ext cx="7675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660066"/>
                </a:solidFill>
              </a:rPr>
              <a:t>increase</a:t>
            </a:r>
            <a:endParaRPr lang="en-US" sz="1100" b="1" dirty="0">
              <a:solidFill>
                <a:srgbClr val="660066"/>
              </a:solidFill>
            </a:endParaRPr>
          </a:p>
        </p:txBody>
      </p:sp>
      <p:pic>
        <p:nvPicPr>
          <p:cNvPr id="30" name="Picture 29" descr="0420-014.u.2010_02_11.pc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674" y="4926734"/>
            <a:ext cx="1463245" cy="151743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874674" y="4633642"/>
            <a:ext cx="1292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MOJAVE image</a:t>
            </a:r>
            <a:endParaRPr lang="en-US" sz="12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4874674" y="6486043"/>
            <a:ext cx="16187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Core-dominated source</a:t>
            </a:r>
            <a:endParaRPr lang="en-US" sz="10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5177297" y="6137123"/>
            <a:ext cx="11606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Feb 2010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243761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228"/>
            <a:ext cx="8229600" cy="984556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8000"/>
                </a:solidFill>
                <a:latin typeface="Chalkboard"/>
              </a:rPr>
              <a:t>Patterns in OJ 287: data &amp; simulation</a:t>
            </a:r>
            <a:endParaRPr lang="en-US" sz="3600" dirty="0">
              <a:solidFill>
                <a:srgbClr val="008000"/>
              </a:solidFill>
              <a:latin typeface="Chalkboard"/>
            </a:endParaRPr>
          </a:p>
        </p:txBody>
      </p:sp>
      <p:pic>
        <p:nvPicPr>
          <p:cNvPr id="4" name="Content Placeholder 3" descr="OJ287_H.jp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197" r="-24197"/>
          <a:stretch>
            <a:fillRect/>
          </a:stretch>
        </p:blipFill>
        <p:spPr>
          <a:xfrm>
            <a:off x="-1103232" y="1289976"/>
            <a:ext cx="7281514" cy="4132214"/>
          </a:xfrm>
        </p:spPr>
      </p:pic>
      <p:pic>
        <p:nvPicPr>
          <p:cNvPr id="6" name="Picture 5" descr="OJ_287_MOD.jp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885" y="1289976"/>
            <a:ext cx="4232115" cy="41322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198" y="5550610"/>
            <a:ext cx="86868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EVPA: ΔEVPA reproduced but detailed spectral behavior complex</a:t>
            </a:r>
          </a:p>
          <a:p>
            <a:r>
              <a:rPr lang="en-US" dirty="0" smtClean="0"/>
              <a:t>P%: range of variation and  peak value reproduced by model</a:t>
            </a:r>
          </a:p>
          <a:p>
            <a:r>
              <a:rPr lang="en-US" dirty="0" smtClean="0"/>
              <a:t>S: self-absorbed spectrum during rise with approximate time delay of peak reproduced;</a:t>
            </a:r>
          </a:p>
          <a:p>
            <a:r>
              <a:rPr lang="en-US" dirty="0"/>
              <a:t> </a:t>
            </a:r>
            <a:r>
              <a:rPr lang="en-US" dirty="0" smtClean="0"/>
              <a:t>     change in spectral behavior during the burst decline is reproduced.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65516" y="3862173"/>
            <a:ext cx="13117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accent1">
                    <a:lumMod val="75000"/>
                  </a:schemeClr>
                </a:solidFill>
              </a:rPr>
              <a:t>Self-absorbed</a:t>
            </a:r>
            <a:endParaRPr lang="en-US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6178282" y="2819265"/>
            <a:ext cx="0" cy="10429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939742" y="2819265"/>
            <a:ext cx="13955" cy="907188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569935" y="3848216"/>
            <a:ext cx="11582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6600"/>
                </a:solidFill>
              </a:rPr>
              <a:t>Self-absorbed</a:t>
            </a:r>
            <a:endParaRPr lang="en-US" sz="11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834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08000"/>
                </a:solidFill>
                <a:latin typeface="Chalkboard"/>
              </a:rPr>
              <a:t>Summary of source properties from modeling UMRAO data:</a:t>
            </a:r>
            <a:endParaRPr lang="en-US" sz="3600" dirty="0">
              <a:solidFill>
                <a:srgbClr val="008000"/>
              </a:solidFill>
              <a:latin typeface="Chalkboard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6780623"/>
              </p:ext>
            </p:extLst>
          </p:nvPr>
        </p:nvGraphicFramePr>
        <p:xfrm>
          <a:off x="457200" y="1600200"/>
          <a:ext cx="8229600" cy="296672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138426"/>
                <a:gridCol w="1976374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Parameter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0420-014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OJ 287**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1156+295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Cutoff LF (energy)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Bulk Lorentz factor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Shock Sense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shocks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Shock</a:t>
                      </a:r>
                      <a:r>
                        <a:rPr lang="en-US" baseline="0" dirty="0" smtClean="0"/>
                        <a:t> Obliquity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90° (transverse)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30° (oblique)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90° (transverse)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Viewing angle</a:t>
                      </a:r>
                      <a:r>
                        <a:rPr lang="en-US" baseline="0" dirty="0" smtClean="0"/>
                        <a:t> 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2.0°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Axial</a:t>
                      </a:r>
                      <a:r>
                        <a:rPr lang="en-US" baseline="0" dirty="0" smtClean="0"/>
                        <a:t> magnetic field*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4763220"/>
            <a:ext cx="76194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Consistency checks based on  VLBI data:</a:t>
            </a:r>
          </a:p>
          <a:p>
            <a:pPr marL="342900" indent="-342900">
              <a:buAutoNum type="arabicPeriod"/>
            </a:pPr>
            <a:r>
              <a:rPr lang="en-US" dirty="0" smtClean="0"/>
              <a:t>viewing angle agrees with the value from VLBI analysis </a:t>
            </a:r>
          </a:p>
          <a:p>
            <a:pPr marL="342900" indent="-342900">
              <a:buAutoNum type="arabicPeriod"/>
            </a:pPr>
            <a:r>
              <a:rPr lang="en-US" dirty="0" smtClean="0"/>
              <a:t> the deduced apparent motion given the viewing angle and the derived shock speed agrees with the speed from VLBI-scale component motions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5368" y="6002191"/>
            <a:ext cx="8205529" cy="646331"/>
          </a:xfrm>
          <a:prstGeom prst="rect">
            <a:avLst/>
          </a:prstGeom>
          <a:noFill/>
          <a:ln w="254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Table notes</a:t>
            </a:r>
            <a:r>
              <a:rPr lang="en-US" dirty="0" smtClean="0"/>
              <a:t>: * axial B field is in terms of energy density which is a small quantity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** the first shock in OJ 287 is strong but narrow</a:t>
            </a:r>
          </a:p>
        </p:txBody>
      </p:sp>
    </p:spTree>
    <p:extLst>
      <p:ext uri="{BB962C8B-B14F-4D97-AF65-F5344CB8AC3E}">
        <p14:creationId xmlns:p14="http://schemas.microsoft.com/office/powerpoint/2010/main" val="1756570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576201" cy="1143000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008000"/>
                </a:solidFill>
                <a:latin typeface="Chalkboard"/>
              </a:rPr>
              <a:t>Evidence for an </a:t>
            </a:r>
            <a:r>
              <a:rPr lang="en-US" sz="3200" dirty="0">
                <a:solidFill>
                  <a:srgbClr val="008000"/>
                </a:solidFill>
                <a:latin typeface="Chalkboard"/>
              </a:rPr>
              <a:t>A</a:t>
            </a:r>
            <a:r>
              <a:rPr lang="en-US" sz="3200" dirty="0" smtClean="0">
                <a:solidFill>
                  <a:srgbClr val="008000"/>
                </a:solidFill>
                <a:latin typeface="Chalkboard"/>
              </a:rPr>
              <a:t>xial </a:t>
            </a:r>
            <a:r>
              <a:rPr lang="en-US" sz="3200" dirty="0">
                <a:solidFill>
                  <a:srgbClr val="008000"/>
                </a:solidFill>
                <a:latin typeface="Chalkboard"/>
              </a:rPr>
              <a:t>M</a:t>
            </a:r>
            <a:r>
              <a:rPr lang="en-US" sz="3200" dirty="0" smtClean="0">
                <a:solidFill>
                  <a:srgbClr val="008000"/>
                </a:solidFill>
                <a:latin typeface="Chalkboard"/>
              </a:rPr>
              <a:t>agnetic </a:t>
            </a:r>
            <a:r>
              <a:rPr lang="en-US" sz="3200" dirty="0" smtClean="0">
                <a:solidFill>
                  <a:srgbClr val="008000"/>
                </a:solidFill>
                <a:latin typeface="Chalkboard"/>
              </a:rPr>
              <a:t>F</a:t>
            </a:r>
            <a:r>
              <a:rPr lang="en-US" sz="3200" dirty="0" smtClean="0">
                <a:solidFill>
                  <a:srgbClr val="008000"/>
                </a:solidFill>
                <a:latin typeface="Chalkboard"/>
              </a:rPr>
              <a:t>ield</a:t>
            </a:r>
            <a:br>
              <a:rPr lang="en-US" sz="3200" dirty="0" smtClean="0">
                <a:solidFill>
                  <a:srgbClr val="008000"/>
                </a:solidFill>
                <a:latin typeface="Chalkboard"/>
              </a:rPr>
            </a:br>
            <a:r>
              <a:rPr lang="en-US" sz="3200" dirty="0" smtClean="0">
                <a:solidFill>
                  <a:srgbClr val="008000"/>
                </a:solidFill>
                <a:latin typeface="Chalkboard"/>
              </a:rPr>
              <a:t>simulation </a:t>
            </a:r>
            <a:r>
              <a:rPr lang="en-US" sz="3200" dirty="0" smtClean="0">
                <a:solidFill>
                  <a:srgbClr val="008000"/>
                </a:solidFill>
                <a:latin typeface="Chalkboard"/>
              </a:rPr>
              <a:t>for  1156+295 assuming no axial B field</a:t>
            </a:r>
            <a:endParaRPr lang="en-US" sz="3200" dirty="0">
              <a:solidFill>
                <a:srgbClr val="008000"/>
              </a:solidFill>
              <a:latin typeface="Chalkboard"/>
            </a:endParaRPr>
          </a:p>
        </p:txBody>
      </p:sp>
      <p:pic>
        <p:nvPicPr>
          <p:cNvPr id="4" name="Content Placeholder 3" descr="1156_Noaxial.jpf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25" t="-3466" r="-44665"/>
          <a:stretch/>
        </p:blipFill>
        <p:spPr>
          <a:xfrm>
            <a:off x="3178815" y="1560329"/>
            <a:ext cx="7789333" cy="4946299"/>
          </a:xfrm>
        </p:spPr>
      </p:pic>
      <p:pic>
        <p:nvPicPr>
          <p:cNvPr id="6" name="Content Placeholder 10" descr="1156_Portrait.jp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444" r="-22444"/>
          <a:stretch>
            <a:fillRect/>
          </a:stretch>
        </p:blipFill>
        <p:spPr>
          <a:xfrm>
            <a:off x="-1101337" y="1755078"/>
            <a:ext cx="7155758" cy="475155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6550287" y="3424541"/>
            <a:ext cx="131291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963093" y="3424541"/>
            <a:ext cx="10703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P% too high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7306638" y="2183145"/>
            <a:ext cx="813434" cy="39953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650183" y="2059455"/>
            <a:ext cx="9561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EVPA flat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619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1654"/>
            <a:ext cx="8229600" cy="865319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8000"/>
                </a:solidFill>
                <a:latin typeface="Chalkboard"/>
              </a:rPr>
              <a:t>Conclusions</a:t>
            </a:r>
            <a:endParaRPr lang="en-US" sz="3600" dirty="0">
              <a:solidFill>
                <a:srgbClr val="008000"/>
              </a:solidFill>
              <a:latin typeface="Chalkboar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0498"/>
            <a:ext cx="8229600" cy="4981709"/>
          </a:xfrm>
          <a:ln w="28575">
            <a:solidFill>
              <a:srgbClr val="008000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Several centimeter-band events associated with GEV </a:t>
            </a:r>
            <a:r>
              <a:rPr lang="en-US" sz="2400" dirty="0" err="1" smtClean="0"/>
              <a:t>γ</a:t>
            </a:r>
            <a:r>
              <a:rPr lang="en-US" sz="2400" dirty="0" smtClean="0"/>
              <a:t>-ray flaring show changes in LP  and in S expected from a propagating shock scenario.</a:t>
            </a:r>
          </a:p>
          <a:p>
            <a:r>
              <a:rPr lang="en-US" sz="2400" dirty="0" smtClean="0"/>
              <a:t>Comparison of models with UMRAO monitoring data can be used to derive  jet flow conditions during these flares, and to constrain the particle energy distribution responsible for the radio-band synchrotron emission.</a:t>
            </a:r>
          </a:p>
          <a:p>
            <a:r>
              <a:rPr lang="en-US" sz="2400" dirty="0" smtClean="0"/>
              <a:t>The simulated P% is very sensitive to viewing angle; derived values are nearly </a:t>
            </a:r>
            <a:r>
              <a:rPr lang="en-US" sz="2400" dirty="0" smtClean="0"/>
              <a:t>line of sight and </a:t>
            </a:r>
            <a:r>
              <a:rPr lang="en-US" sz="2400" dirty="0" smtClean="0"/>
              <a:t>in agreement with independently-determined values from VLBI studies.</a:t>
            </a:r>
          </a:p>
          <a:p>
            <a:r>
              <a:rPr lang="en-US" sz="2400" dirty="0" smtClean="0"/>
              <a:t>The magnetic field is predominantly turbulent in the quiescent jet, but a substantial  ordered axial component is required to fit the LP data (50% of the the energy density in magnetic energy). Models dominated by a helical field are not required.</a:t>
            </a:r>
          </a:p>
        </p:txBody>
      </p:sp>
      <p:pic>
        <p:nvPicPr>
          <p:cNvPr id="5" name="Picture 4" descr="umrao3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425" y="97385"/>
            <a:ext cx="1242375" cy="976973"/>
          </a:xfrm>
          <a:prstGeom prst="rect">
            <a:avLst/>
          </a:prstGeom>
        </p:spPr>
      </p:pic>
      <p:pic>
        <p:nvPicPr>
          <p:cNvPr id="6" name="Picture 5" descr="Main_fermi_logo_H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6117"/>
            <a:ext cx="936832" cy="82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550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482"/>
            <a:ext cx="9028871" cy="823448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8000"/>
                </a:solidFill>
                <a:latin typeface="Chalkboard"/>
              </a:rPr>
              <a:t>UMRAO Light Curves As Model Constraints</a:t>
            </a:r>
            <a:endParaRPr lang="en-US" sz="3200" dirty="0">
              <a:solidFill>
                <a:srgbClr val="008000"/>
              </a:solidFill>
              <a:latin typeface="Chalkboar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695" y="998937"/>
            <a:ext cx="8725176" cy="2615863"/>
          </a:xfrm>
          <a:ln w="19050">
            <a:solidFill>
              <a:srgbClr val="008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Questions:</a:t>
            </a:r>
          </a:p>
          <a:p>
            <a:pPr marL="0" indent="0">
              <a:buNone/>
            </a:pPr>
            <a:r>
              <a:rPr lang="en-US" sz="2800" dirty="0" smtClean="0"/>
              <a:t>1. Is there evidence in the UMRAO data for the presence of  shocks during (at least some) </a:t>
            </a:r>
            <a:r>
              <a:rPr lang="en-US" sz="2800" dirty="0" err="1" smtClean="0"/>
              <a:t>γ</a:t>
            </a:r>
            <a:r>
              <a:rPr lang="en-US" sz="2800" dirty="0" smtClean="0"/>
              <a:t>-</a:t>
            </a:r>
            <a:r>
              <a:rPr lang="en-US" sz="2800" dirty="0" smtClean="0"/>
              <a:t>ray flares?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2. Can we use the data in combination with shock models to  constrain jet conditions  during </a:t>
            </a:r>
            <a:r>
              <a:rPr lang="en-US" sz="2800" dirty="0" smtClean="0"/>
              <a:t>these </a:t>
            </a:r>
            <a:r>
              <a:rPr lang="en-US" sz="2800" dirty="0" err="1" smtClean="0"/>
              <a:t>γ</a:t>
            </a:r>
            <a:r>
              <a:rPr lang="en-US" sz="2800" dirty="0" smtClean="0"/>
              <a:t>-ray </a:t>
            </a:r>
            <a:r>
              <a:rPr lang="en-US" sz="2800" dirty="0" smtClean="0"/>
              <a:t>flares?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6075" y="4137656"/>
            <a:ext cx="4873602" cy="2246769"/>
          </a:xfrm>
          <a:prstGeom prst="rect">
            <a:avLst/>
          </a:prstGeom>
          <a:noFill/>
          <a:ln w="19050">
            <a:solidFill>
              <a:srgbClr val="660066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UMRAO: multi-frequency LP &amp; S (primary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        model constraints)</a:t>
            </a:r>
          </a:p>
          <a:p>
            <a:r>
              <a:rPr lang="en-US" sz="2000" dirty="0" smtClean="0"/>
              <a:t>Time window: 2009.5 - 2012.5</a:t>
            </a:r>
          </a:p>
          <a:p>
            <a:r>
              <a:rPr lang="en-US" sz="2000" dirty="0" smtClean="0"/>
              <a:t>The Sample: initially ≈ 30 sources (reduced to </a:t>
            </a:r>
            <a:endParaRPr lang="en-US" sz="2000" dirty="0"/>
          </a:p>
          <a:p>
            <a:r>
              <a:rPr lang="en-US" sz="2000" dirty="0" smtClean="0"/>
              <a:t>                        increase the cadence)</a:t>
            </a:r>
          </a:p>
          <a:p>
            <a:r>
              <a:rPr lang="en-US" sz="2000" dirty="0" smtClean="0"/>
              <a:t>VLBA data: all sources in MOJAVE; several in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             BU program</a:t>
            </a:r>
          </a:p>
        </p:txBody>
      </p:sp>
      <p:pic>
        <p:nvPicPr>
          <p:cNvPr id="7" name="Picture 6" descr="1156_Portrait.jp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275" y="4137655"/>
            <a:ext cx="3211596" cy="25590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374" y="3782280"/>
            <a:ext cx="2543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 of UMRAO data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58392" y="3782280"/>
            <a:ext cx="1814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660066"/>
                </a:solidFill>
              </a:rPr>
              <a:t>THE DATA</a:t>
            </a:r>
            <a:endParaRPr lang="en-US" b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728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286" y="23416"/>
            <a:ext cx="8686800" cy="857432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8000"/>
                </a:solidFill>
                <a:latin typeface="Chalkboard"/>
              </a:rPr>
              <a:t>The Model (Framework): The B Field is Initially Turbulent</a:t>
            </a:r>
            <a:endParaRPr lang="en-US" sz="2400" dirty="0">
              <a:solidFill>
                <a:srgbClr val="008000"/>
              </a:solidFill>
              <a:latin typeface="Chalkboard"/>
            </a:endParaRPr>
          </a:p>
        </p:txBody>
      </p:sp>
      <p:pic>
        <p:nvPicPr>
          <p:cNvPr id="4" name="Picture 17" descr="P-av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-33123" r="-33123"/>
          <a:stretch>
            <a:fillRect/>
          </a:stretch>
        </p:blipFill>
        <p:spPr bwMode="auto">
          <a:xfrm>
            <a:off x="-1185578" y="1001270"/>
            <a:ext cx="7618824" cy="515608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0439" y="6262613"/>
            <a:ext cx="5452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Statistical: time-averaged Q &amp; U in flux-limited samples</a:t>
            </a:r>
            <a:endParaRPr lang="en-US" dirty="0"/>
          </a:p>
        </p:txBody>
      </p:sp>
      <p:pic>
        <p:nvPicPr>
          <p:cNvPr id="8" name="Picture 7" descr="NRAO530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978" y="2274951"/>
            <a:ext cx="3419822" cy="2847178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6000641" y="3321707"/>
            <a:ext cx="2525851" cy="0"/>
          </a:xfrm>
          <a:prstGeom prst="line">
            <a:avLst/>
          </a:prstGeom>
          <a:ln w="38100">
            <a:solidFill>
              <a:srgbClr val="660066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74795" y="5247740"/>
            <a:ext cx="3654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Individual sources: baseline level  during  `quiescent’ phase: &lt;2%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8517" y="1020275"/>
            <a:ext cx="3795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Histograms of time-averaged LP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39675" y="5872565"/>
            <a:ext cx="20407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Aller, Aller &amp; Hughes 2003</a:t>
            </a:r>
            <a:endParaRPr lang="en-US" sz="1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080396" y="1167051"/>
            <a:ext cx="3654077" cy="369332"/>
          </a:xfrm>
          <a:prstGeom prst="rect">
            <a:avLst/>
          </a:prstGeom>
          <a:noFill/>
          <a:ln w="254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Fractional LP: values are only a few 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473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69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008000"/>
                </a:solidFill>
                <a:latin typeface="Chalkboard"/>
              </a:rPr>
              <a:t>The Oblique Shock-in-Jet Model</a:t>
            </a:r>
            <a:br>
              <a:rPr lang="en-US" sz="3600" dirty="0" smtClean="0">
                <a:solidFill>
                  <a:srgbClr val="008000"/>
                </a:solidFill>
                <a:latin typeface="Chalkboard"/>
              </a:rPr>
            </a:br>
            <a:r>
              <a:rPr lang="en-US" sz="3600" dirty="0" smtClean="0">
                <a:solidFill>
                  <a:srgbClr val="008000"/>
                </a:solidFill>
                <a:latin typeface="Chalkboard"/>
              </a:rPr>
              <a:t>framework and assumptions</a:t>
            </a:r>
            <a:endParaRPr lang="en-US" sz="3600" dirty="0">
              <a:solidFill>
                <a:srgbClr val="008000"/>
              </a:solidFill>
              <a:latin typeface="Chalkboar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549" y="1319940"/>
            <a:ext cx="8864995" cy="3761979"/>
          </a:xfrm>
          <a:ln w="22225">
            <a:solidFill>
              <a:srgbClr val="008000"/>
            </a:solidFill>
          </a:ln>
        </p:spPr>
        <p:txBody>
          <a:bodyPr>
            <a:normAutofit/>
          </a:bodyPr>
          <a:lstStyle/>
          <a:p>
            <a:r>
              <a:rPr lang="en-US" sz="2400" u="sng" dirty="0" smtClean="0"/>
              <a:t>Magnetic Field Structure</a:t>
            </a:r>
            <a:r>
              <a:rPr lang="en-US" sz="2400" dirty="0" smtClean="0"/>
              <a:t>: random before shock compression (but a fraction of the magnetic energy is in an ordered component to give a well-defined EVPA in the quiescent state) </a:t>
            </a:r>
          </a:p>
          <a:p>
            <a:r>
              <a:rPr lang="en-US" sz="2400" u="sng" dirty="0" smtClean="0"/>
              <a:t>Shock Orientation</a:t>
            </a:r>
            <a:r>
              <a:rPr lang="en-US" sz="2400" dirty="0" smtClean="0"/>
              <a:t>: at arbitrary angle to the flow direction &amp; spans the cross section of the flow. The orientation is specified by the obliquity (</a:t>
            </a:r>
            <a:r>
              <a:rPr lang="en-US" sz="2400" dirty="0" err="1" smtClean="0"/>
              <a:t>η</a:t>
            </a:r>
            <a:r>
              <a:rPr lang="en-US" sz="2400" dirty="0" smtClean="0"/>
              <a:t>) and  the azimuthal direction of the shock normal (</a:t>
            </a:r>
            <a:r>
              <a:rPr lang="en-US" sz="2400" dirty="0" err="1" smtClean="0"/>
              <a:t>ψ</a:t>
            </a:r>
            <a:r>
              <a:rPr lang="en-US" sz="2400" dirty="0" smtClean="0"/>
              <a:t>).</a:t>
            </a:r>
          </a:p>
          <a:p>
            <a:r>
              <a:rPr lang="en-US" sz="2400" u="sng" dirty="0" smtClean="0"/>
              <a:t>Shock Propagation</a:t>
            </a:r>
            <a:r>
              <a:rPr lang="en-US" sz="2400" dirty="0" smtClean="0"/>
              <a:t>: the shock propagates at a constant speed (no acceleration or deceleration). </a:t>
            </a:r>
          </a:p>
          <a:p>
            <a:r>
              <a:rPr lang="en-US" sz="2400" u="sng" dirty="0" smtClean="0"/>
              <a:t>Shocked Flow</a:t>
            </a:r>
            <a:r>
              <a:rPr lang="en-US" sz="2400" dirty="0" smtClean="0"/>
              <a:t>: specified by a length, width, and compression factor</a:t>
            </a:r>
          </a:p>
        </p:txBody>
      </p:sp>
      <p:pic>
        <p:nvPicPr>
          <p:cNvPr id="4" name="Picture 3" descr="Oblique_shock_eta.jp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564" y="5198492"/>
            <a:ext cx="1970632" cy="15331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98195" y="5703433"/>
            <a:ext cx="1479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Definition of </a:t>
            </a:r>
            <a:r>
              <a:rPr lang="en-US" sz="1400" b="1" dirty="0" err="1" smtClean="0"/>
              <a:t>η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819114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30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008000"/>
                </a:solidFill>
                <a:latin typeface="Chalkboard"/>
              </a:rPr>
              <a:t>THE MODEL:  values for `free’ parameters</a:t>
            </a:r>
            <a:br>
              <a:rPr lang="en-US" sz="3600" dirty="0" smtClean="0">
                <a:solidFill>
                  <a:srgbClr val="008000"/>
                </a:solidFill>
                <a:latin typeface="Chalkboard"/>
              </a:rPr>
            </a:br>
            <a:r>
              <a:rPr lang="en-US" sz="3600" dirty="0" smtClean="0">
                <a:solidFill>
                  <a:srgbClr val="008000"/>
                </a:solidFill>
                <a:latin typeface="Chalkboard"/>
              </a:rPr>
              <a:t>Flow + shock</a:t>
            </a:r>
            <a:endParaRPr lang="en-US" sz="3600" dirty="0">
              <a:solidFill>
                <a:srgbClr val="008000"/>
              </a:solidFill>
              <a:latin typeface="Chalkboard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1082734"/>
              </p:ext>
            </p:extLst>
          </p:nvPr>
        </p:nvGraphicFramePr>
        <p:xfrm>
          <a:off x="307010" y="1564399"/>
          <a:ext cx="8229600" cy="296672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024734"/>
                <a:gridCol w="420486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Parameter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UMRAO Constraint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Cutoff Lorentz Factor</a:t>
                      </a:r>
                      <a:r>
                        <a:rPr lang="en-US" baseline="0" dirty="0" smtClean="0"/>
                        <a:t> (energy spectrum)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UMRAO spectral behavior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Bulk Lorentz factor</a:t>
                      </a:r>
                      <a:r>
                        <a:rPr lang="en-US" baseline="0" dirty="0" smtClean="0"/>
                        <a:t> (flow)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UMRAO P%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Shock</a:t>
                      </a:r>
                      <a:r>
                        <a:rPr lang="en-US" baseline="0" dirty="0" smtClean="0"/>
                        <a:t> Sense (F or 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UMRAO light</a:t>
                      </a:r>
                      <a:r>
                        <a:rPr lang="en-US" baseline="0" dirty="0" smtClean="0"/>
                        <a:t> curves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Shock Length (l)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UMRAO flare shape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Observer’s Azimuthal</a:t>
                      </a:r>
                      <a:r>
                        <a:rPr lang="en-US" baseline="0" dirty="0" smtClean="0"/>
                        <a:t> Angle (</a:t>
                      </a:r>
                      <a:r>
                        <a:rPr lang="en-US" baseline="0" dirty="0" err="1" smtClean="0"/>
                        <a:t>ψ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Primarily from UMRAO P%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Shock Compression (</a:t>
                      </a:r>
                      <a:r>
                        <a:rPr lang="en-US" dirty="0" err="1" smtClean="0"/>
                        <a:t>κ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ΔS and P% from</a:t>
                      </a:r>
                      <a:r>
                        <a:rPr lang="en-US" baseline="0" dirty="0" smtClean="0"/>
                        <a:t> UMRAO data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Shock Obliquity (</a:t>
                      </a:r>
                      <a:r>
                        <a:rPr lang="en-US" dirty="0" err="1" smtClean="0"/>
                        <a:t>η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ΔEVPA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Left Brace 2"/>
          <p:cNvSpPr/>
          <p:nvPr/>
        </p:nvSpPr>
        <p:spPr>
          <a:xfrm>
            <a:off x="237236" y="2721567"/>
            <a:ext cx="150190" cy="1809552"/>
          </a:xfrm>
          <a:prstGeom prst="leftBrac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81736" y="5129623"/>
            <a:ext cx="2846816" cy="646331"/>
          </a:xfrm>
          <a:prstGeom prst="rect">
            <a:avLst/>
          </a:prstGeom>
          <a:noFill/>
          <a:ln w="28575" cmpd="sng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Observer’s Orientation (</a:t>
            </a:r>
            <a:r>
              <a:rPr lang="en-US" dirty="0" err="1"/>
              <a:t>θ</a:t>
            </a:r>
            <a:r>
              <a:rPr lang="en-US" dirty="0" smtClean="0"/>
              <a:t>):</a:t>
            </a:r>
            <a:endParaRPr lang="en-US" dirty="0"/>
          </a:p>
          <a:p>
            <a:r>
              <a:rPr lang="en-US" dirty="0"/>
              <a:t>VLBI gives consistency </a:t>
            </a:r>
            <a:r>
              <a:rPr lang="en-US" dirty="0" smtClean="0"/>
              <a:t>check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44565" y="4760291"/>
            <a:ext cx="2260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Additional parameter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922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23" y="145857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u="sng" dirty="0" smtClean="0">
                <a:solidFill>
                  <a:srgbClr val="008000"/>
                </a:solidFill>
                <a:latin typeface="Chalkboard"/>
              </a:rPr>
              <a:t>Separation of Blended Events</a:t>
            </a:r>
            <a:endParaRPr lang="en-US" sz="3600" u="sng" dirty="0">
              <a:solidFill>
                <a:srgbClr val="008000"/>
              </a:solidFill>
              <a:latin typeface="Chalkboar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26044" y="6460408"/>
            <a:ext cx="39162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Simulated burst profile shape:  single shock</a:t>
            </a:r>
            <a:endParaRPr lang="en-US" sz="1600" dirty="0"/>
          </a:p>
        </p:txBody>
      </p:sp>
      <p:pic>
        <p:nvPicPr>
          <p:cNvPr id="3" name="Picture 2" descr="0420_SP.jp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32" y="1275639"/>
            <a:ext cx="4334734" cy="34847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7903" y="5344506"/>
            <a:ext cx="3453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Structure in the S and P profiles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flipH="1" flipV="1">
            <a:off x="4206296" y="5349183"/>
            <a:ext cx="356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332" y="5772707"/>
            <a:ext cx="3460835" cy="369332"/>
          </a:xfrm>
          <a:prstGeom prst="rect">
            <a:avLst/>
          </a:prstGeom>
          <a:noFill/>
          <a:ln w="47625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3 shocks required for the best `fit’</a:t>
            </a:r>
            <a:endParaRPr lang="en-US" dirty="0">
              <a:solidFill>
                <a:srgbClr val="008000"/>
              </a:solidFill>
            </a:endParaRPr>
          </a:p>
        </p:txBody>
      </p:sp>
      <p:pic>
        <p:nvPicPr>
          <p:cNvPr id="11" name="Content Placeholder 10" descr="0420_2x.jpf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137" r="-16137"/>
          <a:stretch/>
        </p:blipFill>
        <p:spPr>
          <a:xfrm>
            <a:off x="4206296" y="1171270"/>
            <a:ext cx="4937703" cy="3625811"/>
          </a:xfrm>
        </p:spPr>
      </p:pic>
      <p:pic>
        <p:nvPicPr>
          <p:cNvPr id="4" name="Picture 3" descr="Fig8aC.jp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395" y="4868770"/>
            <a:ext cx="2157430" cy="159163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08520" y="3681382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279142" y="3496716"/>
            <a:ext cx="242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92785" y="3496716"/>
            <a:ext cx="371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848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481"/>
            <a:ext cx="8229600" cy="1088627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Random or  </a:t>
            </a:r>
            <a:r>
              <a:rPr lang="en-US" sz="2800" dirty="0" smtClean="0">
                <a:solidFill>
                  <a:srgbClr val="008000"/>
                </a:solidFill>
              </a:rPr>
              <a:t>a Helical </a:t>
            </a:r>
            <a:r>
              <a:rPr lang="en-US" sz="2800" dirty="0" smtClean="0">
                <a:solidFill>
                  <a:srgbClr val="008000"/>
                </a:solidFill>
              </a:rPr>
              <a:t>B field?</a:t>
            </a:r>
            <a:br>
              <a:rPr lang="en-US" sz="2800" dirty="0" smtClean="0">
                <a:solidFill>
                  <a:srgbClr val="008000"/>
                </a:solidFill>
              </a:rPr>
            </a:br>
            <a:r>
              <a:rPr lang="en-US" sz="2800" dirty="0" smtClean="0">
                <a:solidFill>
                  <a:srgbClr val="008000"/>
                </a:solidFill>
              </a:rPr>
              <a:t>simulation for a single shock </a:t>
            </a:r>
            <a:endParaRPr lang="en-US" sz="2800" dirty="0">
              <a:solidFill>
                <a:srgbClr val="008000"/>
              </a:solidFill>
            </a:endParaRPr>
          </a:p>
        </p:txBody>
      </p:sp>
      <p:pic>
        <p:nvPicPr>
          <p:cNvPr id="6" name="Content Placeholder 5" descr="Fig8aC.jpf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311" r="-54024" b="-2478"/>
          <a:stretch/>
        </p:blipFill>
        <p:spPr>
          <a:xfrm>
            <a:off x="-1269564" y="1426892"/>
            <a:ext cx="7870149" cy="4328279"/>
          </a:xfrm>
        </p:spPr>
      </p:pic>
      <p:pic>
        <p:nvPicPr>
          <p:cNvPr id="7" name="Picture 6" descr="Fig8DC.jp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975" y="1426892"/>
            <a:ext cx="4342616" cy="42089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84579" y="5755171"/>
            <a:ext cx="3068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halkboard"/>
              </a:rPr>
              <a:t>Random </a:t>
            </a:r>
            <a:r>
              <a:rPr lang="en-US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halkboard"/>
              </a:rPr>
              <a:t>B field </a:t>
            </a:r>
            <a:r>
              <a:rPr lang="en-US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halkboard"/>
              </a:rPr>
              <a:t>dominates</a:t>
            </a:r>
            <a:endParaRPr lang="en-US" u="sng" dirty="0">
              <a:solidFill>
                <a:schemeClr val="tx1">
                  <a:lumMod val="85000"/>
                  <a:lumOff val="15000"/>
                </a:schemeClr>
              </a:solidFill>
              <a:latin typeface="Chalkboar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94457" y="5755171"/>
            <a:ext cx="2768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Helical </a:t>
            </a:r>
            <a:r>
              <a:rPr lang="en-US" u="sng" dirty="0" smtClean="0"/>
              <a:t>B field </a:t>
            </a:r>
            <a:r>
              <a:rPr lang="en-US" u="sng" dirty="0" smtClean="0"/>
              <a:t>dominates</a:t>
            </a:r>
            <a:endParaRPr lang="en-US" u="sng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6600585" y="2782440"/>
            <a:ext cx="1219800" cy="12842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920451" y="2597774"/>
            <a:ext cx="1066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P=25%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HIGH!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22476" y="1780703"/>
            <a:ext cx="2341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evolution during outburst  rise inconsistent with data</a:t>
            </a:r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7172860" y="5524338"/>
            <a:ext cx="1971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Hughes, Aller &amp; Aller 2011)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758653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14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008000"/>
                </a:solidFill>
                <a:latin typeface="Chalkboard"/>
              </a:rPr>
              <a:t>Patterns in 0420-014: data &amp; simulation</a:t>
            </a:r>
            <a:endParaRPr lang="en-US" sz="3600" dirty="0">
              <a:solidFill>
                <a:srgbClr val="008000"/>
              </a:solidFill>
              <a:latin typeface="Chalkboar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9514" y="5470600"/>
            <a:ext cx="6173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03/09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4222591" y="5470600"/>
            <a:ext cx="7256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02/11</a:t>
            </a:r>
            <a:endParaRPr lang="en-US" sz="1200" dirty="0"/>
          </a:p>
        </p:txBody>
      </p:sp>
      <p:pic>
        <p:nvPicPr>
          <p:cNvPr id="3" name="Picture 2" descr="0420_May20.jp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212" y="1252176"/>
            <a:ext cx="3990648" cy="3671353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0923164"/>
              </p:ext>
            </p:extLst>
          </p:nvPr>
        </p:nvGraphicFramePr>
        <p:xfrm>
          <a:off x="5410836" y="4994122"/>
          <a:ext cx="3178278" cy="1648451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059426"/>
                <a:gridCol w="1059426"/>
                <a:gridCol w="1059426"/>
              </a:tblGrid>
              <a:tr h="2226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property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observed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simulatd</a:t>
                      </a:r>
                      <a:endParaRPr lang="en-US" sz="1600" dirty="0"/>
                    </a:p>
                  </a:txBody>
                  <a:tcPr/>
                </a:tc>
              </a:tr>
              <a:tr h="28699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ΔS(14.5)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4-8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4-8</a:t>
                      </a:r>
                      <a:endParaRPr lang="en-US" sz="1400" dirty="0"/>
                    </a:p>
                  </a:txBody>
                  <a:tcPr/>
                </a:tc>
              </a:tr>
              <a:tr h="38728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α(S) </a:t>
                      </a:r>
                      <a:r>
                        <a:rPr lang="en-US" sz="1400" dirty="0" err="1" smtClean="0"/>
                        <a:t>ev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Flat,</a:t>
                      </a:r>
                      <a:r>
                        <a:rPr lang="en-US" sz="1400" dirty="0" err="1" smtClean="0"/>
                        <a:t>inv</a:t>
                      </a:r>
                      <a:r>
                        <a:rPr lang="en-US" sz="1400" dirty="0" smtClean="0"/>
                        <a:t>.,flat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Flat,</a:t>
                      </a:r>
                      <a:r>
                        <a:rPr lang="en-US" sz="1400" dirty="0" err="1" smtClean="0"/>
                        <a:t>inv</a:t>
                      </a:r>
                      <a:r>
                        <a:rPr lang="en-US" sz="1400" dirty="0" smtClean="0"/>
                        <a:t>.,flat</a:t>
                      </a:r>
                    </a:p>
                  </a:txBody>
                  <a:tcPr/>
                </a:tc>
              </a:tr>
              <a:tr h="29964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ΔP%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1-3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1-3</a:t>
                      </a:r>
                      <a:endParaRPr lang="en-US" sz="1400" dirty="0"/>
                    </a:p>
                  </a:txBody>
                  <a:tcPr/>
                </a:tc>
              </a:tr>
              <a:tr h="31628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EVPA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complex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complex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Content Placeholder 8" descr="0420_Monterey.jpf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5" t="3829" r="2441" b="-530"/>
          <a:stretch/>
        </p:blipFill>
        <p:spPr>
          <a:xfrm>
            <a:off x="36456" y="1267364"/>
            <a:ext cx="4977756" cy="4203236"/>
          </a:xfrm>
        </p:spPr>
      </p:pic>
      <p:cxnSp>
        <p:nvCxnSpPr>
          <p:cNvPr id="17" name="Straight Connector 16"/>
          <p:cNvCxnSpPr/>
          <p:nvPr/>
        </p:nvCxnSpPr>
        <p:spPr>
          <a:xfrm>
            <a:off x="976847" y="1417638"/>
            <a:ext cx="0" cy="3390988"/>
          </a:xfrm>
          <a:prstGeom prst="line">
            <a:avLst/>
          </a:prstGeom>
          <a:ln>
            <a:solidFill>
              <a:srgbClr val="FE780B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1198745" y="3866878"/>
            <a:ext cx="1" cy="428068"/>
          </a:xfrm>
          <a:prstGeom prst="straightConnector1">
            <a:avLst/>
          </a:prstGeom>
          <a:ln>
            <a:solidFill>
              <a:srgbClr val="FE780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5936643" y="3552961"/>
            <a:ext cx="0" cy="4994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81479" y="2637827"/>
            <a:ext cx="3070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%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743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1686"/>
          </a:xfrm>
        </p:spPr>
        <p:txBody>
          <a:bodyPr>
            <a:normAutofit fontScale="90000"/>
          </a:bodyPr>
          <a:lstStyle/>
          <a:p>
            <a:r>
              <a:rPr lang="en-US" sz="3200" u="sng" dirty="0" smtClean="0">
                <a:solidFill>
                  <a:srgbClr val="008000"/>
                </a:solidFill>
                <a:latin typeface="Chalkboard"/>
              </a:rPr>
              <a:t>Patterns in 1156+295 event: data &amp; simulation</a:t>
            </a:r>
            <a:endParaRPr lang="en-US" sz="3200" u="sng" dirty="0">
              <a:solidFill>
                <a:srgbClr val="008000"/>
              </a:solidFill>
              <a:latin typeface="Chalkboard"/>
            </a:endParaRPr>
          </a:p>
        </p:txBody>
      </p:sp>
      <p:pic>
        <p:nvPicPr>
          <p:cNvPr id="11" name="Content Placeholder 10" descr="1156_Portrait.jp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444" r="-22444"/>
          <a:stretch>
            <a:fillRect/>
          </a:stretch>
        </p:blipFill>
        <p:spPr>
          <a:xfrm>
            <a:off x="-1044253" y="1452433"/>
            <a:ext cx="6781105" cy="4380559"/>
          </a:xfrm>
        </p:spPr>
      </p:pic>
      <p:pic>
        <p:nvPicPr>
          <p:cNvPr id="12" name="Picture 11" descr="1156_model.jp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704" y="1532564"/>
            <a:ext cx="4495296" cy="41765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58583" y="5333980"/>
            <a:ext cx="607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2011.75</a:t>
            </a:r>
            <a:endParaRPr lang="en-US" sz="10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5333980"/>
            <a:ext cx="607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2010.25</a:t>
            </a:r>
            <a:endParaRPr lang="en-US" sz="1000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064220" y="1646897"/>
            <a:ext cx="0" cy="3687083"/>
          </a:xfrm>
          <a:prstGeom prst="line">
            <a:avLst/>
          </a:prstGeom>
          <a:ln cap="flat">
            <a:solidFill>
              <a:schemeClr val="accent6">
                <a:lumMod val="75000"/>
              </a:schemeClr>
            </a:solidFill>
            <a:prstDash val="dashDot"/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409773" y="1758551"/>
            <a:ext cx="0" cy="3575429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7200" y="5844156"/>
            <a:ext cx="77483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EVPA: simulation reproduces `swing’ thru 90° &amp; spectral behavior</a:t>
            </a:r>
          </a:p>
          <a:p>
            <a:r>
              <a:rPr lang="en-US" dirty="0" smtClean="0"/>
              <a:t>P% : simulation reproduces amplitude (6%), bump near peak S, &amp; monotonic rise</a:t>
            </a:r>
          </a:p>
          <a:p>
            <a:r>
              <a:rPr lang="en-US" dirty="0" smtClean="0"/>
              <a:t>S: simulation reproduces peak value, spectral rise, and duration of fall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782120" y="1758551"/>
            <a:ext cx="0" cy="914400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567716" y="1919286"/>
            <a:ext cx="0" cy="691092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260706" y="2203818"/>
            <a:ext cx="474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</a:rPr>
              <a:t>90</a:t>
            </a:r>
            <a:endParaRPr lang="en-US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75110" y="2203818"/>
            <a:ext cx="3406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90</a:t>
            </a:r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7214724" y="2986745"/>
            <a:ext cx="1472076" cy="6559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801248" y="4146223"/>
            <a:ext cx="4857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peak</a:t>
            </a:r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75109" y="4759253"/>
            <a:ext cx="1856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Crossover: </a:t>
            </a:r>
          </a:p>
          <a:p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14,5 GHz lowest</a:t>
            </a:r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342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1448</TotalTime>
  <Words>1033</Words>
  <Application>Microsoft Macintosh PowerPoint</Application>
  <PresentationFormat>On-screen Show (4:3)</PresentationFormat>
  <Paragraphs>170</Paragraphs>
  <Slides>13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Constraints on Blazar Jet Conditions During Gamma-Ray Flaring from Radiative Transfer Modeling</vt:lpstr>
      <vt:lpstr>UMRAO Light Curves As Model Constraints</vt:lpstr>
      <vt:lpstr>The Model (Framework): The B Field is Initially Turbulent</vt:lpstr>
      <vt:lpstr>The Oblique Shock-in-Jet Model framework and assumptions</vt:lpstr>
      <vt:lpstr>THE MODEL:  values for `free’ parameters Flow + shock</vt:lpstr>
      <vt:lpstr>Separation of Blended Events</vt:lpstr>
      <vt:lpstr>Random or  a Helical B field? simulation for a single shock </vt:lpstr>
      <vt:lpstr>Patterns in 0420-014: data &amp; simulation</vt:lpstr>
      <vt:lpstr>Patterns in 1156+295 event: data &amp; simulation</vt:lpstr>
      <vt:lpstr>Patterns in OJ 287: data &amp; simulation</vt:lpstr>
      <vt:lpstr>Summary of source properties from modeling UMRAO data:</vt:lpstr>
      <vt:lpstr>Evidence for an Axial Magnetic Field simulation for  1156+295 assuming no axial B field</vt:lpstr>
      <vt:lpstr>Conclusions</vt:lpstr>
    </vt:vector>
  </TitlesOfParts>
  <Company>University of Michigan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Constraints on Blazar Jet Conditions During Gamma-Ray Flaring from Radiative Transfer Modeling</dc:title>
  <dc:creator>LSA User</dc:creator>
  <cp:lastModifiedBy>LSA User</cp:lastModifiedBy>
  <cp:revision>179</cp:revision>
  <cp:lastPrinted>2013-06-05T19:40:42Z</cp:lastPrinted>
  <dcterms:created xsi:type="dcterms:W3CDTF">2013-05-07T20:31:38Z</dcterms:created>
  <dcterms:modified xsi:type="dcterms:W3CDTF">2013-06-05T19:56:11Z</dcterms:modified>
</cp:coreProperties>
</file>