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601" r:id="rId3"/>
    <p:sldId id="673" r:id="rId4"/>
    <p:sldId id="603" r:id="rId5"/>
    <p:sldId id="604" r:id="rId6"/>
    <p:sldId id="674" r:id="rId7"/>
    <p:sldId id="670" r:id="rId8"/>
    <p:sldId id="607" r:id="rId9"/>
    <p:sldId id="676" r:id="rId10"/>
    <p:sldId id="677" r:id="rId11"/>
    <p:sldId id="679" r:id="rId12"/>
    <p:sldId id="687" r:id="rId13"/>
    <p:sldId id="678" r:id="rId14"/>
    <p:sldId id="688" r:id="rId15"/>
    <p:sldId id="683" r:id="rId16"/>
    <p:sldId id="690" r:id="rId17"/>
    <p:sldId id="686" r:id="rId18"/>
    <p:sldId id="428" r:id="rId19"/>
  </p:sldIdLst>
  <p:sldSz cx="9144000" cy="6858000" type="screen4x3"/>
  <p:notesSz cx="6858000" cy="9144000"/>
  <p:defaultTextStyle>
    <a:defPPr>
      <a:defRPr lang="ja-JP"/>
    </a:defPPr>
    <a:lvl1pPr algn="ctr" rtl="0" fontAlgn="base">
      <a:spcBef>
        <a:spcPct val="50000"/>
      </a:spcBef>
      <a:spcAft>
        <a:spcPct val="0"/>
      </a:spcAft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rgbClr val="3333FF"/>
        </a:solidFill>
        <a:latin typeface="Times New Roman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95B6"/>
    <a:srgbClr val="FF7AA5"/>
    <a:srgbClr val="FF3300"/>
    <a:srgbClr val="00CCFF"/>
    <a:srgbClr val="66FFFF"/>
    <a:srgbClr val="FF00FF"/>
    <a:srgbClr val="00D500"/>
    <a:srgbClr val="82AAFF"/>
    <a:srgbClr val="CE1ECF"/>
    <a:srgbClr val="FF8C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88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2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2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2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20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E7F939B2-B903-0248-A59D-BB7017EE1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明朝" pitchFamily="-112" charset="-128"/>
        <a:cs typeface="ＭＳ Ｐ明朝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明朝" pitchFamily="-112" charset="-128"/>
        <a:cs typeface="ＭＳ Ｐ明朝" pitchFamily="-11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明朝" pitchFamily="-112" charset="-128"/>
        <a:cs typeface="ＭＳ Ｐ明朝" pitchFamily="-11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明朝" pitchFamily="-112" charset="-128"/>
        <a:cs typeface="ＭＳ Ｐ明朝" pitchFamily="-11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12" charset="0"/>
        <a:ea typeface="ＭＳ Ｐ明朝" pitchFamily="-112" charset="-128"/>
        <a:cs typeface="ＭＳ Ｐ明朝" pitchFamily="-11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9DA5F-9A9D-334E-9D53-9EFD17039F6D}" type="slidenum">
              <a:rPr lang="en-US"/>
              <a:pPr/>
              <a:t>9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BE37B-EF23-224C-910F-7054DB0711FF}" type="slidenum">
              <a:rPr lang="en-US" altLang="ja-JP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10</a:t>
            </a:fld>
            <a:endParaRPr lang="en-US" altLang="ja-JP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  <a:ea typeface="ＭＳ Ｐ明朝" pitchFamily="-109" charset="-128"/>
              <a:cs typeface="ＭＳ Ｐ明朝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29836-5E06-9140-BCDB-45A5DC30185D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A810B-B40F-6047-B517-43D1D0E2FB98}" type="slidenum">
              <a:rPr lang="en-US"/>
              <a:pPr/>
              <a:t>18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ED49-EDDD-0247-8531-E72A1026E6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FE08-B4A1-E64A-AFF6-67F2F07AC7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88D3A-9271-3E48-B780-C135E00F1E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0994C-299F-984E-B7FF-B0890DEA7C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41FB1-3093-8E48-866F-300FB2A0D4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C9861-933F-9C45-8913-57EC51BABD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31783-9419-BB4A-B9C9-731C06B7F9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C135C-F533-6E44-AA24-A1AD383860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93A0-43E4-154F-8DCB-EF1060D9AF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D6DB3-1CED-F147-9967-C59A3FEBC2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4ED9-173E-6541-B340-55BAF320BE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3EA9-4225-B94E-976F-541B845B43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AC64D-25A9-264B-9E9F-23BA6987629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Arial" pitchFamily="-112" charset="0"/>
              </a:defRPr>
            </a:lvl1pPr>
          </a:lstStyle>
          <a:p>
            <a:pPr>
              <a:defRPr/>
            </a:pPr>
            <a:fld id="{DB743E38-C01A-8947-A8DA-FECF30C7FE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d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3" Type="http://schemas.openxmlformats.org/officeDocument/2006/relationships/image" Target="../media/image35.png"/><Relationship Id="rId6" Type="http://schemas.openxmlformats.org/officeDocument/2006/relationships/image" Target="../media/image38.pd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6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6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Relationship Id="rId6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5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6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u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90488"/>
            <a:ext cx="155416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384300"/>
            <a:ext cx="8228012" cy="2116138"/>
          </a:xfrm>
        </p:spPr>
        <p:txBody>
          <a:bodyPr/>
          <a:lstStyle/>
          <a:p>
            <a:pPr eaLnBrk="1" hangingPunct="1"/>
            <a:r>
              <a:rPr lang="en-US" altLang="ja-JP" b="1" i="1" smtClean="0">
                <a:solidFill>
                  <a:schemeClr val="accent2"/>
                </a:solidFill>
                <a:latin typeface="Times New Roman" pitchFamily="-112" charset="0"/>
              </a:rPr>
              <a:t>Macroscopic &amp; Microscopic Instabilities in Relativistic Jets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429000"/>
            <a:ext cx="8439150" cy="609600"/>
          </a:xfrm>
        </p:spPr>
        <p:txBody>
          <a:bodyPr/>
          <a:lstStyle/>
          <a:p>
            <a:pPr eaLnBrk="1" hangingPunct="1"/>
            <a:r>
              <a:rPr lang="en-US" altLang="ja-JP" sz="2800">
                <a:latin typeface="Times New Roman" pitchFamily="-112" charset="0"/>
              </a:rPr>
              <a:t>    Philip Hardee </a:t>
            </a:r>
            <a:r>
              <a:rPr lang="en-US" altLang="ja-JP" sz="2000" i="1">
                <a:latin typeface="Times New Roman" pitchFamily="-112" charset="0"/>
              </a:rPr>
              <a:t>(U. Alabama, Tuscaloosa)</a:t>
            </a:r>
            <a:endParaRPr lang="en-US" altLang="ja-JP" sz="2000">
              <a:latin typeface="Times New Roman" pitchFamily="-112" charset="0"/>
            </a:endParaRPr>
          </a:p>
        </p:txBody>
      </p:sp>
      <p:pic>
        <p:nvPicPr>
          <p:cNvPr id="16389" name="Picture 4" descr="NASAMeatball_LOGO_Auro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594350"/>
            <a:ext cx="122713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NSSTC_LOGO_Auro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8" y="5657850"/>
            <a:ext cx="148907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904997" y="5715000"/>
            <a:ext cx="5516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altLang="ja-JP" sz="1800" dirty="0">
                <a:solidFill>
                  <a:schemeClr val="tx1"/>
                </a:solidFill>
              </a:rPr>
              <a:t>  </a:t>
            </a:r>
            <a:r>
              <a:rPr kumimoji="1" lang="en-US" altLang="ja-JP" sz="1800" dirty="0" smtClean="0">
                <a:solidFill>
                  <a:schemeClr val="tx1"/>
                </a:solidFill>
              </a:rPr>
              <a:t> The Innermost Regions of Jets &amp; Their Magnetic Fields</a:t>
            </a:r>
          </a:p>
          <a:p>
            <a:pPr>
              <a:spcBef>
                <a:spcPct val="0"/>
              </a:spcBef>
            </a:pPr>
            <a:r>
              <a:rPr kumimoji="1" lang="en-US" altLang="ja-JP" sz="1800" dirty="0" smtClean="0">
                <a:solidFill>
                  <a:schemeClr val="tx1"/>
                </a:solidFill>
              </a:rPr>
              <a:t>Granada, Spain , June </a:t>
            </a:r>
            <a:r>
              <a:rPr kumimoji="1" lang="en-US" altLang="ja-JP" sz="1800" dirty="0">
                <a:solidFill>
                  <a:schemeClr val="tx1"/>
                </a:solidFill>
              </a:rPr>
              <a:t>2013</a:t>
            </a:r>
          </a:p>
        </p:txBody>
      </p:sp>
      <p:pic>
        <p:nvPicPr>
          <p:cNvPr id="16392" name="Picture 10" descr="nsf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3638" y="63500"/>
            <a:ext cx="149066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96300" cy="1017587"/>
          </a:xfrm>
        </p:spPr>
        <p:txBody>
          <a:bodyPr/>
          <a:lstStyle/>
          <a:p>
            <a:r>
              <a:rPr lang="en-US" altLang="ja-JP" sz="3600" i="1" dirty="0" smtClean="0">
                <a:solidFill>
                  <a:srgbClr val="000090"/>
                </a:solidFill>
                <a:latin typeface="Times New Roman" pitchFamily="-109" charset="0"/>
              </a:rPr>
              <a:t>CDI Kink </a:t>
            </a:r>
            <a:r>
              <a:rPr lang="en-US" altLang="ja-JP" sz="3600" i="1" dirty="0" err="1" smtClean="0">
                <a:solidFill>
                  <a:srgbClr val="000090"/>
                </a:solidFill>
                <a:latin typeface="Times New Roman" pitchFamily="-109" charset="0"/>
              </a:rPr>
              <a:t>Destabilzation</a:t>
            </a:r>
            <a:r>
              <a:rPr lang="en-US" altLang="ja-JP" sz="3600" i="1" dirty="0" smtClean="0">
                <a:solidFill>
                  <a:srgbClr val="000090"/>
                </a:solidFill>
                <a:latin typeface="Times New Roman" pitchFamily="-109" charset="0"/>
              </a:rPr>
              <a:t>/Stabilization</a:t>
            </a:r>
            <a:r>
              <a:rPr lang="en-US" altLang="ja-JP" sz="4000" i="1" dirty="0" smtClean="0">
                <a:solidFill>
                  <a:srgbClr val="000090"/>
                </a:solidFill>
                <a:latin typeface="Times New Roman" pitchFamily="-109" charset="0"/>
              </a:rPr>
              <a:t/>
            </a:r>
            <a:br>
              <a:rPr lang="en-US" altLang="ja-JP" sz="4000" i="1" dirty="0" smtClean="0">
                <a:solidFill>
                  <a:srgbClr val="000090"/>
                </a:solidFill>
                <a:latin typeface="Times New Roman" pitchFamily="-109" charset="0"/>
              </a:rPr>
            </a:br>
            <a:r>
              <a:rPr lang="en-US" altLang="ja-JP" sz="800" i="1" dirty="0" smtClean="0">
                <a:solidFill>
                  <a:srgbClr val="000090"/>
                </a:solidFill>
                <a:latin typeface="Times New Roman" pitchFamily="-109" charset="0"/>
              </a:rPr>
              <a:t> 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 </a:t>
            </a:r>
            <a:r>
              <a:rPr lang="en-US" altLang="ja-JP" sz="2000" i="1" dirty="0" smtClean="0">
                <a:latin typeface="Times New Roman" pitchFamily="-109" charset="0"/>
              </a:rPr>
              <a:t>(</a:t>
            </a:r>
            <a:r>
              <a:rPr lang="en-US" altLang="ja-JP" sz="2000" i="1" dirty="0" smtClean="0">
                <a:solidFill>
                  <a:schemeClr val="tx1"/>
                </a:solidFill>
                <a:latin typeface="Times New Roman" pitchFamily="-109" charset="0"/>
              </a:rPr>
              <a:t>Mizuno et al. 2009,2012</a:t>
            </a:r>
            <a:r>
              <a:rPr lang="en-US" altLang="ja-JP" sz="2000" i="1" dirty="0" smtClean="0">
                <a:latin typeface="Times New Roman" pitchFamily="-109" charset="0"/>
              </a:rPr>
              <a:t>) 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0" y="5996226"/>
            <a:ext cx="8893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Helicity</a:t>
            </a:r>
            <a:r>
              <a:rPr lang="en-US" altLang="ja-JP" dirty="0" smtClean="0">
                <a:solidFill>
                  <a:srgbClr val="FF0000"/>
                </a:solidFill>
              </a:rPr>
              <a:t> decreasing &amp; Density </a:t>
            </a:r>
            <a:r>
              <a:rPr lang="en-US" altLang="ja-JP" dirty="0">
                <a:solidFill>
                  <a:srgbClr val="FF0000"/>
                </a:solidFill>
              </a:rPr>
              <a:t>increasing with radius </a:t>
            </a:r>
            <a:r>
              <a:rPr lang="en-US" altLang="ja-JP" dirty="0" err="1">
                <a:latin typeface="Wingdings" pitchFamily="-109" charset="2"/>
                <a:ea typeface="Wingdings" pitchFamily="-109" charset="2"/>
                <a:cs typeface="Wingdings" pitchFamily="-109" charset="2"/>
              </a:rPr>
              <a:t></a:t>
            </a:r>
            <a:r>
              <a:rPr lang="en-US" altLang="ja-JP" dirty="0">
                <a:solidFill>
                  <a:srgbClr val="FF0000"/>
                </a:solidFill>
              </a:rPr>
              <a:t> Slower </a:t>
            </a:r>
            <a:r>
              <a:rPr lang="en-US" altLang="ja-JP" dirty="0" smtClean="0">
                <a:solidFill>
                  <a:srgbClr val="FF0000"/>
                </a:solidFill>
              </a:rPr>
              <a:t>growth</a:t>
            </a:r>
            <a:r>
              <a:rPr lang="en-US" altLang="ja-JP" dirty="0" smtClean="0"/>
              <a:t>               </a:t>
            </a:r>
            <a:r>
              <a:rPr lang="en-US" altLang="ja-JP" dirty="0">
                <a:solidFill>
                  <a:schemeClr val="tx1"/>
                </a:solidFill>
              </a:rPr>
              <a:t>[</a:t>
            </a:r>
            <a:r>
              <a:rPr lang="en-US" altLang="ja-JP" sz="1600" dirty="0">
                <a:solidFill>
                  <a:schemeClr val="tx1"/>
                </a:solidFill>
              </a:rPr>
              <a:t>Agrees with non-relativistic results of </a:t>
            </a:r>
            <a:r>
              <a:rPr lang="en-US" altLang="ja-JP" sz="1600" dirty="0" err="1">
                <a:solidFill>
                  <a:schemeClr val="tx1"/>
                </a:solidFill>
              </a:rPr>
              <a:t>Appl</a:t>
            </a:r>
            <a:r>
              <a:rPr lang="en-US" altLang="ja-JP" sz="1600" dirty="0">
                <a:solidFill>
                  <a:schemeClr val="tx1"/>
                </a:solidFill>
              </a:rPr>
              <a:t> et al. (2000); </a:t>
            </a:r>
            <a:r>
              <a:rPr lang="en-US" altLang="ja-JP" sz="1600" dirty="0" err="1">
                <a:solidFill>
                  <a:schemeClr val="tx1"/>
                </a:solidFill>
              </a:rPr>
              <a:t>Lery</a:t>
            </a:r>
            <a:r>
              <a:rPr lang="en-US" altLang="ja-JP" sz="1600" dirty="0">
                <a:solidFill>
                  <a:schemeClr val="tx1"/>
                </a:solidFill>
              </a:rPr>
              <a:t> et al. (2000)] 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914400" y="3276600"/>
            <a:ext cx="7338059" cy="2643188"/>
            <a:chOff x="533400" y="1752600"/>
            <a:chExt cx="8153400" cy="293687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33400" y="2176463"/>
              <a:ext cx="8132763" cy="2513012"/>
              <a:chOff x="533400" y="1719072"/>
              <a:chExt cx="8132763" cy="2513203"/>
            </a:xfrm>
          </p:grpSpPr>
          <p:pic>
            <p:nvPicPr>
              <p:cNvPr id="28693" name="Picture 4" descr="B1n_t9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33400" y="1719072"/>
                <a:ext cx="2514600" cy="2493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4" name="Picture 646" descr="A1n_t96"/>
              <p:cNvPicPr>
                <a:picLocks noChangeAspect="1" noChangeArrowheads="1"/>
              </p:cNvPicPr>
              <p:nvPr/>
            </p:nvPicPr>
            <p:blipFill>
              <a:blip r:embed="rId4"/>
              <a:srcRect t="2908"/>
              <a:stretch>
                <a:fillRect/>
              </a:stretch>
            </p:blipFill>
            <p:spPr bwMode="auto">
              <a:xfrm>
                <a:off x="3276600" y="1750729"/>
                <a:ext cx="2555875" cy="2481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5" name="Picture 5" descr="C1n_t9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72200" y="1719072"/>
                <a:ext cx="2493963" cy="2505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78" name="TextBox 8"/>
            <p:cNvSpPr txBox="1">
              <a:spLocks noChangeArrowheads="1"/>
            </p:cNvSpPr>
            <p:nvPr/>
          </p:nvSpPr>
          <p:spPr bwMode="auto">
            <a:xfrm>
              <a:off x="609600" y="1752600"/>
              <a:ext cx="8001000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 smtClean="0">
                  <a:solidFill>
                    <a:schemeClr val="tx1"/>
                  </a:solidFill>
                </a:rPr>
                <a:t>Helicity</a:t>
              </a:r>
              <a:r>
                <a:rPr lang="en-US" sz="1800" dirty="0" smtClean="0">
                  <a:solidFill>
                    <a:schemeClr val="tx1"/>
                  </a:solidFill>
                </a:rPr>
                <a:t>  Decreasing                    Constant                    Increasing with radius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cxnSp>
          <p:nvCxnSpPr>
            <p:cNvPr id="28679" name="Straight Arrow Connector 10"/>
            <p:cNvCxnSpPr>
              <a:cxnSpLocks noChangeShapeType="1"/>
            </p:cNvCxnSpPr>
            <p:nvPr/>
          </p:nvCxnSpPr>
          <p:spPr bwMode="auto">
            <a:xfrm>
              <a:off x="3352800" y="4038600"/>
              <a:ext cx="24384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8680" name="Straight Arrow Connector 11"/>
            <p:cNvCxnSpPr>
              <a:cxnSpLocks noChangeShapeType="1"/>
            </p:cNvCxnSpPr>
            <p:nvPr/>
          </p:nvCxnSpPr>
          <p:spPr bwMode="auto">
            <a:xfrm>
              <a:off x="609600" y="4038600"/>
              <a:ext cx="24384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8681" name="Straight Arrow Connector 12"/>
            <p:cNvCxnSpPr>
              <a:cxnSpLocks noChangeShapeType="1"/>
            </p:cNvCxnSpPr>
            <p:nvPr/>
          </p:nvCxnSpPr>
          <p:spPr bwMode="auto">
            <a:xfrm>
              <a:off x="6248400" y="4038600"/>
              <a:ext cx="24384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8682" name="Straight Arrow Connector 14"/>
            <p:cNvCxnSpPr>
              <a:cxnSpLocks noChangeShapeType="1"/>
            </p:cNvCxnSpPr>
            <p:nvPr/>
          </p:nvCxnSpPr>
          <p:spPr bwMode="auto">
            <a:xfrm rot="5400000">
              <a:off x="1714501" y="3390900"/>
              <a:ext cx="1143000" cy="3175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8683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4534694" y="3390106"/>
              <a:ext cx="11430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8684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7430294" y="3390106"/>
              <a:ext cx="11430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8685" name="TextBox 17"/>
            <p:cNvSpPr txBox="1">
              <a:spLocks noChangeArrowheads="1"/>
            </p:cNvSpPr>
            <p:nvPr/>
          </p:nvSpPr>
          <p:spPr bwMode="auto">
            <a:xfrm>
              <a:off x="1600200" y="39624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6600"/>
                  </a:solidFill>
                </a:rPr>
                <a:t>32a</a:t>
              </a:r>
            </a:p>
          </p:txBody>
        </p:sp>
        <p:sp>
          <p:nvSpPr>
            <p:cNvPr id="28686" name="TextBox 18"/>
            <p:cNvSpPr txBox="1">
              <a:spLocks noChangeArrowheads="1"/>
            </p:cNvSpPr>
            <p:nvPr/>
          </p:nvSpPr>
          <p:spPr bwMode="auto">
            <a:xfrm>
              <a:off x="4343400" y="39624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6600"/>
                  </a:solidFill>
                </a:rPr>
                <a:t>32a</a:t>
              </a:r>
            </a:p>
          </p:txBody>
        </p:sp>
        <p:sp>
          <p:nvSpPr>
            <p:cNvPr id="28687" name="TextBox 19"/>
            <p:cNvSpPr txBox="1">
              <a:spLocks noChangeArrowheads="1"/>
            </p:cNvSpPr>
            <p:nvPr/>
          </p:nvSpPr>
          <p:spPr bwMode="auto">
            <a:xfrm>
              <a:off x="7239000" y="39624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6600"/>
                  </a:solidFill>
                </a:rPr>
                <a:t>32a</a:t>
              </a:r>
            </a:p>
          </p:txBody>
        </p:sp>
        <p:sp>
          <p:nvSpPr>
            <p:cNvPr id="28688" name="TextBox 20"/>
            <p:cNvSpPr txBox="1">
              <a:spLocks noChangeArrowheads="1"/>
            </p:cNvSpPr>
            <p:nvPr/>
          </p:nvSpPr>
          <p:spPr bwMode="auto">
            <a:xfrm>
              <a:off x="2209800" y="31242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6600"/>
                  </a:solidFill>
                </a:rPr>
                <a:t>16a</a:t>
              </a:r>
            </a:p>
          </p:txBody>
        </p:sp>
        <p:sp>
          <p:nvSpPr>
            <p:cNvPr id="28689" name="TextBox 21"/>
            <p:cNvSpPr txBox="1">
              <a:spLocks noChangeArrowheads="1"/>
            </p:cNvSpPr>
            <p:nvPr/>
          </p:nvSpPr>
          <p:spPr bwMode="auto">
            <a:xfrm>
              <a:off x="5029200" y="31242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6600"/>
                  </a:solidFill>
                </a:rPr>
                <a:t>16a</a:t>
              </a:r>
            </a:p>
          </p:txBody>
        </p:sp>
        <p:sp>
          <p:nvSpPr>
            <p:cNvPr id="28690" name="TextBox 22"/>
            <p:cNvSpPr txBox="1">
              <a:spLocks noChangeArrowheads="1"/>
            </p:cNvSpPr>
            <p:nvPr/>
          </p:nvSpPr>
          <p:spPr bwMode="auto">
            <a:xfrm>
              <a:off x="7924800" y="3124200"/>
              <a:ext cx="4810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6600"/>
                  </a:solidFill>
                </a:rPr>
                <a:t>16a</a:t>
              </a:r>
            </a:p>
          </p:txBody>
        </p:sp>
      </p:grpSp>
      <p:sp>
        <p:nvSpPr>
          <p:cNvPr id="28691" name="TextBox 17"/>
          <p:cNvSpPr txBox="1">
            <a:spLocks noChangeArrowheads="1"/>
          </p:cNvSpPr>
          <p:nvPr/>
        </p:nvSpPr>
        <p:spPr bwMode="auto">
          <a:xfrm>
            <a:off x="838200" y="2895600"/>
            <a:ext cx="22833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6600"/>
                </a:solidFill>
              </a:rPr>
              <a:t>a </a:t>
            </a:r>
            <a:r>
              <a:rPr lang="en-US" dirty="0" smtClean="0">
                <a:solidFill>
                  <a:srgbClr val="FF6600"/>
                </a:solidFill>
              </a:rPr>
              <a:t>= radius </a:t>
            </a:r>
            <a:r>
              <a:rPr lang="en-US" dirty="0">
                <a:solidFill>
                  <a:srgbClr val="FF6600"/>
                </a:solidFill>
              </a:rPr>
              <a:t>~ (</a:t>
            </a:r>
            <a:r>
              <a:rPr lang="en-US" dirty="0" err="1">
                <a:solidFill>
                  <a:srgbClr val="FF6600"/>
                </a:solidFill>
              </a:rPr>
              <a:t>B</a:t>
            </a:r>
            <a:r>
              <a:rPr lang="en-US" baseline="-25000" dirty="0" err="1">
                <a:solidFill>
                  <a:srgbClr val="FF6600"/>
                </a:solidFill>
              </a:rPr>
              <a:t>φ</a:t>
            </a:r>
            <a:r>
              <a:rPr lang="en-US" dirty="0" err="1">
                <a:solidFill>
                  <a:srgbClr val="FF6600"/>
                </a:solidFill>
              </a:rPr>
              <a:t>)</a:t>
            </a:r>
            <a:r>
              <a:rPr lang="en-US" baseline="30000" dirty="0" err="1">
                <a:solidFill>
                  <a:srgbClr val="FF6600"/>
                </a:solidFill>
              </a:rPr>
              <a:t>Max</a:t>
            </a:r>
            <a:endParaRPr lang="en-US" baseline="30000" dirty="0">
              <a:solidFill>
                <a:srgbClr val="FF6600"/>
              </a:solidFill>
            </a:endParaRPr>
          </a:p>
        </p:txBody>
      </p:sp>
      <p:sp>
        <p:nvSpPr>
          <p:cNvPr id="28692" name="TextBox 22"/>
          <p:cNvSpPr txBox="1">
            <a:spLocks noChangeArrowheads="1"/>
          </p:cNvSpPr>
          <p:nvPr/>
        </p:nvSpPr>
        <p:spPr bwMode="auto">
          <a:xfrm rot="-5400000">
            <a:off x="61118" y="4434682"/>
            <a:ext cx="103981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Periodic</a:t>
            </a:r>
          </a:p>
        </p:txBody>
      </p:sp>
      <p:pic>
        <p:nvPicPr>
          <p:cNvPr id="25" name="Picture 24" descr="2Dxz_ro_alp1O2-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t="32442" r="4138" b="33488"/>
              <a:stretch>
                <a:fillRect/>
              </a:stretch>
            </p:blipFill>
          </mc:Choice>
          <mc:Fallback>
            <p:blipFill>
              <a:blip r:embed="rId7"/>
              <a:srcRect t="32442" r="4138" b="33488"/>
              <a:stretch>
                <a:fillRect/>
              </a:stretch>
            </p:blipFill>
          </mc:Fallback>
        </mc:AlternateContent>
        <p:spPr>
          <a:xfrm>
            <a:off x="0" y="1143000"/>
            <a:ext cx="3495291" cy="1637295"/>
          </a:xfrm>
          <a:prstGeom prst="rect">
            <a:avLst/>
          </a:prstGeom>
        </p:spPr>
      </p:pic>
      <p:pic>
        <p:nvPicPr>
          <p:cNvPr id="26" name="Picture 25" descr="3Drb_CPomg2-6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t="32920" b="33982"/>
              <a:stretch>
                <a:fillRect/>
              </a:stretch>
            </p:blipFill>
          </mc:Choice>
          <mc:Fallback>
            <p:blipFill>
              <a:blip r:embed="rId9"/>
              <a:srcRect t="32920" b="33982"/>
              <a:stretch>
                <a:fillRect/>
              </a:stretch>
            </p:blipFill>
          </mc:Fallback>
        </mc:AlternateContent>
        <p:spPr>
          <a:xfrm>
            <a:off x="5715000" y="1295400"/>
            <a:ext cx="3208020" cy="1709962"/>
          </a:xfrm>
          <a:prstGeom prst="rect">
            <a:avLst/>
          </a:prstGeom>
        </p:spPr>
      </p:pic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429000" y="1295400"/>
            <a:ext cx="2286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Increased inner </a:t>
            </a:r>
            <a:r>
              <a:rPr lang="en-US" sz="1600" dirty="0" err="1" smtClean="0"/>
              <a:t>helicity</a:t>
            </a:r>
            <a:endParaRPr lang="en-US" sz="1600" dirty="0" smtClean="0"/>
          </a:p>
          <a:p>
            <a:r>
              <a:rPr lang="en-US" sz="1600" dirty="0" smtClean="0"/>
              <a:t>Multiple Kink Modes</a:t>
            </a:r>
          </a:p>
          <a:p>
            <a:r>
              <a:rPr lang="en-US" sz="1600" dirty="0" smtClean="0"/>
              <a:t> Outer Kink</a:t>
            </a:r>
          </a:p>
          <a:p>
            <a:r>
              <a:rPr lang="en-US" sz="1600" dirty="0" smtClean="0"/>
              <a:t>Inner Kink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2200" y="914400"/>
            <a:ext cx="257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Density </a:t>
            </a:r>
            <a:r>
              <a:rPr lang="en-US" dirty="0" err="1" smtClean="0"/>
              <a:t>Isosurfaces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" y="914400"/>
            <a:ext cx="20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 Density Slices</a:t>
            </a:r>
            <a:endParaRPr lang="en-US" dirty="0"/>
          </a:p>
        </p:txBody>
      </p:sp>
      <p:cxnSp>
        <p:nvCxnSpPr>
          <p:cNvPr id="30" name="Straight Arrow Connector 21"/>
          <p:cNvCxnSpPr>
            <a:cxnSpLocks noChangeShapeType="1"/>
          </p:cNvCxnSpPr>
          <p:nvPr/>
        </p:nvCxnSpPr>
        <p:spPr bwMode="auto">
          <a:xfrm rot="10800000">
            <a:off x="2971800" y="2057400"/>
            <a:ext cx="1066800" cy="153988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36" name="Straight Arrow Connector 21"/>
          <p:cNvCxnSpPr>
            <a:cxnSpLocks noChangeShapeType="1"/>
          </p:cNvCxnSpPr>
          <p:nvPr/>
        </p:nvCxnSpPr>
        <p:spPr bwMode="auto">
          <a:xfrm rot="10800000">
            <a:off x="838200" y="2209800"/>
            <a:ext cx="3200400" cy="3810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2" name="Straight Arrow Connector 21"/>
          <p:cNvCxnSpPr>
            <a:cxnSpLocks noChangeShapeType="1"/>
          </p:cNvCxnSpPr>
          <p:nvPr/>
        </p:nvCxnSpPr>
        <p:spPr bwMode="auto">
          <a:xfrm flipV="1">
            <a:off x="5181600" y="2133600"/>
            <a:ext cx="2590800" cy="76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2" descr="3Dprej5a_t100rbv.tif"/>
          <p:cNvPicPr>
            <a:picLocks noChangeAspect="1"/>
          </p:cNvPicPr>
          <p:nvPr/>
        </p:nvPicPr>
        <p:blipFill>
          <a:blip r:embed="rId3"/>
          <a:srcRect l="17281" r="15840"/>
          <a:stretch>
            <a:fillRect/>
          </a:stretch>
        </p:blipFill>
        <p:spPr bwMode="auto">
          <a:xfrm rot="5400000">
            <a:off x="1363663" y="3208337"/>
            <a:ext cx="1911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1" descr="3Dprej5a_t55rbv.tif"/>
          <p:cNvPicPr>
            <a:picLocks noChangeAspect="1"/>
          </p:cNvPicPr>
          <p:nvPr/>
        </p:nvPicPr>
        <p:blipFill>
          <a:blip r:embed="rId4"/>
          <a:srcRect l="17281" r="15840"/>
          <a:stretch>
            <a:fillRect/>
          </a:stretch>
        </p:blipFill>
        <p:spPr bwMode="auto">
          <a:xfrm rot="5400000">
            <a:off x="1363663" y="1074737"/>
            <a:ext cx="1911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0" descr="3Dprej5b_t100rbv.tif"/>
          <p:cNvPicPr>
            <a:picLocks noChangeAspect="1"/>
          </p:cNvPicPr>
          <p:nvPr/>
        </p:nvPicPr>
        <p:blipFill>
          <a:blip r:embed="rId5"/>
          <a:srcRect l="17281" r="15840"/>
          <a:stretch>
            <a:fillRect/>
          </a:stretch>
        </p:blipFill>
        <p:spPr bwMode="auto">
          <a:xfrm rot="5400000">
            <a:off x="6088063" y="3208337"/>
            <a:ext cx="1911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9" descr="3Dprej5b_t55rbv.tif"/>
          <p:cNvPicPr>
            <a:picLocks noChangeAspect="1"/>
          </p:cNvPicPr>
          <p:nvPr/>
        </p:nvPicPr>
        <p:blipFill>
          <a:blip r:embed="rId6"/>
          <a:srcRect l="17281" r="15840"/>
          <a:stretch>
            <a:fillRect/>
          </a:stretch>
        </p:blipFill>
        <p:spPr bwMode="auto">
          <a:xfrm rot="5400000">
            <a:off x="6088063" y="1074737"/>
            <a:ext cx="1911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r>
              <a:rPr lang="en-US" altLang="ja-JP" sz="3600" i="1" dirty="0" smtClean="0">
                <a:solidFill>
                  <a:srgbClr val="000090"/>
                </a:solidFill>
                <a:latin typeface="Times New Roman" pitchFamily="-112" charset="0"/>
              </a:rPr>
              <a:t>CDI kink: Spatial Growth</a:t>
            </a:r>
            <a:endParaRPr lang="en-US" altLang="ja-JP" sz="3600" i="1" dirty="0" smtClean="0">
              <a:solidFill>
                <a:srgbClr val="000090"/>
              </a:solidFill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1451346" y="533400"/>
            <a:ext cx="6322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i="1" dirty="0">
                <a:solidFill>
                  <a:schemeClr val="tx1"/>
                </a:solidFill>
              </a:rPr>
              <a:t>(Constant pitch, density decrease:  </a:t>
            </a:r>
            <a:r>
              <a:rPr lang="en-US" altLang="ja-JP" i="1" dirty="0" err="1">
                <a:solidFill>
                  <a:schemeClr val="tx1"/>
                </a:solidFill>
              </a:rPr>
              <a:t>v</a:t>
            </a:r>
            <a:r>
              <a:rPr lang="en-US" altLang="ja-JP" i="1" baseline="-25000" dirty="0" err="1">
                <a:solidFill>
                  <a:schemeClr val="tx1"/>
                </a:solidFill>
              </a:rPr>
              <a:t>j</a:t>
            </a:r>
            <a:r>
              <a:rPr lang="en-US" altLang="ja-JP" i="1" dirty="0">
                <a:solidFill>
                  <a:schemeClr val="tx1"/>
                </a:solidFill>
              </a:rPr>
              <a:t> = 0.2 </a:t>
            </a:r>
            <a:r>
              <a:rPr lang="en-US" altLang="ja-JP" i="1" dirty="0" err="1">
                <a:solidFill>
                  <a:schemeClr val="tx1"/>
                </a:solidFill>
              </a:rPr>
              <a:t>c</a:t>
            </a:r>
            <a:r>
              <a:rPr lang="en-US" altLang="ja-JP" i="1" dirty="0">
                <a:solidFill>
                  <a:schemeClr val="tx1"/>
                </a:solidFill>
              </a:rPr>
              <a:t> , </a:t>
            </a:r>
            <a:r>
              <a:rPr lang="en-US" altLang="ja-JP" i="1" dirty="0" err="1">
                <a:solidFill>
                  <a:schemeClr val="tx1"/>
                </a:solidFill>
              </a:rPr>
              <a:t>v</a:t>
            </a:r>
            <a:r>
              <a:rPr lang="en-US" altLang="ja-JP" i="1" baseline="-25000" dirty="0" err="1">
                <a:solidFill>
                  <a:schemeClr val="tx1"/>
                </a:solidFill>
              </a:rPr>
              <a:t>A</a:t>
            </a:r>
            <a:r>
              <a:rPr lang="en-US" altLang="ja-JP" i="1" dirty="0">
                <a:solidFill>
                  <a:schemeClr val="tx1"/>
                </a:solidFill>
              </a:rPr>
              <a:t> ≤ 0.36 </a:t>
            </a:r>
            <a:r>
              <a:rPr lang="en-US" altLang="ja-JP" i="1" dirty="0" err="1">
                <a:solidFill>
                  <a:schemeClr val="tx1"/>
                </a:solidFill>
              </a:rPr>
              <a:t>c</a:t>
            </a:r>
            <a:r>
              <a:rPr lang="en-US" altLang="ja-JP" i="1" dirty="0">
                <a:solidFill>
                  <a:schemeClr val="tx1"/>
                </a:solidFill>
              </a:rPr>
              <a:t> )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533400" y="1371600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R</a:t>
            </a:r>
            <a:r>
              <a:rPr lang="en-US" baseline="-25000" dirty="0" err="1">
                <a:solidFill>
                  <a:schemeClr val="tx1"/>
                </a:solidFill>
              </a:rPr>
              <a:t>j</a:t>
            </a:r>
            <a:r>
              <a:rPr lang="en-US" dirty="0">
                <a:solidFill>
                  <a:schemeClr val="tx1"/>
                </a:solidFill>
              </a:rPr>
              <a:t> = a/2 (flow through kink)                           </a:t>
            </a:r>
            <a:r>
              <a:rPr lang="en-US" dirty="0" err="1">
                <a:solidFill>
                  <a:schemeClr val="tx1"/>
                </a:solidFill>
              </a:rPr>
              <a:t>R</a:t>
            </a:r>
            <a:r>
              <a:rPr lang="en-US" baseline="-25000" dirty="0" err="1">
                <a:solidFill>
                  <a:schemeClr val="tx1"/>
                </a:solidFill>
              </a:rPr>
              <a:t>j</a:t>
            </a:r>
            <a:r>
              <a:rPr lang="en-US" dirty="0">
                <a:solidFill>
                  <a:schemeClr val="tx1"/>
                </a:solidFill>
              </a:rPr>
              <a:t> = 4a (kink moves with flow)       </a:t>
            </a:r>
          </a:p>
        </p:txBody>
      </p:sp>
      <p:sp>
        <p:nvSpPr>
          <p:cNvPr id="37897" name="Text Box 10"/>
          <p:cNvSpPr txBox="1">
            <a:spLocks noChangeArrowheads="1"/>
          </p:cNvSpPr>
          <p:nvPr/>
        </p:nvSpPr>
        <p:spPr bwMode="auto">
          <a:xfrm>
            <a:off x="609600" y="6019800"/>
            <a:ext cx="7993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Partial stabilization by </a:t>
            </a:r>
            <a:r>
              <a:rPr lang="en-US" altLang="ja-JP" dirty="0">
                <a:solidFill>
                  <a:srgbClr val="FF0000"/>
                </a:solidFill>
              </a:rPr>
              <a:t>kink</a:t>
            </a:r>
            <a:r>
              <a:rPr lang="en-US" altLang="ja-JP" dirty="0" smtClean="0">
                <a:solidFill>
                  <a:srgbClr val="FF0000"/>
                </a:solidFill>
              </a:rPr>
              <a:t> advection with flow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37898" name="TextBox 7"/>
          <p:cNvSpPr txBox="1">
            <a:spLocks noChangeArrowheads="1"/>
          </p:cNvSpPr>
          <p:nvPr/>
        </p:nvSpPr>
        <p:spPr bwMode="auto">
          <a:xfrm>
            <a:off x="3276600" y="6400800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i="1">
                <a:solidFill>
                  <a:srgbClr val="000000"/>
                </a:solidFill>
              </a:rPr>
              <a:t>(Mizuno et al. in progress)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37899" name="TextBox 10"/>
          <p:cNvSpPr txBox="1">
            <a:spLocks noChangeArrowheads="1"/>
          </p:cNvSpPr>
          <p:nvPr/>
        </p:nvSpPr>
        <p:spPr bwMode="auto">
          <a:xfrm>
            <a:off x="4267200" y="2514600"/>
            <a:ext cx="798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 = 55</a:t>
            </a:r>
          </a:p>
        </p:txBody>
      </p:sp>
      <p:sp>
        <p:nvSpPr>
          <p:cNvPr id="37900" name="TextBox 11"/>
          <p:cNvSpPr txBox="1">
            <a:spLocks noChangeArrowheads="1"/>
          </p:cNvSpPr>
          <p:nvPr/>
        </p:nvSpPr>
        <p:spPr bwMode="auto">
          <a:xfrm>
            <a:off x="4224338" y="4724400"/>
            <a:ext cx="927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 = 100</a:t>
            </a:r>
          </a:p>
        </p:txBody>
      </p:sp>
      <p:cxnSp>
        <p:nvCxnSpPr>
          <p:cNvPr id="37901" name="Straight Arrow Connector 13"/>
          <p:cNvCxnSpPr>
            <a:cxnSpLocks noChangeShapeType="1"/>
          </p:cNvCxnSpPr>
          <p:nvPr/>
        </p:nvCxnSpPr>
        <p:spPr bwMode="auto">
          <a:xfrm flipV="1">
            <a:off x="933450" y="2076450"/>
            <a:ext cx="1219200" cy="1524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902" name="Straight Arrow Connector 16"/>
          <p:cNvCxnSpPr>
            <a:cxnSpLocks noChangeShapeType="1"/>
          </p:cNvCxnSpPr>
          <p:nvPr/>
        </p:nvCxnSpPr>
        <p:spPr bwMode="auto">
          <a:xfrm flipV="1">
            <a:off x="1006475" y="4206875"/>
            <a:ext cx="1219200" cy="1524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903" name="Straight Arrow Connector 17"/>
          <p:cNvCxnSpPr>
            <a:cxnSpLocks noChangeShapeType="1"/>
          </p:cNvCxnSpPr>
          <p:nvPr/>
        </p:nvCxnSpPr>
        <p:spPr bwMode="auto">
          <a:xfrm flipV="1">
            <a:off x="5651500" y="2076450"/>
            <a:ext cx="1219200" cy="1524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904" name="Straight Arrow Connector 18"/>
          <p:cNvCxnSpPr>
            <a:cxnSpLocks noChangeShapeType="1"/>
          </p:cNvCxnSpPr>
          <p:nvPr/>
        </p:nvCxnSpPr>
        <p:spPr bwMode="auto">
          <a:xfrm flipV="1">
            <a:off x="5651500" y="4206875"/>
            <a:ext cx="1219200" cy="1524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905" name="Straight Arrow Connector 20"/>
          <p:cNvCxnSpPr>
            <a:cxnSpLocks noChangeShapeType="1"/>
          </p:cNvCxnSpPr>
          <p:nvPr/>
        </p:nvCxnSpPr>
        <p:spPr bwMode="auto">
          <a:xfrm>
            <a:off x="1143000" y="3352800"/>
            <a:ext cx="26670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06" name="Straight Arrow Connector 22"/>
          <p:cNvCxnSpPr>
            <a:cxnSpLocks noChangeShapeType="1"/>
          </p:cNvCxnSpPr>
          <p:nvPr/>
        </p:nvCxnSpPr>
        <p:spPr bwMode="auto">
          <a:xfrm>
            <a:off x="1143000" y="5486400"/>
            <a:ext cx="26670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07" name="Straight Arrow Connector 23"/>
          <p:cNvCxnSpPr>
            <a:cxnSpLocks noChangeShapeType="1"/>
          </p:cNvCxnSpPr>
          <p:nvPr/>
        </p:nvCxnSpPr>
        <p:spPr bwMode="auto">
          <a:xfrm>
            <a:off x="5867400" y="3352800"/>
            <a:ext cx="26670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08" name="Straight Arrow Connector 32"/>
          <p:cNvCxnSpPr>
            <a:cxnSpLocks noChangeShapeType="1"/>
          </p:cNvCxnSpPr>
          <p:nvPr/>
        </p:nvCxnSpPr>
        <p:spPr bwMode="auto">
          <a:xfrm>
            <a:off x="5867400" y="5486400"/>
            <a:ext cx="26670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sp>
        <p:nvSpPr>
          <p:cNvPr id="37909" name="TextBox 33"/>
          <p:cNvSpPr txBox="1">
            <a:spLocks noChangeArrowheads="1"/>
          </p:cNvSpPr>
          <p:nvPr/>
        </p:nvSpPr>
        <p:spPr bwMode="auto">
          <a:xfrm>
            <a:off x="2286000" y="32766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80a</a:t>
            </a:r>
          </a:p>
        </p:txBody>
      </p:sp>
      <p:sp>
        <p:nvSpPr>
          <p:cNvPr id="37910" name="TextBox 34"/>
          <p:cNvSpPr txBox="1">
            <a:spLocks noChangeArrowheads="1"/>
          </p:cNvSpPr>
          <p:nvPr/>
        </p:nvSpPr>
        <p:spPr bwMode="auto">
          <a:xfrm>
            <a:off x="609600" y="18288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flow</a:t>
            </a:r>
          </a:p>
        </p:txBody>
      </p:sp>
      <p:cxnSp>
        <p:nvCxnSpPr>
          <p:cNvPr id="37911" name="Straight Arrow Connector 35"/>
          <p:cNvCxnSpPr>
            <a:cxnSpLocks noChangeShapeType="1"/>
          </p:cNvCxnSpPr>
          <p:nvPr/>
        </p:nvCxnSpPr>
        <p:spPr bwMode="auto">
          <a:xfrm rot="16200000" flipH="1">
            <a:off x="571500" y="2781300"/>
            <a:ext cx="6858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sp>
        <p:nvSpPr>
          <p:cNvPr id="37912" name="TextBox 37"/>
          <p:cNvSpPr txBox="1">
            <a:spLocks noChangeArrowheads="1"/>
          </p:cNvSpPr>
          <p:nvPr/>
        </p:nvSpPr>
        <p:spPr bwMode="auto">
          <a:xfrm>
            <a:off x="533400" y="28956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24a</a:t>
            </a:r>
          </a:p>
        </p:txBody>
      </p:sp>
      <p:cxnSp>
        <p:nvCxnSpPr>
          <p:cNvPr id="37913" name="Straight Arrow Connector 38"/>
          <p:cNvCxnSpPr>
            <a:cxnSpLocks noChangeShapeType="1"/>
          </p:cNvCxnSpPr>
          <p:nvPr/>
        </p:nvCxnSpPr>
        <p:spPr bwMode="auto">
          <a:xfrm rot="16200000" flipH="1">
            <a:off x="571500" y="4914900"/>
            <a:ext cx="6858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14" name="Straight Arrow Connector 39"/>
          <p:cNvCxnSpPr>
            <a:cxnSpLocks noChangeShapeType="1"/>
          </p:cNvCxnSpPr>
          <p:nvPr/>
        </p:nvCxnSpPr>
        <p:spPr bwMode="auto">
          <a:xfrm rot="16200000" flipH="1">
            <a:off x="5295900" y="2781300"/>
            <a:ext cx="6858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15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5295900" y="4914900"/>
            <a:ext cx="6858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7916" name="Straight Arrow Connector 42"/>
          <p:cNvCxnSpPr>
            <a:cxnSpLocks noChangeShapeType="1"/>
          </p:cNvCxnSpPr>
          <p:nvPr/>
        </p:nvCxnSpPr>
        <p:spPr bwMode="auto">
          <a:xfrm rot="10800000" flipV="1">
            <a:off x="2362200" y="2362200"/>
            <a:ext cx="473075" cy="276225"/>
          </a:xfrm>
          <a:prstGeom prst="straightConnector1">
            <a:avLst/>
          </a:prstGeom>
          <a:noFill/>
          <a:ln w="15875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37917" name="TextBox 46"/>
          <p:cNvSpPr txBox="1">
            <a:spLocks noChangeArrowheads="1"/>
          </p:cNvSpPr>
          <p:nvPr/>
        </p:nvSpPr>
        <p:spPr bwMode="auto">
          <a:xfrm rot="-277577">
            <a:off x="2832100" y="2095500"/>
            <a:ext cx="960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B @ 2.4a</a:t>
            </a:r>
          </a:p>
        </p:txBody>
      </p:sp>
      <p:sp>
        <p:nvSpPr>
          <p:cNvPr id="37918" name="TextBox 33"/>
          <p:cNvSpPr txBox="1">
            <a:spLocks noChangeArrowheads="1"/>
          </p:cNvSpPr>
          <p:nvPr/>
        </p:nvSpPr>
        <p:spPr bwMode="auto">
          <a:xfrm>
            <a:off x="6934200" y="32766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80a</a:t>
            </a:r>
          </a:p>
        </p:txBody>
      </p:sp>
      <p:sp>
        <p:nvSpPr>
          <p:cNvPr id="37919" name="TextBox 33"/>
          <p:cNvSpPr txBox="1">
            <a:spLocks noChangeArrowheads="1"/>
          </p:cNvSpPr>
          <p:nvPr/>
        </p:nvSpPr>
        <p:spPr bwMode="auto">
          <a:xfrm>
            <a:off x="2286000" y="54102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80a</a:t>
            </a:r>
          </a:p>
        </p:txBody>
      </p:sp>
      <p:sp>
        <p:nvSpPr>
          <p:cNvPr id="37920" name="TextBox 33"/>
          <p:cNvSpPr txBox="1">
            <a:spLocks noChangeArrowheads="1"/>
          </p:cNvSpPr>
          <p:nvPr/>
        </p:nvSpPr>
        <p:spPr bwMode="auto">
          <a:xfrm>
            <a:off x="7010400" y="54102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80a</a:t>
            </a:r>
          </a:p>
        </p:txBody>
      </p:sp>
      <p:sp>
        <p:nvSpPr>
          <p:cNvPr id="37921" name="TextBox 37"/>
          <p:cNvSpPr txBox="1">
            <a:spLocks noChangeArrowheads="1"/>
          </p:cNvSpPr>
          <p:nvPr/>
        </p:nvSpPr>
        <p:spPr bwMode="auto">
          <a:xfrm>
            <a:off x="5257800" y="28956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24a</a:t>
            </a:r>
          </a:p>
        </p:txBody>
      </p:sp>
      <p:sp>
        <p:nvSpPr>
          <p:cNvPr id="37922" name="TextBox 37"/>
          <p:cNvSpPr txBox="1">
            <a:spLocks noChangeArrowheads="1"/>
          </p:cNvSpPr>
          <p:nvPr/>
        </p:nvSpPr>
        <p:spPr bwMode="auto">
          <a:xfrm>
            <a:off x="5257800" y="50292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24a</a:t>
            </a:r>
          </a:p>
        </p:txBody>
      </p:sp>
      <p:sp>
        <p:nvSpPr>
          <p:cNvPr id="37923" name="TextBox 37"/>
          <p:cNvSpPr txBox="1">
            <a:spLocks noChangeArrowheads="1"/>
          </p:cNvSpPr>
          <p:nvPr/>
        </p:nvSpPr>
        <p:spPr bwMode="auto">
          <a:xfrm>
            <a:off x="533400" y="5029200"/>
            <a:ext cx="481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6600"/>
                </a:solidFill>
              </a:rPr>
              <a:t>24a</a:t>
            </a:r>
          </a:p>
        </p:txBody>
      </p:sp>
      <p:sp>
        <p:nvSpPr>
          <p:cNvPr id="37924" name="TextBox 34"/>
          <p:cNvSpPr txBox="1">
            <a:spLocks noChangeArrowheads="1"/>
          </p:cNvSpPr>
          <p:nvPr/>
        </p:nvSpPr>
        <p:spPr bwMode="auto">
          <a:xfrm>
            <a:off x="609600" y="39624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37925" name="TextBox 34"/>
          <p:cNvSpPr txBox="1">
            <a:spLocks noChangeArrowheads="1"/>
          </p:cNvSpPr>
          <p:nvPr/>
        </p:nvSpPr>
        <p:spPr bwMode="auto">
          <a:xfrm>
            <a:off x="5334000" y="18288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37926" name="TextBox 34"/>
          <p:cNvSpPr txBox="1">
            <a:spLocks noChangeArrowheads="1"/>
          </p:cNvSpPr>
          <p:nvPr/>
        </p:nvSpPr>
        <p:spPr bwMode="auto">
          <a:xfrm>
            <a:off x="5334000" y="3962400"/>
            <a:ext cx="62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1684300" y="990600"/>
            <a:ext cx="59495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j</a:t>
            </a:r>
            <a:r>
              <a:rPr lang="en-US" dirty="0"/>
              <a:t> = velocity shear </a:t>
            </a:r>
            <a:r>
              <a:rPr lang="en-US" dirty="0" smtClean="0"/>
              <a:t>radius       </a:t>
            </a:r>
            <a:r>
              <a:rPr lang="en-US" dirty="0"/>
              <a:t>a</a:t>
            </a:r>
            <a:r>
              <a:rPr lang="en-US" dirty="0" smtClean="0"/>
              <a:t>  ~ radius B</a:t>
            </a:r>
            <a:r>
              <a:rPr lang="en-US" baseline="-25000" dirty="0" smtClean="0"/>
              <a:t>φ</a:t>
            </a:r>
            <a:r>
              <a:rPr lang="en-US" dirty="0" smtClean="0"/>
              <a:t> maximum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Wei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752600"/>
            <a:ext cx="469423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itle 1"/>
          <p:cNvSpPr txBox="1">
            <a:spLocks/>
          </p:cNvSpPr>
          <p:nvPr/>
        </p:nvSpPr>
        <p:spPr bwMode="auto">
          <a:xfrm>
            <a:off x="609600" y="1524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kumimoji="1" lang="en-US" sz="3600" i="1" dirty="0" err="1" smtClean="0">
                <a:solidFill>
                  <a:schemeClr val="accent2"/>
                </a:solidFill>
              </a:rPr>
              <a:t>Filamentation</a:t>
            </a:r>
            <a:r>
              <a:rPr kumimoji="1" lang="en-US" sz="3600" i="1" dirty="0" smtClean="0">
                <a:solidFill>
                  <a:schemeClr val="accent2"/>
                </a:solidFill>
              </a:rPr>
              <a:t> Instability - Shocks</a:t>
            </a:r>
            <a:endParaRPr kumimoji="1" lang="en-US" sz="3600" dirty="0">
              <a:solidFill>
                <a:schemeClr val="tx2"/>
              </a:solidFill>
              <a:latin typeface="Arial" pitchFamily="-112" charset="0"/>
            </a:endParaRPr>
          </a:p>
        </p:txBody>
      </p:sp>
      <p:pic>
        <p:nvPicPr>
          <p:cNvPr id="41988" name="Picture 2" descr="fig3d1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990600"/>
            <a:ext cx="34337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fig3d2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810000"/>
            <a:ext cx="35893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10"/>
          <p:cNvSpPr>
            <a:spLocks noChangeArrowheads="1"/>
          </p:cNvSpPr>
          <p:nvPr/>
        </p:nvSpPr>
        <p:spPr bwMode="auto">
          <a:xfrm>
            <a:off x="1279525" y="2451100"/>
            <a:ext cx="400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accent2"/>
                </a:solidFill>
              </a:rPr>
              <a:t>J</a:t>
            </a:r>
          </a:p>
        </p:txBody>
      </p:sp>
      <p:sp>
        <p:nvSpPr>
          <p:cNvPr id="41991" name="Rectangle 13"/>
          <p:cNvSpPr>
            <a:spLocks noChangeArrowheads="1"/>
          </p:cNvSpPr>
          <p:nvPr/>
        </p:nvSpPr>
        <p:spPr bwMode="auto">
          <a:xfrm>
            <a:off x="503238" y="3365500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41992" name="AutoShape 25"/>
          <p:cNvSpPr>
            <a:spLocks noChangeArrowheads="1"/>
          </p:cNvSpPr>
          <p:nvPr/>
        </p:nvSpPr>
        <p:spPr bwMode="auto">
          <a:xfrm flipH="1" flipV="1">
            <a:off x="822325" y="2819400"/>
            <a:ext cx="685800" cy="457200"/>
          </a:xfrm>
          <a:prstGeom prst="curvedDown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AutoShape 6"/>
          <p:cNvSpPr>
            <a:spLocks noChangeArrowheads="1"/>
          </p:cNvSpPr>
          <p:nvPr/>
        </p:nvSpPr>
        <p:spPr bwMode="auto">
          <a:xfrm>
            <a:off x="63500" y="3505200"/>
            <a:ext cx="533400" cy="609600"/>
          </a:xfrm>
          <a:prstGeom prst="curvedUpArrow">
            <a:avLst>
              <a:gd name="adj1" fmla="val 20000"/>
              <a:gd name="adj2" fmla="val 40000"/>
              <a:gd name="adj3" fmla="val 380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3200">
              <a:sym typeface="WP Greek Century" pitchFamily="2" charset="2"/>
            </a:endParaRPr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228600" y="3810000"/>
            <a:ext cx="60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5" name="Line 26"/>
          <p:cNvSpPr>
            <a:spLocks noChangeShapeType="1"/>
          </p:cNvSpPr>
          <p:nvPr/>
        </p:nvSpPr>
        <p:spPr bwMode="auto">
          <a:xfrm flipH="1">
            <a:off x="1066800" y="2971800"/>
            <a:ext cx="6096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TextBox 16"/>
          <p:cNvSpPr txBox="1">
            <a:spLocks noChangeArrowheads="1"/>
          </p:cNvSpPr>
          <p:nvPr/>
        </p:nvSpPr>
        <p:spPr bwMode="auto">
          <a:xfrm>
            <a:off x="1447800" y="4419600"/>
            <a:ext cx="441325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</a:t>
            </a:r>
            <a:r>
              <a:rPr lang="en-US" baseline="-25000">
                <a:solidFill>
                  <a:srgbClr val="000000"/>
                </a:solidFill>
              </a:rPr>
              <a:t>x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997" name="Text Box 27"/>
          <p:cNvSpPr txBox="1">
            <a:spLocks noChangeArrowheads="1"/>
          </p:cNvSpPr>
          <p:nvPr/>
        </p:nvSpPr>
        <p:spPr bwMode="auto">
          <a:xfrm>
            <a:off x="0" y="10668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9900"/>
                </a:solidFill>
              </a:rPr>
              <a:t>Current filaments &amp; induced magnetic fields</a:t>
            </a:r>
          </a:p>
        </p:txBody>
      </p:sp>
      <p:sp>
        <p:nvSpPr>
          <p:cNvPr id="41998" name="Line 29"/>
          <p:cNvSpPr>
            <a:spLocks noChangeShapeType="1"/>
          </p:cNvSpPr>
          <p:nvPr/>
        </p:nvSpPr>
        <p:spPr bwMode="auto">
          <a:xfrm flipH="1">
            <a:off x="381000" y="1752600"/>
            <a:ext cx="533400" cy="16764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29"/>
          <p:cNvSpPr>
            <a:spLocks noChangeShapeType="1"/>
          </p:cNvSpPr>
          <p:nvPr/>
        </p:nvSpPr>
        <p:spPr bwMode="auto">
          <a:xfrm>
            <a:off x="1143000" y="1752600"/>
            <a:ext cx="152400" cy="9144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2662189" y="4800600"/>
            <a:ext cx="2079966" cy="461665"/>
          </a:xfrm>
          <a:prstGeom prst="rect">
            <a:avLst/>
          </a:prstGeom>
          <a:ln w="34925">
            <a:solidFill>
              <a:srgbClr val="FF0000"/>
            </a:solidFill>
          </a:ln>
          <a:effectLst>
            <a:softEdge rad="12700"/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sym typeface="Symbol" pitchFamily="-112" charset="2"/>
              </a:rPr>
              <a:t>F = </a:t>
            </a:r>
            <a:r>
              <a:rPr lang="en-US" sz="2400">
                <a:solidFill>
                  <a:srgbClr val="FF0000"/>
                </a:solidFill>
              </a:rPr>
              <a:t>e (v</a:t>
            </a:r>
            <a:r>
              <a:rPr lang="en-US" sz="2400" baseline="-20000">
                <a:solidFill>
                  <a:srgbClr val="FF0000"/>
                </a:solidFill>
              </a:rPr>
              <a:t>z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  <a:sym typeface="Symbol" pitchFamily="-112" charset="2"/>
              </a:rPr>
              <a:t> B</a:t>
            </a:r>
            <a:r>
              <a:rPr lang="en-US" sz="2400" baseline="-20000">
                <a:solidFill>
                  <a:srgbClr val="FF0000"/>
                </a:solidFill>
                <a:sym typeface="Symbol" pitchFamily="-112" charset="2"/>
              </a:rPr>
              <a:t>x</a:t>
            </a:r>
            <a:r>
              <a:rPr lang="en-US" sz="2400">
                <a:solidFill>
                  <a:srgbClr val="FF0000"/>
                </a:solidFill>
                <a:sym typeface="Symbol" pitchFamily="-112" charset="2"/>
              </a:rPr>
              <a:t>)</a:t>
            </a:r>
            <a:r>
              <a:rPr lang="en-US" sz="2400">
                <a:sym typeface="Symbol" pitchFamily="-112" charset="2"/>
              </a:rPr>
              <a:t> </a:t>
            </a:r>
            <a:endParaRPr lang="en-US" sz="2400"/>
          </a:p>
        </p:txBody>
      </p:sp>
      <p:sp>
        <p:nvSpPr>
          <p:cNvPr id="42003" name="Line 16"/>
          <p:cNvSpPr>
            <a:spLocks noChangeShapeType="1"/>
          </p:cNvSpPr>
          <p:nvPr/>
        </p:nvSpPr>
        <p:spPr bwMode="auto">
          <a:xfrm flipV="1">
            <a:off x="4114800" y="3048000"/>
            <a:ext cx="6096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4" name="Line 16"/>
          <p:cNvSpPr>
            <a:spLocks noChangeShapeType="1"/>
          </p:cNvSpPr>
          <p:nvPr/>
        </p:nvSpPr>
        <p:spPr bwMode="auto">
          <a:xfrm flipV="1">
            <a:off x="3886200" y="3581400"/>
            <a:ext cx="22860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5" name="Line 16"/>
          <p:cNvSpPr>
            <a:spLocks noChangeShapeType="1"/>
          </p:cNvSpPr>
          <p:nvPr/>
        </p:nvSpPr>
        <p:spPr bwMode="auto">
          <a:xfrm flipH="1" flipV="1">
            <a:off x="3505200" y="4267200"/>
            <a:ext cx="1524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6" name="Line 8"/>
          <p:cNvSpPr>
            <a:spLocks noChangeShapeType="1"/>
          </p:cNvSpPr>
          <p:nvPr/>
        </p:nvSpPr>
        <p:spPr bwMode="auto">
          <a:xfrm>
            <a:off x="3048000" y="1828800"/>
            <a:ext cx="175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7" name="Text Box 13"/>
          <p:cNvSpPr txBox="1">
            <a:spLocks noChangeArrowheads="1"/>
          </p:cNvSpPr>
          <p:nvPr/>
        </p:nvSpPr>
        <p:spPr bwMode="auto">
          <a:xfrm>
            <a:off x="3352800" y="1219200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Jet</a:t>
            </a:r>
          </a:p>
        </p:txBody>
      </p:sp>
      <p:sp>
        <p:nvSpPr>
          <p:cNvPr id="42008" name="TextBox 28"/>
          <p:cNvSpPr txBox="1">
            <a:spLocks noChangeArrowheads="1"/>
          </p:cNvSpPr>
          <p:nvPr/>
        </p:nvSpPr>
        <p:spPr bwMode="auto">
          <a:xfrm>
            <a:off x="4953000" y="5486400"/>
            <a:ext cx="144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White magnetic field lines</a:t>
            </a:r>
          </a:p>
        </p:txBody>
      </p:sp>
      <p:sp>
        <p:nvSpPr>
          <p:cNvPr id="42009" name="TextBox 29"/>
          <p:cNvSpPr txBox="1">
            <a:spLocks noChangeArrowheads="1"/>
          </p:cNvSpPr>
          <p:nvPr/>
        </p:nvSpPr>
        <p:spPr bwMode="auto">
          <a:xfrm>
            <a:off x="120650" y="5791200"/>
            <a:ext cx="4322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Acceleration timescale ~ few 1000(ω</a:t>
            </a:r>
            <a:r>
              <a:rPr lang="en-US" baseline="-25000"/>
              <a:t>p</a:t>
            </a:r>
            <a:r>
              <a:rPr lang="en-US"/>
              <a:t>)</a:t>
            </a:r>
            <a:r>
              <a:rPr lang="en-US" baseline="30000"/>
              <a:t>-1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Fig1b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2798763"/>
            <a:ext cx="3963987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69863" y="1096963"/>
            <a:ext cx="4441825" cy="5303838"/>
            <a:chOff x="170376" y="914400"/>
            <a:chExt cx="4441312" cy="5304848"/>
          </a:xfrm>
        </p:grpSpPr>
        <p:pic>
          <p:nvPicPr>
            <p:cNvPr id="40975" name="Picture 4" descr="dpahsvx-x0565b.jpg"/>
            <p:cNvPicPr>
              <a:picLocks noChangeAspect="1"/>
            </p:cNvPicPr>
            <p:nvPr/>
          </p:nvPicPr>
          <p:blipFill>
            <a:blip r:embed="rId3"/>
            <a:srcRect l="1894" t="15932" b="28186"/>
            <a:stretch>
              <a:fillRect/>
            </a:stretch>
          </p:blipFill>
          <p:spPr bwMode="auto">
            <a:xfrm>
              <a:off x="569913" y="953200"/>
              <a:ext cx="4041775" cy="177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976" name="Straight Connector 13"/>
            <p:cNvCxnSpPr>
              <a:cxnSpLocks noChangeShapeType="1"/>
            </p:cNvCxnSpPr>
            <p:nvPr/>
          </p:nvCxnSpPr>
          <p:spPr bwMode="auto">
            <a:xfrm rot="5400000">
              <a:off x="-37685" y="3697124"/>
              <a:ext cx="4998460" cy="457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0977" name="Straight Connector 15"/>
            <p:cNvCxnSpPr>
              <a:cxnSpLocks noChangeShapeType="1"/>
            </p:cNvCxnSpPr>
            <p:nvPr/>
          </p:nvCxnSpPr>
          <p:spPr bwMode="auto">
            <a:xfrm rot="16200000" flipH="1">
              <a:off x="685377" y="3704060"/>
              <a:ext cx="5000047" cy="3032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</p:spPr>
        </p:cxnSp>
        <p:sp>
          <p:nvSpPr>
            <p:cNvPr id="40979" name="TextBox 17"/>
            <p:cNvSpPr txBox="1">
              <a:spLocks noChangeArrowheads="1"/>
            </p:cNvSpPr>
            <p:nvPr/>
          </p:nvSpPr>
          <p:spPr bwMode="auto">
            <a:xfrm>
              <a:off x="2151316" y="914400"/>
              <a:ext cx="1917191" cy="33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TS  </a:t>
              </a:r>
              <a:r>
                <a:rPr lang="en-US" sz="1600" dirty="0" smtClean="0">
                  <a:solidFill>
                    <a:schemeClr val="tx1"/>
                  </a:solidFill>
                </a:rPr>
                <a:t>CD</a:t>
              </a:r>
              <a:r>
                <a:rPr lang="en-US" sz="1600" dirty="0" smtClean="0">
                  <a:solidFill>
                    <a:srgbClr val="FF0000"/>
                  </a:solidFill>
                </a:rPr>
                <a:t>    </a:t>
              </a:r>
              <a:r>
                <a:rPr lang="en-US" sz="1600" dirty="0" smtClean="0">
                  <a:solidFill>
                    <a:srgbClr val="008000"/>
                  </a:solidFill>
                </a:rPr>
                <a:t>LS</a:t>
              </a:r>
              <a:r>
                <a:rPr lang="en-US" sz="1600" dirty="0" smtClean="0"/>
                <a:t>        LE</a:t>
              </a:r>
              <a:endParaRPr lang="en-US" sz="1600" dirty="0"/>
            </a:p>
          </p:txBody>
        </p:sp>
        <p:sp>
          <p:nvSpPr>
            <p:cNvPr id="40980" name="TextBox 20"/>
            <p:cNvSpPr txBox="1">
              <a:spLocks noChangeArrowheads="1"/>
            </p:cNvSpPr>
            <p:nvPr/>
          </p:nvSpPr>
          <p:spPr bwMode="auto">
            <a:xfrm>
              <a:off x="170376" y="1600200"/>
              <a:ext cx="511737" cy="40018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γv</a:t>
              </a:r>
              <a:r>
                <a:rPr lang="en-US" baseline="-25000">
                  <a:solidFill>
                    <a:srgbClr val="000000"/>
                  </a:solidFill>
                </a:rPr>
                <a:t>x</a:t>
              </a: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40978" name="Straight Connector 16"/>
            <p:cNvCxnSpPr>
              <a:cxnSpLocks noChangeShapeType="1"/>
            </p:cNvCxnSpPr>
            <p:nvPr/>
          </p:nvCxnSpPr>
          <p:spPr bwMode="auto">
            <a:xfrm rot="16200000" flipH="1">
              <a:off x="1294942" y="3704095"/>
              <a:ext cx="5000047" cy="3025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</p:cxnSp>
      </p:grpSp>
      <p:sp>
        <p:nvSpPr>
          <p:cNvPr id="40964" name="TextBox 19"/>
          <p:cNvSpPr txBox="1">
            <a:spLocks noChangeArrowheads="1"/>
          </p:cNvSpPr>
          <p:nvPr/>
        </p:nvSpPr>
        <p:spPr bwMode="auto">
          <a:xfrm flipH="1">
            <a:off x="304800" y="3581400"/>
            <a:ext cx="4572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0965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kumimoji="1" lang="en-US" sz="3600" i="1" dirty="0" err="1" smtClean="0">
                <a:solidFill>
                  <a:schemeClr val="accent2"/>
                </a:solidFill>
              </a:rPr>
              <a:t>Filamentation</a:t>
            </a:r>
            <a:r>
              <a:rPr kumimoji="1" lang="en-US" sz="3600" i="1" dirty="0" smtClean="0">
                <a:solidFill>
                  <a:schemeClr val="accent2"/>
                </a:solidFill>
              </a:rPr>
              <a:t> Instability &amp; Shock Structure</a:t>
            </a:r>
            <a:endParaRPr kumimoji="1" lang="en-US" sz="3600" dirty="0">
              <a:solidFill>
                <a:schemeClr val="tx2"/>
              </a:solidFill>
              <a:latin typeface="Arial" pitchFamily="-112" charset="0"/>
            </a:endParaRPr>
          </a:p>
        </p:txBody>
      </p:sp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5638800" y="762000"/>
            <a:ext cx="254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Nishikawa et al (2009)  </a:t>
            </a: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1225550" y="685800"/>
            <a:ext cx="3071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Jet </a:t>
            </a:r>
            <a:r>
              <a:rPr lang="en-US">
                <a:solidFill>
                  <a:schemeClr val="tx1"/>
                </a:solidFill>
              </a:rPr>
              <a:t>&amp;</a:t>
            </a:r>
            <a:r>
              <a:rPr lang="en-US"/>
              <a:t> Ambient </a:t>
            </a:r>
            <a:r>
              <a:rPr lang="en-US">
                <a:solidFill>
                  <a:srgbClr val="000000"/>
                </a:solidFill>
              </a:rPr>
              <a:t>(e</a:t>
            </a:r>
            <a:r>
              <a:rPr lang="en-US" baseline="30000">
                <a:solidFill>
                  <a:srgbClr val="000000"/>
                </a:solidFill>
              </a:rPr>
              <a:t>±</a:t>
            </a:r>
            <a:r>
              <a:rPr lang="en-US">
                <a:solidFill>
                  <a:srgbClr val="000000"/>
                </a:solidFill>
              </a:rPr>
              <a:t>) Particles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1676400" y="5715000"/>
            <a:ext cx="990600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Magnetic </a:t>
            </a:r>
            <a:r>
              <a:rPr lang="en-US" sz="1600" dirty="0">
                <a:solidFill>
                  <a:srgbClr val="FF0000"/>
                </a:solidFill>
              </a:rPr>
              <a:t>Electric</a:t>
            </a:r>
          </a:p>
        </p:txBody>
      </p:sp>
      <p:sp>
        <p:nvSpPr>
          <p:cNvPr id="40969" name="TextBox 18"/>
          <p:cNvSpPr txBox="1">
            <a:spLocks noChangeArrowheads="1"/>
          </p:cNvSpPr>
          <p:nvPr/>
        </p:nvSpPr>
        <p:spPr bwMode="auto">
          <a:xfrm>
            <a:off x="152400" y="5180013"/>
            <a:ext cx="609600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ε</a:t>
            </a:r>
            <a:r>
              <a:rPr lang="en-US" sz="2400" baseline="-25000">
                <a:solidFill>
                  <a:schemeClr val="tx1"/>
                </a:solidFill>
              </a:rPr>
              <a:t>BE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0970" name="TextBox 18"/>
          <p:cNvSpPr txBox="1">
            <a:spLocks noChangeArrowheads="1"/>
          </p:cNvSpPr>
          <p:nvPr/>
        </p:nvSpPr>
        <p:spPr bwMode="auto">
          <a:xfrm>
            <a:off x="4800600" y="6172200"/>
            <a:ext cx="35814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ε</a:t>
            </a:r>
            <a:r>
              <a:rPr lang="en-US" sz="2400" baseline="-25000">
                <a:solidFill>
                  <a:schemeClr val="tx1"/>
                </a:solidFill>
              </a:rPr>
              <a:t>BE </a:t>
            </a:r>
            <a:r>
              <a:rPr lang="en-US" sz="2400">
                <a:solidFill>
                  <a:schemeClr val="tx1"/>
                </a:solidFill>
              </a:rPr>
              <a:t>= ρ</a:t>
            </a:r>
            <a:r>
              <a:rPr lang="en-US" sz="2400" baseline="-25000">
                <a:solidFill>
                  <a:schemeClr val="tx1"/>
                </a:solidFill>
              </a:rPr>
              <a:t>BE</a:t>
            </a:r>
            <a:r>
              <a:rPr lang="en-US" sz="2400">
                <a:solidFill>
                  <a:schemeClr val="tx1"/>
                </a:solidFill>
              </a:rPr>
              <a:t>/ρ</a:t>
            </a:r>
            <a:r>
              <a:rPr lang="en-US" sz="2400" baseline="-25000">
                <a:solidFill>
                  <a:schemeClr val="tx1"/>
                </a:solidFill>
              </a:rPr>
              <a:t>KE </a:t>
            </a:r>
            <a:r>
              <a:rPr lang="en-US" sz="2400">
                <a:solidFill>
                  <a:schemeClr val="tx1"/>
                </a:solidFill>
              </a:rPr>
              <a:t>~ 0.3 </a:t>
            </a:r>
          </a:p>
        </p:txBody>
      </p:sp>
      <p:cxnSp>
        <p:nvCxnSpPr>
          <p:cNvPr id="40971" name="Straight Arrow Connector 22"/>
          <p:cNvCxnSpPr>
            <a:cxnSpLocks noChangeShapeType="1"/>
          </p:cNvCxnSpPr>
          <p:nvPr/>
        </p:nvCxnSpPr>
        <p:spPr bwMode="auto">
          <a:xfrm rot="10800000">
            <a:off x="2667000" y="4953000"/>
            <a:ext cx="2209800" cy="1295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sm" len="med"/>
          </a:ln>
        </p:spPr>
      </p:cxnSp>
      <p:pic>
        <p:nvPicPr>
          <p:cNvPr id="40973" name="Picture 21" descr="fig1bRev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057400"/>
            <a:ext cx="3722688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TextBox 7"/>
          <p:cNvSpPr txBox="1">
            <a:spLocks noChangeArrowheads="1"/>
          </p:cNvSpPr>
          <p:nvPr/>
        </p:nvSpPr>
        <p:spPr bwMode="auto">
          <a:xfrm>
            <a:off x="6324600" y="1524000"/>
            <a:ext cx="28194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TS </a:t>
            </a:r>
            <a:r>
              <a:rPr lang="en-US" sz="1400" dirty="0">
                <a:solidFill>
                  <a:srgbClr val="FF0000"/>
                </a:solidFill>
              </a:rPr>
              <a:t>(0.56c)</a:t>
            </a:r>
          </a:p>
          <a:p>
            <a:pPr algn="l"/>
            <a:r>
              <a:rPr lang="en-US" sz="1400" dirty="0">
                <a:solidFill>
                  <a:srgbClr val="FF0000"/>
                </a:solidFill>
              </a:rPr>
              <a:t>                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LS </a:t>
            </a:r>
            <a:r>
              <a:rPr lang="en-US" sz="1400" dirty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0.76c)</a:t>
            </a:r>
            <a:endParaRPr lang="en-US" sz="1400" dirty="0">
              <a:solidFill>
                <a:srgbClr val="008000"/>
              </a:solidFill>
            </a:endParaRPr>
          </a:p>
          <a:p>
            <a:pPr algn="l"/>
            <a:endParaRPr lang="en-US" sz="1400" dirty="0">
              <a:solidFill>
                <a:srgbClr val="008000"/>
              </a:solidFill>
            </a:endParaRPr>
          </a:p>
          <a:p>
            <a:pPr algn="l"/>
            <a:r>
              <a:rPr lang="en-US" sz="1400" dirty="0">
                <a:solidFill>
                  <a:srgbClr val="008000"/>
                </a:solidFill>
              </a:rPr>
              <a:t>                           </a:t>
            </a:r>
            <a:r>
              <a:rPr lang="en-US" sz="1400" dirty="0" smtClean="0">
                <a:solidFill>
                  <a:srgbClr val="008000"/>
                </a:solidFill>
              </a:rPr>
              <a:t>          </a:t>
            </a:r>
            <a:r>
              <a:rPr lang="en-US" sz="1400" dirty="0" smtClean="0"/>
              <a:t>LE  (</a:t>
            </a:r>
            <a:r>
              <a:rPr lang="en-US" sz="1400" dirty="0"/>
              <a:t>0.996c)</a:t>
            </a:r>
          </a:p>
        </p:txBody>
      </p:sp>
      <p:cxnSp>
        <p:nvCxnSpPr>
          <p:cNvPr id="21" name="Straight Connector 15"/>
          <p:cNvCxnSpPr>
            <a:cxnSpLocks noChangeShapeType="1"/>
          </p:cNvCxnSpPr>
          <p:nvPr/>
        </p:nvCxnSpPr>
        <p:spPr bwMode="auto">
          <a:xfrm rot="5400000">
            <a:off x="261002" y="3900450"/>
            <a:ext cx="4982549" cy="1815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13"/>
          <p:cNvCxnSpPr>
            <a:cxnSpLocks noChangeShapeType="1"/>
          </p:cNvCxnSpPr>
          <p:nvPr/>
        </p:nvCxnSpPr>
        <p:spPr bwMode="auto">
          <a:xfrm rot="16200000" flipH="1">
            <a:off x="-815012" y="3909388"/>
            <a:ext cx="4952204" cy="30619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</p:cxnSp>
      <p:sp>
        <p:nvSpPr>
          <p:cNvPr id="23" name="TextBox 22"/>
          <p:cNvSpPr txBox="1"/>
          <p:nvPr/>
        </p:nvSpPr>
        <p:spPr>
          <a:xfrm>
            <a:off x="1417320" y="109728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TE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40972" name="TextBox 10"/>
          <p:cNvSpPr txBox="1">
            <a:spLocks noChangeArrowheads="1"/>
          </p:cNvSpPr>
          <p:nvPr/>
        </p:nvSpPr>
        <p:spPr bwMode="auto">
          <a:xfrm>
            <a:off x="1143000" y="3124200"/>
            <a:ext cx="11430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Jet </a:t>
            </a:r>
            <a:r>
              <a:rPr lang="en-US" dirty="0"/>
              <a:t> Ambient </a:t>
            </a:r>
            <a:r>
              <a:rPr lang="en-US" dirty="0">
                <a:solidFill>
                  <a:srgbClr val="000000"/>
                </a:solidFill>
              </a:rPr>
              <a:t>Total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Emission</a:t>
            </a:r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  &amp;  Reconnection</a:t>
            </a:r>
            <a:endParaRPr lang="en-US" sz="3600" i="1" dirty="0" smtClean="0">
              <a:solidFill>
                <a:schemeClr val="accent2"/>
              </a:solidFill>
              <a:latin typeface="Times New Roman" pitchFamily="-112" charset="0"/>
            </a:endParaRPr>
          </a:p>
        </p:txBody>
      </p:sp>
      <p:pic>
        <p:nvPicPr>
          <p:cNvPr id="44037" name="Picture 5" descr="SironiSpitkovsky2011Fig1.pdf"/>
          <p:cNvPicPr>
            <a:picLocks noChangeAspect="1"/>
          </p:cNvPicPr>
          <p:nvPr/>
        </p:nvPicPr>
        <p:blipFill>
          <a:blip r:embed="rId2"/>
          <a:srcRect l="2500" t="1143" r="7500" b="5714"/>
          <a:stretch>
            <a:fillRect/>
          </a:stretch>
        </p:blipFill>
        <p:spPr bwMode="auto">
          <a:xfrm>
            <a:off x="5669281" y="609600"/>
            <a:ext cx="3456609" cy="1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4697450" y="2286000"/>
            <a:ext cx="4446550" cy="2639973"/>
            <a:chOff x="4257679" y="2286000"/>
            <a:chExt cx="4680578" cy="2778919"/>
          </a:xfrm>
        </p:grpSpPr>
        <p:pic>
          <p:nvPicPr>
            <p:cNvPr id="44038" name="Picture 7" descr="SironiSpitkovsky2011Fig3a.pdf"/>
            <p:cNvPicPr>
              <a:picLocks noChangeAspect="1"/>
            </p:cNvPicPr>
            <p:nvPr/>
          </p:nvPicPr>
          <p:blipFill>
            <a:blip r:embed="rId3"/>
            <a:srcRect r="4210" b="2757"/>
            <a:stretch>
              <a:fillRect/>
            </a:stretch>
          </p:blipFill>
          <p:spPr bwMode="auto">
            <a:xfrm>
              <a:off x="4257679" y="2647950"/>
              <a:ext cx="4680578" cy="2416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0" name="TextBox 7"/>
            <p:cNvSpPr txBox="1">
              <a:spLocks noChangeArrowheads="1"/>
            </p:cNvSpPr>
            <p:nvPr/>
          </p:nvSpPr>
          <p:spPr bwMode="auto">
            <a:xfrm>
              <a:off x="4945313" y="2286000"/>
              <a:ext cx="873816" cy="29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HD Shock</a:t>
              </a:r>
            </a:p>
          </p:txBody>
        </p:sp>
        <p:sp>
          <p:nvSpPr>
            <p:cNvPr id="44041" name="TextBox 8"/>
            <p:cNvSpPr txBox="1">
              <a:spLocks noChangeArrowheads="1"/>
            </p:cNvSpPr>
            <p:nvPr/>
          </p:nvSpPr>
          <p:spPr bwMode="auto">
            <a:xfrm>
              <a:off x="7641155" y="2286000"/>
              <a:ext cx="12662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</a:rPr>
                <a:t>fast</a:t>
              </a:r>
              <a:r>
                <a:rPr lang="en-US" sz="1200" dirty="0">
                  <a:solidFill>
                    <a:srgbClr val="000000"/>
                  </a:solidFill>
                </a:rPr>
                <a:t> MHD Shock</a:t>
              </a:r>
            </a:p>
          </p:txBody>
        </p:sp>
        <p:sp>
          <p:nvSpPr>
            <p:cNvPr id="44042" name="TextBox 9"/>
            <p:cNvSpPr txBox="1">
              <a:spLocks noChangeArrowheads="1"/>
            </p:cNvSpPr>
            <p:nvPr/>
          </p:nvSpPr>
          <p:spPr bwMode="auto">
            <a:xfrm>
              <a:off x="7895520" y="3729790"/>
              <a:ext cx="503634" cy="20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solidFill>
                    <a:srgbClr val="000000"/>
                  </a:solidFill>
                </a:rPr>
                <a:t>p</a:t>
              </a:r>
              <a:r>
                <a:rPr lang="en-US" sz="1200" dirty="0">
                  <a:solidFill>
                    <a:srgbClr val="000000"/>
                  </a:solidFill>
                </a:rPr>
                <a:t> = -1.4</a:t>
              </a:r>
            </a:p>
          </p:txBody>
        </p:sp>
        <p:cxnSp>
          <p:nvCxnSpPr>
            <p:cNvPr id="44043" name="Straight Arrow Connector 11"/>
            <p:cNvCxnSpPr>
              <a:cxnSpLocks noChangeShapeType="1"/>
            </p:cNvCxnSpPr>
            <p:nvPr/>
          </p:nvCxnSpPr>
          <p:spPr bwMode="auto">
            <a:xfrm>
              <a:off x="5088155" y="3569371"/>
              <a:ext cx="255373" cy="221579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4044" name="Straight Arrow Connector 20"/>
            <p:cNvCxnSpPr>
              <a:cxnSpLocks noChangeShapeType="1"/>
            </p:cNvCxnSpPr>
            <p:nvPr/>
          </p:nvCxnSpPr>
          <p:spPr bwMode="auto">
            <a:xfrm rot="10800000" flipV="1">
              <a:off x="5286378" y="3448050"/>
              <a:ext cx="2743198" cy="857250"/>
            </a:xfrm>
            <a:prstGeom prst="straightConnector1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 type="arrow" w="med" len="med"/>
            </a:ln>
          </p:spPr>
        </p:cxnSp>
        <p:cxnSp>
          <p:nvCxnSpPr>
            <p:cNvPr id="44046" name="Straight Arrow Connector 25"/>
            <p:cNvCxnSpPr>
              <a:cxnSpLocks noChangeShapeType="1"/>
            </p:cNvCxnSpPr>
            <p:nvPr/>
          </p:nvCxnSpPr>
          <p:spPr bwMode="auto">
            <a:xfrm rot="5400000">
              <a:off x="7830741" y="2618185"/>
              <a:ext cx="170260" cy="1191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4047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5601893" y="2618185"/>
              <a:ext cx="170260" cy="1191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18" name="Picture 6" descr="sironi09c.tiff"/>
          <p:cNvPicPr>
            <a:picLocks noChangeAspect="1"/>
          </p:cNvPicPr>
          <p:nvPr/>
        </p:nvPicPr>
        <p:blipFill>
          <a:blip r:embed="rId4"/>
          <a:srcRect r="1984" b="5715"/>
          <a:stretch>
            <a:fillRect/>
          </a:stretch>
        </p:blipFill>
        <p:spPr bwMode="auto">
          <a:xfrm>
            <a:off x="152402" y="850392"/>
            <a:ext cx="3840372" cy="128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spitkovsky08a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2286000"/>
            <a:ext cx="3745143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2971800" y="685800"/>
            <a:ext cx="32776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Sironi</a:t>
            </a:r>
            <a:r>
              <a:rPr lang="en-US" sz="1600" dirty="0">
                <a:solidFill>
                  <a:schemeClr val="tx1"/>
                </a:solidFill>
              </a:rPr>
              <a:t> &amp; </a:t>
            </a:r>
            <a:r>
              <a:rPr lang="en-US" sz="1600" dirty="0" err="1">
                <a:solidFill>
                  <a:schemeClr val="tx1"/>
                </a:solidFill>
              </a:rPr>
              <a:t>Spitkovsky</a:t>
            </a:r>
            <a:r>
              <a:rPr lang="en-US" sz="1600" dirty="0">
                <a:solidFill>
                  <a:schemeClr val="tx1"/>
                </a:solidFill>
              </a:rPr>
              <a:t>  (2009a,</a:t>
            </a:r>
            <a:r>
              <a:rPr lang="en-US" sz="1600" dirty="0" smtClean="0">
                <a:solidFill>
                  <a:schemeClr val="tx1"/>
                </a:solidFill>
              </a:rPr>
              <a:t>b; 2011)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4267200" y="1371600"/>
            <a:ext cx="12049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γ</a:t>
            </a:r>
            <a:r>
              <a:rPr lang="en-US" baseline="-25000" dirty="0" err="1">
                <a:solidFill>
                  <a:srgbClr val="000000"/>
                </a:solidFill>
              </a:rPr>
              <a:t>flow</a:t>
            </a:r>
            <a:r>
              <a:rPr lang="en-US" dirty="0">
                <a:solidFill>
                  <a:srgbClr val="000000"/>
                </a:solidFill>
              </a:rPr>
              <a:t>  = 15</a:t>
            </a:r>
          </a:p>
        </p:txBody>
      </p:sp>
      <p:pic>
        <p:nvPicPr>
          <p:cNvPr id="22" name="Picture 5" descr="sironi09b.tiff"/>
          <p:cNvPicPr>
            <a:picLocks noChangeAspect="1"/>
          </p:cNvPicPr>
          <p:nvPr/>
        </p:nvPicPr>
        <p:blipFill>
          <a:blip r:embed="rId6"/>
          <a:srcRect t="62488"/>
          <a:stretch>
            <a:fillRect/>
          </a:stretch>
        </p:blipFill>
        <p:spPr bwMode="auto">
          <a:xfrm>
            <a:off x="0" y="4859027"/>
            <a:ext cx="3510222" cy="199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4"/>
          <p:cNvCxnSpPr>
            <a:cxnSpLocks noChangeShapeType="1"/>
          </p:cNvCxnSpPr>
          <p:nvPr/>
        </p:nvCxnSpPr>
        <p:spPr bwMode="auto">
          <a:xfrm rot="10800000">
            <a:off x="1371600" y="2286000"/>
            <a:ext cx="1752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565586" y="3886200"/>
            <a:ext cx="697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Shock</a:t>
            </a:r>
          </a:p>
        </p:txBody>
      </p:sp>
      <p:cxnSp>
        <p:nvCxnSpPr>
          <p:cNvPr id="26" name="Straight Arrow Connector 37"/>
          <p:cNvCxnSpPr>
            <a:cxnSpLocks noChangeShapeType="1"/>
          </p:cNvCxnSpPr>
          <p:nvPr/>
        </p:nvCxnSpPr>
        <p:spPr bwMode="auto">
          <a:xfrm>
            <a:off x="1447800" y="4114800"/>
            <a:ext cx="4572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</p:spPr>
      </p:cxn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914400" y="4495800"/>
            <a:ext cx="210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Synchrotron</a:t>
            </a:r>
            <a:r>
              <a:rPr lang="en-US" sz="1800" dirty="0">
                <a:solidFill>
                  <a:schemeClr val="tx1"/>
                </a:solidFill>
              </a:rPr>
              <a:t> spectrum</a:t>
            </a:r>
          </a:p>
        </p:txBody>
      </p:sp>
      <p:cxnSp>
        <p:nvCxnSpPr>
          <p:cNvPr id="29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1397000" y="5689600"/>
            <a:ext cx="609600" cy="203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sm" len="med"/>
          </a:ln>
        </p:spPr>
      </p:cxnSp>
      <p:cxnSp>
        <p:nvCxnSpPr>
          <p:cNvPr id="30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2235200" y="5765800"/>
            <a:ext cx="609600" cy="203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arrow" w="sm" len="med"/>
          </a:ln>
        </p:spPr>
      </p:cxn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1258303" y="6019800"/>
            <a:ext cx="7330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thermal</a:t>
            </a:r>
          </a:p>
        </p:txBody>
      </p:sp>
      <p:sp>
        <p:nvSpPr>
          <p:cNvPr id="34" name="TextBox 14"/>
          <p:cNvSpPr txBox="1">
            <a:spLocks noChangeArrowheads="1"/>
          </p:cNvSpPr>
          <p:nvPr/>
        </p:nvSpPr>
        <p:spPr bwMode="auto">
          <a:xfrm>
            <a:off x="1891476" y="6096000"/>
            <a:ext cx="10620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non-thermal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95800" y="5181600"/>
            <a:ext cx="3766379" cy="1603177"/>
            <a:chOff x="4648200" y="5181600"/>
            <a:chExt cx="3766379" cy="1603177"/>
          </a:xfrm>
        </p:grpSpPr>
        <p:pic>
          <p:nvPicPr>
            <p:cNvPr id="35" name="Picture 4" descr="reconn-rad.pd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8200" y="5181600"/>
              <a:ext cx="3766379" cy="1577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"/>
            <p:cNvSpPr txBox="1">
              <a:spLocks noChangeArrowheads="1"/>
            </p:cNvSpPr>
            <p:nvPr/>
          </p:nvSpPr>
          <p:spPr bwMode="auto">
            <a:xfrm>
              <a:off x="6553200" y="6477000"/>
              <a:ext cx="18597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Medvedev</a:t>
              </a:r>
              <a:r>
                <a:rPr lang="en-US" sz="1400" dirty="0">
                  <a:solidFill>
                    <a:schemeClr val="bg1"/>
                  </a:solidFill>
                </a:rPr>
                <a:t> et al. (2010) </a:t>
              </a:r>
            </a:p>
          </p:txBody>
        </p:sp>
      </p:grpSp>
      <p:sp>
        <p:nvSpPr>
          <p:cNvPr id="39" name="TextBox 29"/>
          <p:cNvSpPr txBox="1">
            <a:spLocks noChangeArrowheads="1"/>
          </p:cNvSpPr>
          <p:nvPr/>
        </p:nvSpPr>
        <p:spPr bwMode="auto">
          <a:xfrm rot="20580000">
            <a:off x="6135996" y="3471191"/>
            <a:ext cx="22186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Initial particle energy distribution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200" y="2057400"/>
            <a:ext cx="560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flow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AutoShape 7"/>
          <p:cNvSpPr>
            <a:spLocks noChangeAspect="1"/>
          </p:cNvSpPr>
          <p:nvPr/>
        </p:nvSpPr>
        <p:spPr bwMode="auto">
          <a:xfrm rot="16196832">
            <a:off x="7009353" y="1678336"/>
            <a:ext cx="204872" cy="1726589"/>
          </a:xfrm>
          <a:prstGeom prst="rightBrace">
            <a:avLst>
              <a:gd name="adj1" fmla="val 80335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42" name="TextBox 7"/>
          <p:cNvSpPr txBox="1">
            <a:spLocks noChangeArrowheads="1"/>
          </p:cNvSpPr>
          <p:nvPr/>
        </p:nvSpPr>
        <p:spPr bwMode="auto">
          <a:xfrm>
            <a:off x="6629400" y="2209800"/>
            <a:ext cx="10310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Reconnection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4419600" y="3276600"/>
            <a:ext cx="20441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Final particle energy distribution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6" name="TextBox 20"/>
          <p:cNvSpPr txBox="1">
            <a:spLocks noChangeArrowheads="1"/>
          </p:cNvSpPr>
          <p:nvPr/>
        </p:nvSpPr>
        <p:spPr bwMode="auto">
          <a:xfrm>
            <a:off x="4724400" y="4876800"/>
            <a:ext cx="3222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Emission from Reconnection Region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Kinetic Kelvin Helmholtz Instability</a:t>
            </a:r>
          </a:p>
        </p:txBody>
      </p:sp>
      <p:pic>
        <p:nvPicPr>
          <p:cNvPr id="46083" name="Picture 3" descr="AlvesFig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9149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2dkkhcrop.pdf"/>
          <p:cNvPicPr>
            <a:picLocks noChangeAspect="1"/>
          </p:cNvPicPr>
          <p:nvPr/>
        </p:nvPicPr>
        <p:blipFill>
          <a:blip r:embed="rId3"/>
          <a:srcRect l="2368" t="11121" r="7104" b="2780"/>
          <a:stretch>
            <a:fillRect/>
          </a:stretch>
        </p:blipFill>
        <p:spPr bwMode="auto">
          <a:xfrm>
            <a:off x="5486395" y="4038599"/>
            <a:ext cx="3495284" cy="28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KKHISolution.pdf"/>
          <p:cNvPicPr>
            <a:picLocks noChangeAspect="1"/>
          </p:cNvPicPr>
          <p:nvPr/>
        </p:nvPicPr>
        <p:blipFill>
          <a:blip r:embed="rId4"/>
          <a:srcRect r="1250"/>
          <a:stretch>
            <a:fillRect/>
          </a:stretch>
        </p:blipFill>
        <p:spPr bwMode="auto">
          <a:xfrm>
            <a:off x="5562597" y="3428999"/>
            <a:ext cx="3431463" cy="434362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Picture 6" descr="KHIb1.pdf"/>
          <p:cNvPicPr>
            <a:picLocks noChangeAspect="1"/>
          </p:cNvPicPr>
          <p:nvPr/>
        </p:nvPicPr>
        <p:blipFill>
          <a:blip r:embed="rId5"/>
          <a:srcRect t="8824"/>
          <a:stretch>
            <a:fillRect/>
          </a:stretch>
        </p:blipFill>
        <p:spPr bwMode="auto">
          <a:xfrm>
            <a:off x="5410200" y="1219200"/>
            <a:ext cx="3017838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685800" y="6858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Alves et al. 2012: counter-streaming</a:t>
            </a:r>
            <a:endParaRPr lang="en-US" sz="1800">
              <a:solidFill>
                <a:srgbClr val="3366FF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4953000" y="6858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Nishikawa et al.</a:t>
            </a:r>
            <a:r>
              <a:rPr lang="en-US" sz="1800" dirty="0" smtClean="0">
                <a:solidFill>
                  <a:srgbClr val="000000"/>
                </a:solidFill>
              </a:rPr>
              <a:t> in prep; </a:t>
            </a:r>
            <a:r>
              <a:rPr lang="en-US" sz="1800" dirty="0">
                <a:solidFill>
                  <a:srgbClr val="000000"/>
                </a:solidFill>
              </a:rPr>
              <a:t>core-sheath</a:t>
            </a:r>
            <a:endParaRPr lang="en-US" sz="1800" dirty="0">
              <a:solidFill>
                <a:srgbClr val="3366FF"/>
              </a:solidFill>
            </a:endParaRPr>
          </a:p>
        </p:txBody>
      </p:sp>
      <p:pic>
        <p:nvPicPr>
          <p:cNvPr id="46089" name="Picture 12" descr="Fig5.jp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77400" y="2628900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090" name="Straight Arrow Connector 14"/>
          <p:cNvCxnSpPr>
            <a:cxnSpLocks noChangeShapeType="1"/>
          </p:cNvCxnSpPr>
          <p:nvPr/>
        </p:nvCxnSpPr>
        <p:spPr bwMode="auto">
          <a:xfrm>
            <a:off x="12649200" y="33223200"/>
            <a:ext cx="914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46091" name="Picture 15" descr="AlvesFig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5486400"/>
            <a:ext cx="5029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6" descr="AlvesFig2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3962400"/>
            <a:ext cx="4800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3" name="TextBox 17"/>
          <p:cNvSpPr txBox="1">
            <a:spLocks noChangeArrowheads="1"/>
          </p:cNvSpPr>
          <p:nvPr/>
        </p:nvSpPr>
        <p:spPr bwMode="auto">
          <a:xfrm>
            <a:off x="685800" y="5257800"/>
            <a:ext cx="1582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Relativistic γ = 3</a:t>
            </a:r>
          </a:p>
        </p:txBody>
      </p:sp>
      <p:sp>
        <p:nvSpPr>
          <p:cNvPr id="46094" name="TextBox 18"/>
          <p:cNvSpPr txBox="1">
            <a:spLocks noChangeArrowheads="1"/>
          </p:cNvSpPr>
          <p:nvPr/>
        </p:nvSpPr>
        <p:spPr bwMode="auto">
          <a:xfrm>
            <a:off x="609600" y="3657600"/>
            <a:ext cx="19986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Non-Relativistic γ ~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2286000"/>
            <a:ext cx="367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2286000"/>
            <a:ext cx="367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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762000" y="1524000"/>
            <a:ext cx="350864" cy="316623"/>
            <a:chOff x="265176" y="722376"/>
            <a:chExt cx="350866" cy="316623"/>
          </a:xfrm>
        </p:grpSpPr>
        <p:sp>
          <p:nvSpPr>
            <p:cNvPr id="17" name="TextBox 16"/>
            <p:cNvSpPr txBox="1"/>
            <p:nvPr/>
          </p:nvSpPr>
          <p:spPr>
            <a:xfrm>
              <a:off x="304800" y="762000"/>
              <a:ext cx="301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Zapf Dingbats"/>
                  <a:ea typeface="Zapf Dingbats"/>
                  <a:cs typeface="Zapf Dingbats"/>
                </a:rPr>
                <a:t>✕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>
              <a:spLocks noChangeAspect="1"/>
            </p:cNvSpPr>
            <p:nvPr/>
          </p:nvSpPr>
          <p:spPr>
            <a:xfrm>
              <a:off x="265176" y="722376"/>
              <a:ext cx="350866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  <a:latin typeface="Webdings"/>
                  <a:ea typeface="Webdings"/>
                  <a:cs typeface="Webdings"/>
                </a:rPr>
                <a:t>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762000" y="2971800"/>
            <a:ext cx="350864" cy="316623"/>
            <a:chOff x="265176" y="722376"/>
            <a:chExt cx="350866" cy="316623"/>
          </a:xfrm>
        </p:grpSpPr>
        <p:sp>
          <p:nvSpPr>
            <p:cNvPr id="21" name="TextBox 20"/>
            <p:cNvSpPr txBox="1"/>
            <p:nvPr/>
          </p:nvSpPr>
          <p:spPr>
            <a:xfrm>
              <a:off x="304800" y="762000"/>
              <a:ext cx="301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Zapf Dingbats"/>
                  <a:ea typeface="Zapf Dingbats"/>
                  <a:cs typeface="Zapf Dingbats"/>
                </a:rPr>
                <a:t>✕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265176" y="722376"/>
              <a:ext cx="350866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  <a:latin typeface="Webdings"/>
                  <a:ea typeface="Webdings"/>
                  <a:cs typeface="Webdings"/>
                </a:rPr>
                <a:t>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295400" y="2971800"/>
            <a:ext cx="350864" cy="316623"/>
            <a:chOff x="265176" y="722376"/>
            <a:chExt cx="350866" cy="316623"/>
          </a:xfrm>
        </p:grpSpPr>
        <p:sp>
          <p:nvSpPr>
            <p:cNvPr id="24" name="TextBox 23"/>
            <p:cNvSpPr txBox="1"/>
            <p:nvPr/>
          </p:nvSpPr>
          <p:spPr>
            <a:xfrm>
              <a:off x="304800" y="762000"/>
              <a:ext cx="301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Zapf Dingbats"/>
                  <a:ea typeface="Zapf Dingbats"/>
                  <a:cs typeface="Zapf Dingbats"/>
                </a:rPr>
                <a:t>✕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265176" y="722376"/>
              <a:ext cx="350866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  <a:latin typeface="Webdings"/>
                  <a:ea typeface="Webdings"/>
                  <a:cs typeface="Webdings"/>
                </a:rPr>
                <a:t>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295400" y="1524000"/>
            <a:ext cx="350864" cy="316623"/>
            <a:chOff x="265176" y="722376"/>
            <a:chExt cx="350866" cy="316623"/>
          </a:xfrm>
        </p:grpSpPr>
        <p:sp>
          <p:nvSpPr>
            <p:cNvPr id="27" name="TextBox 26"/>
            <p:cNvSpPr txBox="1"/>
            <p:nvPr/>
          </p:nvSpPr>
          <p:spPr>
            <a:xfrm>
              <a:off x="304800" y="762000"/>
              <a:ext cx="301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Zapf Dingbats"/>
                  <a:ea typeface="Zapf Dingbats"/>
                  <a:cs typeface="Zapf Dingbats"/>
                </a:rPr>
                <a:t>✕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>
              <a:spLocks noChangeAspect="1"/>
            </p:cNvSpPr>
            <p:nvPr/>
          </p:nvSpPr>
          <p:spPr>
            <a:xfrm>
              <a:off x="265176" y="722376"/>
              <a:ext cx="350866" cy="304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/>
                  </a:solidFill>
                  <a:latin typeface="Webdings"/>
                  <a:ea typeface="Webdings"/>
                  <a:cs typeface="Webdings"/>
                </a:rPr>
                <a:t>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534400" cy="639763"/>
          </a:xfrm>
        </p:spPr>
        <p:txBody>
          <a:bodyPr/>
          <a:lstStyle/>
          <a:p>
            <a:pPr eaLnBrk="1" hangingPunct="1"/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M87: Collimation, Propagation &amp; CDI/KHI</a:t>
            </a:r>
            <a:endParaRPr lang="en-US" sz="3600" i="1" dirty="0">
              <a:solidFill>
                <a:schemeClr val="accent2"/>
              </a:solidFill>
              <a:latin typeface="Times New Roman" pitchFamily="-112" charset="0"/>
            </a:endParaRPr>
          </a:p>
        </p:txBody>
      </p:sp>
      <p:sp>
        <p:nvSpPr>
          <p:cNvPr id="38" name="TextBox 31"/>
          <p:cNvSpPr txBox="1">
            <a:spLocks noChangeArrowheads="1"/>
          </p:cNvSpPr>
          <p:nvPr/>
        </p:nvSpPr>
        <p:spPr bwMode="auto">
          <a:xfrm>
            <a:off x="2103552" y="2362200"/>
            <a:ext cx="117292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itchFamily="-112" charset="0"/>
              </a:rPr>
              <a:t>Edge brightened</a:t>
            </a:r>
            <a:r>
              <a:rPr lang="en-US" sz="1050" dirty="0" smtClean="0">
                <a:solidFill>
                  <a:schemeClr val="bg1"/>
                </a:solidFill>
                <a:latin typeface="Arial" pitchFamily="-112" charset="0"/>
              </a:rPr>
              <a:t> </a:t>
            </a:r>
            <a:endParaRPr lang="en-US" sz="1050" dirty="0">
              <a:solidFill>
                <a:schemeClr val="bg1"/>
              </a:solidFill>
              <a:latin typeface="Arial" pitchFamily="-112" charset="0"/>
            </a:endParaRPr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1066800" y="2438400"/>
            <a:ext cx="10668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Content Placeholder 9" descr="m87_cwalker_velocity_map_full_2013apr23_p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20353" t="9909" r="24471" b="24364"/>
              <a:stretch>
                <a:fillRect/>
              </a:stretch>
            </p:blipFill>
          </mc:Choice>
          <mc:Fallback>
            <p:blipFill>
              <a:blip r:embed="rId3"/>
              <a:srcRect l="20353" t="9909" r="24471" b="24364"/>
              <a:stretch>
                <a:fillRect/>
              </a:stretch>
            </p:blipFill>
          </mc:Fallback>
        </mc:AlternateContent>
        <p:spPr>
          <a:xfrm rot="16200000">
            <a:off x="791155" y="3291840"/>
            <a:ext cx="2358573" cy="3636104"/>
          </a:xfrm>
        </p:spPr>
      </p:pic>
      <p:sp>
        <p:nvSpPr>
          <p:cNvPr id="41" name="TextBox 40"/>
          <p:cNvSpPr txBox="1"/>
          <p:nvPr/>
        </p:nvSpPr>
        <p:spPr>
          <a:xfrm>
            <a:off x="609600" y="3581400"/>
            <a:ext cx="3051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Wavelet analysis (</a:t>
            </a:r>
            <a:r>
              <a:rPr lang="en-US" sz="1400" dirty="0" err="1" smtClean="0">
                <a:solidFill>
                  <a:schemeClr val="tx1"/>
                </a:solidFill>
              </a:rPr>
              <a:t>Mertens</a:t>
            </a:r>
            <a:r>
              <a:rPr lang="en-US" sz="1400" dirty="0" smtClean="0">
                <a:solidFill>
                  <a:schemeClr val="tx1"/>
                </a:solidFill>
              </a:rPr>
              <a:t> &amp; </a:t>
            </a:r>
            <a:r>
              <a:rPr lang="en-US" sz="1400" dirty="0" err="1" smtClean="0">
                <a:solidFill>
                  <a:schemeClr val="tx1"/>
                </a:solidFill>
              </a:rPr>
              <a:t>Lobanov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>
          <a:xfrm>
            <a:off x="0" y="1033272"/>
            <a:ext cx="4451985" cy="2418873"/>
            <a:chOff x="152400" y="4170363"/>
            <a:chExt cx="4946650" cy="2687637"/>
          </a:xfrm>
        </p:grpSpPr>
        <p:grpSp>
          <p:nvGrpSpPr>
            <p:cNvPr id="3" name="Group 37"/>
            <p:cNvGrpSpPr/>
            <p:nvPr/>
          </p:nvGrpSpPr>
          <p:grpSpPr>
            <a:xfrm>
              <a:off x="152400" y="4170363"/>
              <a:ext cx="4946650" cy="2687637"/>
              <a:chOff x="152400" y="4170363"/>
              <a:chExt cx="4946650" cy="2687637"/>
            </a:xfrm>
          </p:grpSpPr>
          <p:sp>
            <p:nvSpPr>
              <p:cNvPr id="82" name="Rectangle 3"/>
              <p:cNvSpPr>
                <a:spLocks noChangeArrowheads="1"/>
              </p:cNvSpPr>
              <p:nvPr/>
            </p:nvSpPr>
            <p:spPr bwMode="auto">
              <a:xfrm>
                <a:off x="2708134" y="6296171"/>
                <a:ext cx="290497" cy="457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  <a:buFont typeface="Times" pitchFamily="-112" charset="0"/>
                  <a:buChar char="•"/>
                </a:pPr>
                <a:endParaRPr lang="en-US" sz="2400">
                  <a:solidFill>
                    <a:srgbClr val="FFFE03"/>
                  </a:solidFill>
                  <a:latin typeface="Arial" pitchFamily="-112" charset="0"/>
                </a:endParaRPr>
              </a:p>
            </p:txBody>
          </p:sp>
          <p:grpSp>
            <p:nvGrpSpPr>
              <p:cNvPr id="5" name="Group 45"/>
              <p:cNvGrpSpPr>
                <a:grpSpLocks/>
              </p:cNvGrpSpPr>
              <p:nvPr/>
            </p:nvGrpSpPr>
            <p:grpSpPr bwMode="auto">
              <a:xfrm>
                <a:off x="152400" y="4170363"/>
                <a:ext cx="4946650" cy="2687637"/>
                <a:chOff x="4024141" y="4343398"/>
                <a:chExt cx="4946922" cy="2688335"/>
              </a:xfrm>
            </p:grpSpPr>
            <p:grpSp>
              <p:nvGrpSpPr>
                <p:cNvPr id="6" name="Group 28"/>
                <p:cNvGrpSpPr>
                  <a:grpSpLocks noChangeAspect="1"/>
                </p:cNvGrpSpPr>
                <p:nvPr/>
              </p:nvGrpSpPr>
              <p:grpSpPr bwMode="auto">
                <a:xfrm>
                  <a:off x="4024141" y="4343398"/>
                  <a:ext cx="4946922" cy="2688335"/>
                  <a:chOff x="-10496" y="761998"/>
                  <a:chExt cx="6107309" cy="3318932"/>
                </a:xfrm>
              </p:grpSpPr>
              <p:pic>
                <p:nvPicPr>
                  <p:cNvPr id="86" name="Picture 19" descr="M87_SUM_A_LOG_B_medium.jpg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-166" t="9816" r="10001"/>
                  <a:stretch>
                    <a:fillRect/>
                  </a:stretch>
                </p:blipFill>
                <p:spPr bwMode="auto">
                  <a:xfrm>
                    <a:off x="-10496" y="761998"/>
                    <a:ext cx="6107309" cy="33189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7" name="Line 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2535" y="2669452"/>
                    <a:ext cx="1317108" cy="3763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scene3d>
                    <a:camera prst="orthographicFront">
                      <a:rot lat="0" lon="0" rev="120000"/>
                    </a:camera>
                    <a:lightRig rig="threePt" dir="t"/>
                  </a:scene3d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Text Box 12"/>
                  <p:cNvSpPr txBox="1">
                    <a:spLocks noChangeArrowheads="1"/>
                  </p:cNvSpPr>
                  <p:nvPr/>
                </p:nvSpPr>
                <p:spPr bwMode="auto">
                  <a:xfrm rot="-1260555">
                    <a:off x="483140" y="1947091"/>
                    <a:ext cx="2372005" cy="5701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0"/>
                      </a:spcBef>
                      <a:buFont typeface="Symbol" pitchFamily="-112" charset="2"/>
                      <a:buNone/>
                    </a:pP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@ 15</a:t>
                    </a:r>
                    <a:r>
                      <a:rPr kumimoji="1" lang="en-US" sz="1200" baseline="300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o</a:t>
                    </a: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  jet viewing angle</a:t>
                    </a:r>
                  </a:p>
                  <a:p>
                    <a:pPr>
                      <a:spcBef>
                        <a:spcPct val="0"/>
                      </a:spcBef>
                      <a:buFont typeface="Symbol" pitchFamily="-112" charset="2"/>
                      <a:buNone/>
                    </a:pP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7 </a:t>
                    </a:r>
                    <a:r>
                      <a:rPr kumimoji="1" lang="en-US" sz="12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mas</a:t>
                    </a: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 ~ 2.2 pc ~ 4000 </a:t>
                    </a:r>
                    <a:r>
                      <a:rPr kumimoji="1" lang="en-US" sz="12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R</a:t>
                    </a:r>
                    <a:r>
                      <a:rPr kumimoji="1" lang="en-US" sz="1200" baseline="-250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s</a:t>
                    </a:r>
                    <a:endParaRPr kumimoji="1" lang="en-US" sz="1200" dirty="0">
                      <a:solidFill>
                        <a:schemeClr val="bg1"/>
                      </a:solidFill>
                      <a:latin typeface="Arial" pitchFamily="-112" charset="0"/>
                    </a:endParaRPr>
                  </a:p>
                </p:txBody>
              </p:sp>
              <p:sp>
                <p:nvSpPr>
                  <p:cNvPr id="89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30010" y="881581"/>
                    <a:ext cx="2801142" cy="6334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 eaLnBrk="0" hangingPunct="0">
                      <a:spcBef>
                        <a:spcPct val="0"/>
                      </a:spcBef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Beam: ~ 0.4 </a:t>
                    </a:r>
                    <a:r>
                      <a:rPr lang="en-US" sz="12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x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 0.2 </a:t>
                    </a:r>
                    <a:r>
                      <a:rPr lang="en-US" sz="12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mas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      0.3 </a:t>
                    </a:r>
                    <a:r>
                      <a:rPr lang="en-US" sz="1200" dirty="0" err="1">
                        <a:solidFill>
                          <a:schemeClr val="bg1"/>
                        </a:solidFill>
                        <a:latin typeface="Arial" pitchFamily="-112" charset="0"/>
                      </a:rPr>
                      <a:t>mas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 ~ 0.024 pc </a:t>
                    </a:r>
                    <a:r>
                      <a:rPr lang="en-US" sz="1200" dirty="0" smtClean="0">
                        <a:solidFill>
                          <a:schemeClr val="bg1"/>
                        </a:solidFill>
                        <a:latin typeface="Arial" pitchFamily="-112" charset="0"/>
                      </a:rPr>
                      <a:t>~ 42R</a:t>
                    </a:r>
                    <a:r>
                      <a:rPr lang="en-US" sz="1200" baseline="-25000" dirty="0" smtClean="0">
                        <a:solidFill>
                          <a:schemeClr val="bg1"/>
                        </a:solidFill>
                        <a:latin typeface="Arial" pitchFamily="-112" charset="0"/>
                      </a:rPr>
                      <a:t>s  </a:t>
                    </a:r>
                    <a:endParaRPr lang="en-US" sz="1200" dirty="0">
                      <a:solidFill>
                        <a:schemeClr val="bg1"/>
                      </a:solidFill>
                      <a:latin typeface="Arial" pitchFamily="-112" charset="0"/>
                    </a:endParaRPr>
                  </a:p>
                </p:txBody>
              </p:sp>
              <p:sp>
                <p:nvSpPr>
                  <p:cNvPr id="9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588763" y="3516486"/>
                    <a:ext cx="108108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8763" y="3140189"/>
                    <a:ext cx="2005013" cy="3079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0"/>
                      </a:spcBef>
                    </a:pP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  <a:sym typeface="Symbol" pitchFamily="-112" charset="2"/>
                      </a:rPr>
                      <a:t>5 </a:t>
                    </a:r>
                    <a:r>
                      <a:rPr kumimoji="1" lang="en-US" sz="1200" dirty="0" err="1">
                        <a:solidFill>
                          <a:schemeClr val="bg1"/>
                        </a:solidFill>
                        <a:latin typeface="Arial" pitchFamily="-112" charset="0"/>
                        <a:sym typeface="Symbol" pitchFamily="-112" charset="2"/>
                      </a:rPr>
                      <a:t>mas</a:t>
                    </a: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  <a:sym typeface="Symbol" pitchFamily="-112" charset="2"/>
                      </a:rPr>
                      <a:t> </a:t>
                    </a:r>
                    <a:r>
                      <a:rPr kumimoji="1" lang="en-US" sz="1200" dirty="0" err="1">
                        <a:solidFill>
                          <a:schemeClr val="bg1"/>
                        </a:solidFill>
                        <a:latin typeface="Arial" pitchFamily="-112" charset="0"/>
                        <a:sym typeface="Symbol" pitchFamily="-112" charset="2"/>
                      </a:rPr>
                      <a:t></a:t>
                    </a: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  <a:sym typeface="Symbol" pitchFamily="-112" charset="2"/>
                      </a:rPr>
                      <a:t> </a:t>
                    </a:r>
                    <a:r>
                      <a:rPr kumimoji="1" lang="en-US" sz="12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0.4 pc ~700R</a:t>
                    </a:r>
                    <a:r>
                      <a:rPr kumimoji="1" lang="en-US" sz="1200" baseline="-25000" dirty="0">
                        <a:solidFill>
                          <a:schemeClr val="bg1"/>
                        </a:solidFill>
                        <a:latin typeface="Arial" pitchFamily="-112" charset="0"/>
                      </a:rPr>
                      <a:t>s</a:t>
                    </a:r>
                    <a:endParaRPr kumimoji="1" lang="en-US" sz="1200" dirty="0">
                      <a:solidFill>
                        <a:schemeClr val="bg1"/>
                      </a:solidFill>
                      <a:latin typeface="Arial" pitchFamily="-112" charset="0"/>
                    </a:endParaRPr>
                  </a:p>
                </p:txBody>
              </p:sp>
            </p:grpSp>
            <p:cxnSp>
              <p:nvCxnSpPr>
                <p:cNvPr id="85" name="Straight Connector 3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929199" y="5796988"/>
                  <a:ext cx="457200" cy="15240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7" name="Group 27"/>
            <p:cNvGrpSpPr>
              <a:grpSpLocks noChangeAspect="1"/>
            </p:cNvGrpSpPr>
            <p:nvPr/>
          </p:nvGrpSpPr>
          <p:grpSpPr bwMode="auto">
            <a:xfrm>
              <a:off x="609600" y="4191000"/>
              <a:ext cx="1237293" cy="904875"/>
              <a:chOff x="381000" y="3810000"/>
              <a:chExt cx="1874838" cy="1371600"/>
            </a:xfrm>
          </p:grpSpPr>
          <p:pic>
            <p:nvPicPr>
              <p:cNvPr id="77" name="Picture 16" descr="m87-jet"/>
              <p:cNvPicPr>
                <a:picLocks noChangeAspect="1" noChangeArrowheads="1"/>
              </p:cNvPicPr>
              <p:nvPr/>
            </p:nvPicPr>
            <p:blipFill>
              <a:blip r:embed="rId5"/>
              <a:srcRect l="27498" t="43631" r="21249" b="12668"/>
              <a:stretch>
                <a:fillRect/>
              </a:stretch>
            </p:blipFill>
            <p:spPr bwMode="auto">
              <a:xfrm>
                <a:off x="381000" y="3810000"/>
                <a:ext cx="1874838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Text Box 18"/>
              <p:cNvSpPr txBox="1">
                <a:spLocks noChangeArrowheads="1"/>
              </p:cNvSpPr>
              <p:nvPr/>
            </p:nvSpPr>
            <p:spPr bwMode="auto">
              <a:xfrm rot="1591047">
                <a:off x="566284" y="4773803"/>
                <a:ext cx="642339" cy="25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sz="1200" dirty="0">
                    <a:solidFill>
                      <a:schemeClr val="bg1"/>
                    </a:solidFill>
                    <a:latin typeface="+mn-lt"/>
                  </a:rPr>
                  <a:t>0.03 pc</a:t>
                </a:r>
              </a:p>
            </p:txBody>
          </p:sp>
          <p:sp>
            <p:nvSpPr>
              <p:cNvPr id="79" name="Line 17"/>
              <p:cNvSpPr>
                <a:spLocks noChangeShapeType="1"/>
              </p:cNvSpPr>
              <p:nvPr/>
            </p:nvSpPr>
            <p:spPr bwMode="auto">
              <a:xfrm rot="-2400000">
                <a:off x="708025" y="4491038"/>
                <a:ext cx="45720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17"/>
              <p:cNvSpPr>
                <a:spLocks noChangeShapeType="1"/>
              </p:cNvSpPr>
              <p:nvPr/>
            </p:nvSpPr>
            <p:spPr bwMode="auto">
              <a:xfrm rot="1800000">
                <a:off x="731838" y="4762500"/>
                <a:ext cx="45720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Text Box 18"/>
              <p:cNvSpPr txBox="1">
                <a:spLocks noChangeArrowheads="1"/>
              </p:cNvSpPr>
              <p:nvPr/>
            </p:nvSpPr>
            <p:spPr bwMode="auto">
              <a:xfrm>
                <a:off x="954917" y="4419600"/>
                <a:ext cx="377755" cy="25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sz="1200" dirty="0">
                    <a:solidFill>
                      <a:schemeClr val="bg1"/>
                    </a:solidFill>
                    <a:latin typeface="+mn-lt"/>
                  </a:rPr>
                  <a:t>60</a:t>
                </a:r>
                <a:r>
                  <a:rPr kumimoji="1" lang="en-US" sz="1200" baseline="30000" dirty="0">
                    <a:solidFill>
                      <a:schemeClr val="bg1"/>
                    </a:solidFill>
                    <a:latin typeface="+mn-lt"/>
                  </a:rPr>
                  <a:t>o</a:t>
                </a:r>
                <a:endParaRPr kumimoji="1" lang="en-US" sz="12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93" name="TextBox 47"/>
          <p:cNvSpPr txBox="1">
            <a:spLocks noChangeArrowheads="1"/>
          </p:cNvSpPr>
          <p:nvPr/>
        </p:nvSpPr>
        <p:spPr bwMode="auto">
          <a:xfrm>
            <a:off x="533400" y="6400800"/>
            <a:ext cx="8001000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Launching Region (</a:t>
            </a:r>
            <a:r>
              <a:rPr lang="en-US" sz="1600" dirty="0" smtClean="0">
                <a:solidFill>
                  <a:srgbClr val="3366FF"/>
                </a:solidFill>
              </a:rPr>
              <a:t>few </a:t>
            </a:r>
            <a:r>
              <a:rPr lang="en-US" sz="1600" dirty="0" smtClean="0">
                <a:solidFill>
                  <a:srgbClr val="3366FF"/>
                </a:solidFill>
              </a:rPr>
              <a:t>100s </a:t>
            </a:r>
            <a:r>
              <a:rPr lang="en-US" sz="1600" dirty="0" err="1" smtClean="0">
                <a:solidFill>
                  <a:srgbClr val="3366FF"/>
                </a:solidFill>
              </a:rPr>
              <a:t>R</a:t>
            </a:r>
            <a:r>
              <a:rPr lang="en-US" sz="1600" baseline="-25000" dirty="0" err="1" smtClean="0">
                <a:solidFill>
                  <a:srgbClr val="3366FF"/>
                </a:solidFill>
              </a:rPr>
              <a:t>s</a:t>
            </a:r>
            <a:r>
              <a:rPr lang="en-US" sz="1600" dirty="0" smtClean="0"/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;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D500"/>
                </a:solidFill>
              </a:rPr>
              <a:t>Collimation (CDI/KHI) Region 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  <a:r>
              <a:rPr lang="en-US" sz="1600" dirty="0" smtClean="0">
                <a:solidFill>
                  <a:srgbClr val="00D500"/>
                </a:solidFill>
              </a:rPr>
              <a:t> </a:t>
            </a:r>
            <a:r>
              <a:rPr lang="en-US" sz="1600" dirty="0" smtClean="0">
                <a:solidFill>
                  <a:srgbClr val="FF6600"/>
                </a:solidFill>
              </a:rPr>
              <a:t>Propagation (KHI) Region</a:t>
            </a:r>
            <a:r>
              <a:rPr lang="en-US" sz="1600" dirty="0" smtClean="0">
                <a:solidFill>
                  <a:srgbClr val="00D500"/>
                </a:solidFill>
              </a:rPr>
              <a:t> </a:t>
            </a:r>
            <a:endParaRPr lang="en-US" sz="1600" dirty="0">
              <a:solidFill>
                <a:srgbClr val="00D500"/>
              </a:solidFill>
            </a:endParaRPr>
          </a:p>
        </p:txBody>
      </p:sp>
      <p:grpSp>
        <p:nvGrpSpPr>
          <p:cNvPr id="8" name="Group 72"/>
          <p:cNvGrpSpPr/>
          <p:nvPr/>
        </p:nvGrpSpPr>
        <p:grpSpPr>
          <a:xfrm>
            <a:off x="4096512" y="3337560"/>
            <a:ext cx="5180560" cy="2962720"/>
            <a:chOff x="3911600" y="3886200"/>
            <a:chExt cx="5180560" cy="2962720"/>
          </a:xfrm>
        </p:grpSpPr>
        <p:grpSp>
          <p:nvGrpSpPr>
            <p:cNvPr id="9" name="Group 55"/>
            <p:cNvGrpSpPr/>
            <p:nvPr/>
          </p:nvGrpSpPr>
          <p:grpSpPr>
            <a:xfrm>
              <a:off x="3911600" y="4194068"/>
              <a:ext cx="5180560" cy="2654852"/>
              <a:chOff x="3911600" y="4194068"/>
              <a:chExt cx="5180560" cy="2654852"/>
            </a:xfrm>
          </p:grpSpPr>
          <p:pic>
            <p:nvPicPr>
              <p:cNvPr id="60" name="Picture 13" descr="kovalev07.tiff"/>
              <p:cNvPicPr>
                <a:picLocks noChangeAspect="1"/>
              </p:cNvPicPr>
              <p:nvPr/>
            </p:nvPicPr>
            <p:blipFill>
              <a:blip r:embed="rId6"/>
              <a:srcRect l="981" t="1915" r="981"/>
              <a:stretch>
                <a:fillRect/>
              </a:stretch>
            </p:blipFill>
            <p:spPr bwMode="auto">
              <a:xfrm>
                <a:off x="3911600" y="4194068"/>
                <a:ext cx="5180560" cy="2654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TextBox 38"/>
              <p:cNvSpPr txBox="1">
                <a:spLocks noChangeArrowheads="1"/>
              </p:cNvSpPr>
              <p:nvPr/>
            </p:nvSpPr>
            <p:spPr bwMode="auto">
              <a:xfrm rot="20304847">
                <a:off x="5531899" y="5192254"/>
                <a:ext cx="24673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KHI filaments to Knot A 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Line 17"/>
              <p:cNvSpPr>
                <a:spLocks noChangeShapeType="1"/>
              </p:cNvSpPr>
              <p:nvPr/>
            </p:nvSpPr>
            <p:spPr bwMode="auto">
              <a:xfrm rot="19200000" flipH="1" flipV="1">
                <a:off x="4926708" y="5824728"/>
                <a:ext cx="705528" cy="27721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med" len="med"/>
                <a:tailEnd/>
              </a:ln>
              <a:scene3d>
                <a:camera prst="orthographicFront">
                  <a:rot lat="0" lon="0" rev="24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 rot="19200000" flipH="1" flipV="1">
                <a:off x="7914192" y="4721518"/>
                <a:ext cx="688469" cy="21757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65" name="Straight Connector 31"/>
              <p:cNvCxnSpPr>
                <a:cxnSpLocks noChangeShapeType="1"/>
              </p:cNvCxnSpPr>
              <p:nvPr/>
            </p:nvCxnSpPr>
            <p:spPr bwMode="auto">
              <a:xfrm rot="16200000" flipH="1">
                <a:off x="4813163" y="6089532"/>
                <a:ext cx="142522" cy="7050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66" name="Straight Connector 3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35672" y="4718331"/>
                <a:ext cx="576087" cy="28802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68" name="Straight Arrow Connector 3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512049" y="5218183"/>
                <a:ext cx="1219556" cy="439254"/>
              </a:xfrm>
              <a:prstGeom prst="straightConnector1">
                <a:avLst/>
              </a:prstGeom>
              <a:noFill/>
              <a:ln w="22225">
                <a:solidFill>
                  <a:srgbClr val="FFFF00"/>
                </a:solidFill>
                <a:round/>
                <a:headEnd/>
                <a:tailEnd type="triangle" w="sm" len="med"/>
              </a:ln>
            </p:spPr>
          </p:cxnSp>
          <p:sp>
            <p:nvSpPr>
              <p:cNvPr id="69" name="Line 17"/>
              <p:cNvSpPr>
                <a:spLocks noChangeShapeType="1"/>
              </p:cNvSpPr>
              <p:nvPr/>
            </p:nvSpPr>
            <p:spPr bwMode="auto">
              <a:xfrm rot="19200000">
                <a:off x="5059363" y="6012307"/>
                <a:ext cx="523875" cy="441325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TextBox 38"/>
              <p:cNvSpPr txBox="1">
                <a:spLocks noChangeArrowheads="1"/>
              </p:cNvSpPr>
              <p:nvPr/>
            </p:nvSpPr>
            <p:spPr bwMode="auto">
              <a:xfrm>
                <a:off x="5735638" y="6047232"/>
                <a:ext cx="998537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~ 4000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R</a:t>
                </a:r>
                <a:r>
                  <a:rPr lang="en-US" sz="1600" baseline="-25000" dirty="0" err="1">
                    <a:solidFill>
                      <a:schemeClr val="bg1"/>
                    </a:solidFill>
                  </a:rPr>
                  <a:t>s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" name="Rectangle 37"/>
            <p:cNvSpPr>
              <a:spLocks noChangeArrowheads="1"/>
            </p:cNvSpPr>
            <p:nvPr/>
          </p:nvSpPr>
          <p:spPr bwMode="auto">
            <a:xfrm>
              <a:off x="7180561" y="3886200"/>
              <a:ext cx="17785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(</a:t>
              </a:r>
              <a:r>
                <a:rPr lang="en-US" sz="1400" dirty="0" err="1">
                  <a:solidFill>
                    <a:schemeClr val="tx1"/>
                  </a:solidFill>
                </a:rPr>
                <a:t>Kovalev</a:t>
              </a:r>
              <a:r>
                <a:rPr lang="en-US" sz="1400" dirty="0">
                  <a:solidFill>
                    <a:schemeClr val="tx1"/>
                  </a:solidFill>
                </a:rPr>
                <a:t> et al. (2007)</a:t>
              </a:r>
            </a:p>
          </p:txBody>
        </p:sp>
        <p:sp>
          <p:nvSpPr>
            <p:cNvPr id="94" name="TextBox 47"/>
            <p:cNvSpPr txBox="1">
              <a:spLocks noChangeArrowheads="1"/>
            </p:cNvSpPr>
            <p:nvPr/>
          </p:nvSpPr>
          <p:spPr bwMode="auto">
            <a:xfrm>
              <a:off x="4234688" y="3886200"/>
              <a:ext cx="23728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Propagation (KHI) </a:t>
              </a:r>
              <a:r>
                <a:rPr lang="en-US" sz="1600" dirty="0">
                  <a:solidFill>
                    <a:srgbClr val="FF6600"/>
                  </a:solidFill>
                </a:rPr>
                <a:t>R</a:t>
              </a:r>
              <a:r>
                <a:rPr lang="en-US" sz="1600" dirty="0" smtClean="0">
                  <a:solidFill>
                    <a:srgbClr val="FF6600"/>
                  </a:solidFill>
                </a:rPr>
                <a:t>egion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sp>
        <p:nvSpPr>
          <p:cNvPr id="105" name="Text Box 20"/>
          <p:cNvSpPr txBox="1">
            <a:spLocks noChangeArrowheads="1"/>
          </p:cNvSpPr>
          <p:nvPr/>
        </p:nvSpPr>
        <p:spPr bwMode="auto">
          <a:xfrm>
            <a:off x="228600" y="3276600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sz="1400" dirty="0" smtClean="0">
                <a:solidFill>
                  <a:srgbClr val="000000"/>
                </a:solidFill>
              </a:rPr>
              <a:t>Walker et al. (2008)</a:t>
            </a:r>
            <a:endParaRPr kumimoji="1" lang="en-US" sz="1400" dirty="0">
              <a:solidFill>
                <a:srgbClr val="000000"/>
              </a:solidFill>
            </a:endParaRPr>
          </a:p>
        </p:txBody>
      </p:sp>
      <p:sp>
        <p:nvSpPr>
          <p:cNvPr id="106" name="TextBox 47"/>
          <p:cNvSpPr txBox="1">
            <a:spLocks noChangeArrowheads="1"/>
          </p:cNvSpPr>
          <p:nvPr/>
        </p:nvSpPr>
        <p:spPr bwMode="auto">
          <a:xfrm>
            <a:off x="457200" y="3962400"/>
            <a:ext cx="1828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Sheath Acceleration    </a:t>
            </a:r>
            <a:r>
              <a:rPr lang="en-US" sz="1400" dirty="0" err="1" smtClean="0"/>
              <a:t>v</a:t>
            </a:r>
            <a:r>
              <a:rPr lang="en-US" sz="1400" baseline="-25000" dirty="0" err="1" smtClean="0"/>
              <a:t>ob</a:t>
            </a:r>
            <a:r>
              <a:rPr lang="en-US" sz="1400" dirty="0" smtClean="0"/>
              <a:t> &lt; </a:t>
            </a:r>
            <a:r>
              <a:rPr lang="en-US" sz="1400" dirty="0" err="1" smtClean="0"/>
              <a:t>c</a:t>
            </a:r>
            <a:r>
              <a:rPr lang="en-US" sz="1400" dirty="0" smtClean="0"/>
              <a:t>  </a:t>
            </a:r>
            <a:r>
              <a:rPr lang="en-US" sz="1400" dirty="0" smtClean="0">
                <a:solidFill>
                  <a:schemeClr val="tx1"/>
                </a:solidFill>
              </a:rPr>
              <a:t>to</a:t>
            </a:r>
            <a:r>
              <a:rPr lang="en-US" sz="1400" dirty="0" smtClean="0"/>
              <a:t>  </a:t>
            </a:r>
            <a:r>
              <a:rPr lang="en-US" sz="1400" dirty="0" err="1" smtClean="0">
                <a:solidFill>
                  <a:srgbClr val="00D500"/>
                </a:solidFill>
              </a:rPr>
              <a:t>v</a:t>
            </a:r>
            <a:r>
              <a:rPr lang="en-US" sz="1400" baseline="-25000" dirty="0" err="1" smtClean="0">
                <a:solidFill>
                  <a:srgbClr val="00D500"/>
                </a:solidFill>
              </a:rPr>
              <a:t>ob</a:t>
            </a:r>
            <a:r>
              <a:rPr lang="en-US" sz="1400" dirty="0" smtClean="0">
                <a:solidFill>
                  <a:srgbClr val="00D500"/>
                </a:solidFill>
              </a:rPr>
              <a:t> ~ 2c </a:t>
            </a:r>
            <a:r>
              <a:rPr lang="en-US" sz="1400" dirty="0" smtClean="0">
                <a:solidFill>
                  <a:schemeClr val="tx1"/>
                </a:solidFill>
              </a:rPr>
              <a:t>inner 1 </a:t>
            </a:r>
            <a:r>
              <a:rPr lang="en-US" sz="1400" dirty="0" err="1" smtClean="0">
                <a:solidFill>
                  <a:schemeClr val="tx1"/>
                </a:solidFill>
              </a:rPr>
              <a:t>mas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2" name="Text Box 20"/>
          <p:cNvSpPr txBox="1">
            <a:spLocks noChangeArrowheads="1"/>
          </p:cNvSpPr>
          <p:nvPr/>
        </p:nvSpPr>
        <p:spPr bwMode="auto">
          <a:xfrm>
            <a:off x="228600" y="713232"/>
            <a:ext cx="16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sz="1400" dirty="0" err="1" smtClean="0">
                <a:solidFill>
                  <a:srgbClr val="000000"/>
                </a:solidFill>
              </a:rPr>
              <a:t>Junor</a:t>
            </a:r>
            <a:r>
              <a:rPr kumimoji="1" lang="en-US" sz="1400" dirty="0" smtClean="0">
                <a:solidFill>
                  <a:srgbClr val="000000"/>
                </a:solidFill>
              </a:rPr>
              <a:t> et al. </a:t>
            </a:r>
            <a:r>
              <a:rPr kumimoji="1" lang="en-US" sz="1400" dirty="0">
                <a:solidFill>
                  <a:srgbClr val="000000"/>
                </a:solidFill>
              </a:rPr>
              <a:t>(1999</a:t>
            </a:r>
            <a:r>
              <a:rPr kumimoji="1" lang="en-US" sz="1400" dirty="0" smtClean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4595805" y="667512"/>
            <a:ext cx="4506487" cy="2635325"/>
            <a:chOff x="4595805" y="1219200"/>
            <a:chExt cx="4506487" cy="2635325"/>
          </a:xfrm>
        </p:grpSpPr>
        <p:grpSp>
          <p:nvGrpSpPr>
            <p:cNvPr id="11" name="Group 56"/>
            <p:cNvGrpSpPr/>
            <p:nvPr/>
          </p:nvGrpSpPr>
          <p:grpSpPr>
            <a:xfrm>
              <a:off x="4595805" y="1412900"/>
              <a:ext cx="4506487" cy="2441625"/>
              <a:chOff x="4595805" y="1412900"/>
              <a:chExt cx="4506487" cy="2441625"/>
            </a:xfrm>
          </p:grpSpPr>
          <p:pic>
            <p:nvPicPr>
              <p:cNvPr id="4" name="Picture 2" descr="Figure5.pdf"/>
              <p:cNvPicPr>
                <a:picLocks noChangeAspect="1"/>
              </p:cNvPicPr>
              <p:nvPr/>
            </p:nvPicPr>
            <p:blipFill>
              <a:blip r:embed="rId7"/>
              <a:srcRect l="1165" t="2300" r="906" b="3450"/>
              <a:stretch>
                <a:fillRect/>
              </a:stretch>
            </p:blipFill>
            <p:spPr bwMode="auto">
              <a:xfrm>
                <a:off x="4595805" y="1412900"/>
                <a:ext cx="4506487" cy="2441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7683538" y="2724912"/>
                <a:ext cx="10310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Re-expansion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154598" y="1796339"/>
                <a:ext cx="14029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D500"/>
                    </a:solidFill>
                  </a:rPr>
                  <a:t>Collimation Region</a:t>
                </a:r>
                <a:endParaRPr lang="en-US" sz="1200" dirty="0">
                  <a:solidFill>
                    <a:srgbClr val="00D500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 bwMode="auto">
              <a:xfrm rot="10800000">
                <a:off x="5105400" y="3410712"/>
                <a:ext cx="914399" cy="1588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3" name="Straight Arrow Connector 52"/>
              <p:cNvCxnSpPr/>
              <p:nvPr/>
            </p:nvCxnSpPr>
            <p:spPr bwMode="auto">
              <a:xfrm rot="16200000" flipV="1">
                <a:off x="7414233" y="2397279"/>
                <a:ext cx="228598" cy="579064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 bwMode="auto">
              <a:xfrm rot="10800000" flipV="1">
                <a:off x="5638800" y="2085968"/>
                <a:ext cx="1101310" cy="867544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D5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7147140" y="2085968"/>
                <a:ext cx="569843" cy="164509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D5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 rot="5400000">
                <a:off x="6455187" y="2370889"/>
                <a:ext cx="569843" cy="1696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D5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71" name="Straight Arrow Connector 70"/>
              <p:cNvCxnSpPr/>
              <p:nvPr/>
            </p:nvCxnSpPr>
            <p:spPr bwMode="auto">
              <a:xfrm>
                <a:off x="7147140" y="2085968"/>
                <a:ext cx="1383907" cy="1696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00D5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99" name="TextBox 98"/>
            <p:cNvSpPr txBox="1"/>
            <p:nvPr/>
          </p:nvSpPr>
          <p:spPr>
            <a:xfrm>
              <a:off x="6019800" y="3218688"/>
              <a:ext cx="1326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66FF"/>
                  </a:solidFill>
                </a:rPr>
                <a:t>Launching</a:t>
              </a:r>
              <a:r>
                <a:rPr lang="en-US" sz="1200" dirty="0" smtClean="0">
                  <a:solidFill>
                    <a:srgbClr val="3366FF"/>
                  </a:solidFill>
                </a:rPr>
                <a:t> Region</a:t>
              </a:r>
              <a:endParaRPr lang="en-US" sz="1200" dirty="0">
                <a:solidFill>
                  <a:srgbClr val="3366FF"/>
                </a:solidFill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 bwMode="auto">
            <a:xfrm rot="10800000">
              <a:off x="5334000" y="3066288"/>
              <a:ext cx="685800" cy="36271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3" name="Text Box 20"/>
            <p:cNvSpPr txBox="1">
              <a:spLocks noChangeArrowheads="1"/>
            </p:cNvSpPr>
            <p:nvPr/>
          </p:nvSpPr>
          <p:spPr bwMode="auto">
            <a:xfrm>
              <a:off x="4800600" y="1219200"/>
              <a:ext cx="1828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dirty="0" smtClean="0">
                  <a:solidFill>
                    <a:srgbClr val="000000"/>
                  </a:solidFill>
                </a:rPr>
                <a:t>Walker et al. (in prep.)</a:t>
              </a:r>
              <a:endParaRPr kumimoji="1"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2590800" y="2542032"/>
            <a:ext cx="1694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-112" charset="0"/>
              </a:rPr>
              <a:t>Edge </a:t>
            </a:r>
            <a:r>
              <a:rPr lang="en-US" sz="1200" dirty="0" smtClean="0">
                <a:solidFill>
                  <a:schemeClr val="bg1"/>
                </a:solidFill>
                <a:latin typeface="Arial" pitchFamily="-112" charset="0"/>
              </a:rPr>
              <a:t>brightened (KKHI) </a:t>
            </a:r>
            <a:endParaRPr lang="en-US" sz="1200" dirty="0">
              <a:solidFill>
                <a:schemeClr val="bg1"/>
              </a:solidFill>
              <a:latin typeface="Arial" pitchFamily="-112" charset="0"/>
            </a:endParaRPr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>
            <a:off x="1447800" y="2697480"/>
            <a:ext cx="13716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chemeClr val="accent2"/>
                </a:solidFill>
                <a:latin typeface="Times New Roman" pitchFamily="-112" charset="0"/>
              </a:rPr>
              <a:t>M87:</a:t>
            </a:r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 Launching Region &amp; Microphysics</a:t>
            </a:r>
            <a:endParaRPr lang="en-US" sz="3600" i="1" dirty="0">
              <a:solidFill>
                <a:schemeClr val="accent2"/>
              </a:solidFill>
              <a:latin typeface="Times New Roman" pitchFamily="-112" charset="0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152400" y="1295400"/>
            <a:ext cx="4084796" cy="5562600"/>
            <a:chOff x="4953000" y="633889"/>
            <a:chExt cx="4084796" cy="5562600"/>
          </a:xfrm>
        </p:grpSpPr>
        <p:sp>
          <p:nvSpPr>
            <p:cNvPr id="47120" name="TextBox 26"/>
            <p:cNvSpPr txBox="1">
              <a:spLocks noChangeArrowheads="1"/>
            </p:cNvSpPr>
            <p:nvPr/>
          </p:nvSpPr>
          <p:spPr bwMode="auto">
            <a:xfrm>
              <a:off x="6172200" y="633889"/>
              <a:ext cx="2057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>
                  <a:solidFill>
                    <a:srgbClr val="FF6600"/>
                  </a:solidFill>
                </a:rPr>
                <a:t>Tev</a:t>
              </a:r>
              <a:r>
                <a:rPr lang="en-US" sz="1400" dirty="0" smtClean="0">
                  <a:solidFill>
                    <a:srgbClr val="FF6600"/>
                  </a:solidFill>
                </a:rPr>
                <a:t> flaring over 18 </a:t>
              </a:r>
              <a:r>
                <a:rPr lang="en-US" sz="1400" dirty="0">
                  <a:solidFill>
                    <a:srgbClr val="FF6600"/>
                  </a:solidFill>
                </a:rPr>
                <a:t>days</a:t>
              </a:r>
            </a:p>
          </p:txBody>
        </p:sp>
        <p:pic>
          <p:nvPicPr>
            <p:cNvPr id="47118" name="Picture 1029" descr="C:\m87\TeV\Beilicke_fig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53000" y="914400"/>
              <a:ext cx="4084796" cy="528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119" name="Straight Arrow Connector 25"/>
            <p:cNvCxnSpPr>
              <a:cxnSpLocks noChangeShapeType="1"/>
            </p:cNvCxnSpPr>
            <p:nvPr/>
          </p:nvCxnSpPr>
          <p:spPr bwMode="auto">
            <a:xfrm>
              <a:off x="6598920" y="982980"/>
              <a:ext cx="1165860" cy="1429"/>
            </a:xfrm>
            <a:prstGeom prst="straightConnector1">
              <a:avLst/>
            </a:prstGeom>
            <a:noFill/>
            <a:ln w="15875">
              <a:solidFill>
                <a:srgbClr val="FF6600"/>
              </a:solidFill>
              <a:round/>
              <a:headEnd type="arrow" w="sm" len="sm"/>
              <a:tailEnd type="arrow" w="sm" len="sm"/>
            </a:ln>
          </p:spPr>
        </p:cxnSp>
        <p:sp>
          <p:nvSpPr>
            <p:cNvPr id="47121" name="TextBox 27"/>
            <p:cNvSpPr txBox="1">
              <a:spLocks noChangeArrowheads="1"/>
            </p:cNvSpPr>
            <p:nvPr/>
          </p:nvSpPr>
          <p:spPr bwMode="auto">
            <a:xfrm>
              <a:off x="8244839" y="982980"/>
              <a:ext cx="751522" cy="277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6600"/>
                  </a:solidFill>
                </a:rPr>
                <a:t>TeV</a:t>
              </a:r>
              <a:endParaRPr lang="en-US" sz="1400" dirty="0">
                <a:solidFill>
                  <a:srgbClr val="FF6600"/>
                </a:solidFill>
              </a:endParaRPr>
            </a:p>
          </p:txBody>
        </p:sp>
        <p:sp>
          <p:nvSpPr>
            <p:cNvPr id="47122" name="TextBox 28"/>
            <p:cNvSpPr txBox="1">
              <a:spLocks noChangeArrowheads="1"/>
            </p:cNvSpPr>
            <p:nvPr/>
          </p:nvSpPr>
          <p:spPr bwMode="auto">
            <a:xfrm>
              <a:off x="8244839" y="3108960"/>
              <a:ext cx="751522" cy="277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6600"/>
                  </a:solidFill>
                </a:rPr>
                <a:t>X-ray</a:t>
              </a:r>
            </a:p>
          </p:txBody>
        </p:sp>
        <p:sp>
          <p:nvSpPr>
            <p:cNvPr id="47123" name="TextBox 29"/>
            <p:cNvSpPr txBox="1">
              <a:spLocks noChangeArrowheads="1"/>
            </p:cNvSpPr>
            <p:nvPr/>
          </p:nvSpPr>
          <p:spPr bwMode="auto">
            <a:xfrm>
              <a:off x="6461760" y="3589020"/>
              <a:ext cx="8534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6600"/>
                  </a:solidFill>
                </a:rPr>
                <a:t>Nucleus</a:t>
              </a:r>
            </a:p>
          </p:txBody>
        </p:sp>
        <p:sp>
          <p:nvSpPr>
            <p:cNvPr id="47124" name="TextBox 30"/>
            <p:cNvSpPr txBox="1">
              <a:spLocks noChangeArrowheads="1"/>
            </p:cNvSpPr>
            <p:nvPr/>
          </p:nvSpPr>
          <p:spPr bwMode="auto">
            <a:xfrm>
              <a:off x="7078980" y="3177540"/>
              <a:ext cx="751522" cy="277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6600"/>
                  </a:solidFill>
                </a:rPr>
                <a:t>HST-1</a:t>
              </a:r>
            </a:p>
          </p:txBody>
        </p:sp>
        <p:sp>
          <p:nvSpPr>
            <p:cNvPr id="47125" name="TextBox 31"/>
            <p:cNvSpPr txBox="1">
              <a:spLocks noChangeArrowheads="1"/>
            </p:cNvSpPr>
            <p:nvPr/>
          </p:nvSpPr>
          <p:spPr bwMode="auto">
            <a:xfrm>
              <a:off x="7216140" y="4343400"/>
              <a:ext cx="86106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6600"/>
                  </a:solidFill>
                </a:rPr>
                <a:t>Radio Nucleus</a:t>
              </a:r>
            </a:p>
          </p:txBody>
        </p:sp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28600" y="685800"/>
            <a:ext cx="8610600" cy="584776"/>
          </a:xfrm>
          <a:prstGeom prst="rect">
            <a:avLst/>
          </a:prstGeom>
          <a:solidFill>
            <a:srgbClr val="FFCC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sz="1600" b="1" dirty="0" smtClean="0">
                <a:solidFill>
                  <a:schemeClr val="tx1"/>
                </a:solidFill>
              </a:rPr>
              <a:t> </a:t>
            </a:r>
            <a:r>
              <a:rPr kumimoji="1" lang="en-US" sz="1600" dirty="0" smtClean="0">
                <a:solidFill>
                  <a:schemeClr val="tx1"/>
                </a:solidFill>
              </a:rPr>
              <a:t>Global Jet Processes too slow for  &lt; 1 day </a:t>
            </a:r>
            <a:r>
              <a:rPr kumimoji="1" lang="en-US" sz="1600" dirty="0" err="1" smtClean="0">
                <a:solidFill>
                  <a:schemeClr val="tx1"/>
                </a:solidFill>
              </a:rPr>
              <a:t>Tev</a:t>
            </a:r>
            <a:r>
              <a:rPr kumimoji="1" lang="en-US" sz="1600" dirty="0" smtClean="0">
                <a:solidFill>
                  <a:schemeClr val="tx1"/>
                </a:solidFill>
              </a:rPr>
              <a:t> variability </a:t>
            </a:r>
            <a:r>
              <a:rPr kumimoji="1" lang="en-US" altLang="ja-JP" sz="1600" kern="0" dirty="0" smtClean="0">
                <a:solidFill>
                  <a:schemeClr val="tx1"/>
                </a:solidFill>
              </a:rPr>
              <a:t>⇒</a:t>
            </a:r>
            <a:r>
              <a:rPr kumimoji="1" lang="en-US" sz="16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kumimoji="1" lang="en-US" sz="1600" dirty="0" smtClean="0">
                <a:solidFill>
                  <a:schemeClr val="tx1"/>
                </a:solidFill>
              </a:rPr>
              <a:t>small </a:t>
            </a:r>
            <a:r>
              <a:rPr lang="en-US" sz="1600" dirty="0" smtClean="0">
                <a:solidFill>
                  <a:schemeClr val="tx1"/>
                </a:solidFill>
              </a:rPr>
              <a:t>scale structures for CDI , KKHI , </a:t>
            </a:r>
            <a:r>
              <a:rPr lang="en-US" sz="1600" dirty="0" err="1" smtClean="0">
                <a:solidFill>
                  <a:schemeClr val="tx1"/>
                </a:solidFill>
              </a:rPr>
              <a:t>Filamentation</a:t>
            </a:r>
            <a:r>
              <a:rPr lang="en-US" sz="1600" dirty="0" smtClean="0">
                <a:solidFill>
                  <a:schemeClr val="tx1"/>
                </a:solidFill>
              </a:rPr>
              <a:t>, Reconnection &amp; rapid particle acceleration</a:t>
            </a:r>
            <a:r>
              <a:rPr kumimoji="1" lang="en-US" sz="1600" dirty="0" smtClean="0">
                <a:solidFill>
                  <a:schemeClr val="tx1"/>
                </a:solidFill>
              </a:rPr>
              <a:t>    </a:t>
            </a:r>
            <a:endParaRPr kumimoji="1" lang="en-US" sz="1600" dirty="0">
              <a:solidFill>
                <a:schemeClr val="tx1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419600" y="1524000"/>
            <a:ext cx="4419600" cy="51054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4950" marR="0" lvl="0" indent="-2349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-112" charset="0"/>
              <a:ea typeface="+mn-ea"/>
              <a:cs typeface="+mn-cs"/>
            </a:endParaRP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TeV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from core  &lt; 1 day variability ⇒ processes on scales &lt;&lt;&lt; 25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R</a:t>
            </a:r>
            <a:r>
              <a:rPr kumimoji="1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s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~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δ</a:t>
            </a:r>
            <a:r>
              <a:rPr kumimoji="1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max</a:t>
            </a:r>
            <a:r>
              <a:rPr kumimoji="1" lang="en-US" altLang="ja-JP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Δt</a:t>
            </a:r>
            <a:r>
              <a:rPr kumimoji="1" lang="en-US" altLang="ja-JP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obs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</a:t>
            </a:r>
            <a:r>
              <a:rPr kumimoji="1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c</a:t>
            </a:r>
            <a:endParaRPr kumimoji="1" lang="en-US" altLang="ja-JP" sz="1800" kern="0" dirty="0" smtClean="0">
              <a:solidFill>
                <a:srgbClr val="0000FF"/>
              </a:solidFill>
              <a:ea typeface="Times New Roman" pitchFamily="-112" charset="0"/>
              <a:cs typeface="Times New Roman" pitchFamily="-112" charset="0"/>
            </a:endParaRPr>
          </a:p>
          <a:p>
            <a:pPr marL="234950" marR="0" lvl="0" indent="-2349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1800" kern="0" dirty="0" smtClean="0">
                <a:solidFill>
                  <a:srgbClr val="FF6600"/>
                </a:solidFill>
              </a:rPr>
              <a:t>(</a:t>
            </a:r>
            <a:r>
              <a:rPr kumimoji="1" lang="en-US" altLang="ja-JP" sz="1800" kern="0" dirty="0" err="1" smtClean="0">
                <a:solidFill>
                  <a:srgbClr val="FF6600"/>
                </a:solidFill>
              </a:rPr>
              <a:t>Poynting</a:t>
            </a:r>
            <a:r>
              <a:rPr kumimoji="1" lang="en-US" altLang="ja-JP" sz="1800" kern="0" dirty="0" smtClean="0">
                <a:solidFill>
                  <a:srgbClr val="FF6600"/>
                </a:solidFill>
              </a:rPr>
              <a:t> domain &lt; few 100 </a:t>
            </a:r>
            <a:r>
              <a:rPr kumimoji="1" lang="en-US" altLang="ja-JP" sz="1800" kern="0" dirty="0" err="1" smtClean="0">
                <a:solidFill>
                  <a:srgbClr val="FF6600"/>
                </a:solidFill>
              </a:rPr>
              <a:t>R</a:t>
            </a:r>
            <a:r>
              <a:rPr kumimoji="1" lang="en-US" altLang="ja-JP" sz="1800" kern="0" baseline="-25000" dirty="0" err="1" smtClean="0">
                <a:solidFill>
                  <a:srgbClr val="FF6600"/>
                </a:solidFill>
              </a:rPr>
              <a:t>s</a:t>
            </a:r>
            <a:r>
              <a:rPr kumimoji="1" lang="en-US" altLang="ja-JP" sz="1800" kern="0" dirty="0" smtClean="0">
                <a:solidFill>
                  <a:srgbClr val="FF6600"/>
                </a:solidFill>
              </a:rPr>
              <a:t>)</a:t>
            </a:r>
            <a:endParaRPr kumimoji="1" lang="en-US" altLang="ja-JP" sz="18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  <a:p>
            <a:pPr marL="234950" marR="0" lvl="0" indent="-2349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-112" charset="0"/>
              <a:ea typeface="+mn-ea"/>
              <a:cs typeface="+mn-cs"/>
            </a:endParaRP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	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scale CDI magnetic reconnection 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particle acceleration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1600" kern="0" dirty="0" smtClean="0">
                <a:solidFill>
                  <a:srgbClr val="000000"/>
                </a:solidFill>
              </a:rPr>
              <a:t>“Jet-in-a-jet”</a:t>
            </a: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1400" kern="0" dirty="0" smtClean="0">
                <a:solidFill>
                  <a:srgbClr val="0000FF"/>
                </a:solidFill>
              </a:rPr>
              <a:t> [</a:t>
            </a:r>
            <a:r>
              <a:rPr kumimoji="1" lang="en-US" altLang="ja-JP" sz="1400" kern="0" dirty="0" err="1" smtClean="0">
                <a:solidFill>
                  <a:srgbClr val="0000FF"/>
                </a:solidFill>
              </a:rPr>
              <a:t>Giannios</a:t>
            </a:r>
            <a:r>
              <a:rPr kumimoji="1" lang="en-US" altLang="ja-JP" sz="1400" kern="0" dirty="0" smtClean="0">
                <a:solidFill>
                  <a:srgbClr val="0000FF"/>
                </a:solidFill>
              </a:rPr>
              <a:t> et al. (2009)]</a:t>
            </a: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endParaRPr kumimoji="1" lang="en-US" altLang="ja-JP" sz="800" kern="0" dirty="0" smtClean="0">
              <a:solidFill>
                <a:srgbClr val="0000FF"/>
              </a:solidFill>
            </a:endParaRP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1800" kern="0" dirty="0" smtClean="0">
                <a:solidFill>
                  <a:srgbClr val="FF6600"/>
                </a:solidFill>
              </a:rPr>
              <a:t>(Kinetic domain &gt; few 100 </a:t>
            </a:r>
            <a:r>
              <a:rPr kumimoji="1" lang="en-US" altLang="ja-JP" sz="1800" kern="0" dirty="0" err="1" smtClean="0">
                <a:solidFill>
                  <a:srgbClr val="FF6600"/>
                </a:solidFill>
              </a:rPr>
              <a:t>R</a:t>
            </a:r>
            <a:r>
              <a:rPr kumimoji="1" lang="en-US" altLang="ja-JP" sz="1800" kern="0" baseline="-25000" dirty="0" err="1" smtClean="0">
                <a:solidFill>
                  <a:srgbClr val="FF6600"/>
                </a:solidFill>
              </a:rPr>
              <a:t>s</a:t>
            </a:r>
            <a:r>
              <a:rPr kumimoji="1" lang="en-US" altLang="ja-JP" sz="1800" kern="0" dirty="0" smtClean="0">
                <a:solidFill>
                  <a:srgbClr val="FF6600"/>
                </a:solidFill>
              </a:rPr>
              <a:t>)</a:t>
            </a: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800" kern="0" dirty="0" smtClean="0">
                <a:solidFill>
                  <a:srgbClr val="FF6600"/>
                </a:solidFill>
              </a:rPr>
              <a:t> </a:t>
            </a: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1600" kern="0" dirty="0" smtClean="0">
                <a:solidFill>
                  <a:srgbClr val="000000"/>
                </a:solidFill>
                <a:latin typeface="+mn-lt"/>
              </a:rPr>
              <a:t>Small scale shock/shear (</a:t>
            </a:r>
            <a:r>
              <a:rPr kumimoji="1" lang="en-US" altLang="ja-JP" sz="1600" kern="0" dirty="0" err="1" smtClean="0">
                <a:solidFill>
                  <a:srgbClr val="000000"/>
                </a:solidFill>
                <a:latin typeface="+mn-lt"/>
              </a:rPr>
              <a:t>Filamentation</a:t>
            </a:r>
            <a:r>
              <a:rPr kumimoji="1" lang="en-US" altLang="ja-JP" sz="1600" kern="0" dirty="0" smtClean="0">
                <a:solidFill>
                  <a:srgbClr val="000000"/>
                </a:solidFill>
                <a:latin typeface="+mn-lt"/>
              </a:rPr>
              <a:t>/KKHI &amp; Reconnection) particle acceleration</a:t>
            </a:r>
          </a:p>
          <a:p>
            <a:pPr marL="234950" lvl="0" indent="-234950">
              <a:lnSpc>
                <a:spcPct val="80000"/>
              </a:lnSpc>
              <a:spcBef>
                <a:spcPct val="20000"/>
              </a:spcBef>
              <a:tabLst>
                <a:tab pos="803275" algn="l"/>
              </a:tabLst>
              <a:defRPr/>
            </a:pPr>
            <a:r>
              <a:rPr kumimoji="1" lang="en-US" altLang="ja-JP" sz="800" kern="0" dirty="0" smtClean="0">
                <a:solidFill>
                  <a:srgbClr val="000000"/>
                </a:solidFill>
                <a:latin typeface="+mn-lt"/>
              </a:rPr>
              <a:t> </a:t>
            </a: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600" kern="0" dirty="0" smtClean="0">
                <a:solidFill>
                  <a:srgbClr val="000000"/>
                </a:solidFill>
              </a:rPr>
              <a:t>“Knots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-in-a-jet” 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[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Lenain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et al. (2008)]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2" charset="0"/>
              <a:ea typeface="+mn-ea"/>
              <a:cs typeface="+mn-cs"/>
            </a:endParaRP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“Needles”/spine-sheath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[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Ghisellini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&amp; 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Tavecchio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; 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Tavecchio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&amp; 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Ghisellini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 (2008)]</a:t>
            </a:r>
          </a:p>
          <a:p>
            <a:pPr marL="234950" marR="0" lvl="0" indent="-2349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-112" charset="0"/>
              <a:ea typeface="+mn-ea"/>
              <a:cs typeface="+mn-cs"/>
            </a:endParaRP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600" kern="0" dirty="0" smtClean="0">
                <a:solidFill>
                  <a:srgbClr val="000000"/>
                </a:solidFill>
              </a:rPr>
              <a:t>“Knot”</a:t>
            </a: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/needle deceleration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[</a:t>
            </a:r>
            <a:r>
              <a:rPr kumimoji="1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Georganopoulos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2" charset="0"/>
                <a:ea typeface="+mn-ea"/>
                <a:cs typeface="+mn-cs"/>
              </a:rPr>
              <a:t> et al. (2005); Levinson (2007)]</a:t>
            </a:r>
          </a:p>
          <a:p>
            <a:pPr marL="234950" marR="0" lvl="0" indent="-2349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3275" algn="l"/>
              </a:tabLst>
              <a:defRPr/>
            </a:pPr>
            <a:endParaRPr kumimoji="1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458200" cy="457200"/>
          </a:xfrm>
          <a:noFill/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chemeClr val="accent2"/>
                </a:solidFill>
                <a:latin typeface="Times New Roman" pitchFamily="-112" charset="0"/>
              </a:rPr>
              <a:t>M87</a:t>
            </a:r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: Summary &amp; Conclusion</a:t>
            </a:r>
            <a:endParaRPr lang="en-US" sz="3600" dirty="0">
              <a:solidFill>
                <a:srgbClr val="0000FF"/>
              </a:solidFill>
              <a:latin typeface="Times New Roman" pitchFamily="-112" charset="0"/>
            </a:endParaRPr>
          </a:p>
        </p:txBody>
      </p:sp>
      <p:sp>
        <p:nvSpPr>
          <p:cNvPr id="54276" name="Line 5"/>
          <p:cNvSpPr>
            <a:spLocks noChangeShapeType="1"/>
          </p:cNvSpPr>
          <p:nvPr/>
        </p:nvSpPr>
        <p:spPr bwMode="auto">
          <a:xfrm>
            <a:off x="851306" y="6431442"/>
            <a:ext cx="97292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4800" y="762000"/>
            <a:ext cx="8640556" cy="3231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34950" indent="-234950" eaLnBrk="1" hangingPunct="1">
              <a:lnSpc>
                <a:spcPct val="80000"/>
              </a:lnSpc>
              <a:buFontTx/>
              <a:buNone/>
              <a:tabLst>
                <a:tab pos="803275" algn="l"/>
              </a:tabLst>
            </a:pPr>
            <a:r>
              <a:rPr lang="en-US" altLang="ja-JP" sz="1800" dirty="0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Jet angle: </a:t>
            </a:r>
            <a:r>
              <a:rPr lang="en-US" altLang="ja-JP" sz="1800" dirty="0" err="1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θ</a:t>
            </a:r>
            <a:r>
              <a:rPr lang="en-US" altLang="ja-JP" sz="1800" dirty="0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 ~ 15°, Global Spine-Sheath: </a:t>
            </a:r>
            <a:r>
              <a:rPr lang="en-US" altLang="ja-JP" sz="1800" dirty="0" err="1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γ</a:t>
            </a:r>
            <a:r>
              <a:rPr lang="en-US" altLang="ja-JP" sz="1800" baseline="-25000" dirty="0" err="1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spine</a:t>
            </a:r>
            <a:r>
              <a:rPr lang="en-US" altLang="ja-JP" sz="1800" dirty="0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  ~ 7, </a:t>
            </a:r>
            <a:r>
              <a:rPr lang="en-US" altLang="ja-JP" sz="1800" dirty="0" err="1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γ</a:t>
            </a:r>
            <a:r>
              <a:rPr lang="en-US" altLang="ja-JP" sz="1800" baseline="-25000" dirty="0" err="1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sheath</a:t>
            </a:r>
            <a:r>
              <a:rPr lang="en-US" altLang="ja-JP" sz="1800" dirty="0" smtClean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  ~ 3, </a:t>
            </a:r>
            <a:r>
              <a:rPr lang="en-US" altLang="ja-JP" sz="1800" dirty="0" smtClean="0"/>
              <a:t> Doppler: </a:t>
            </a:r>
            <a:r>
              <a:rPr lang="en-US" altLang="ja-JP" sz="1800" dirty="0" err="1" smtClean="0"/>
              <a:t>δ</a:t>
            </a:r>
            <a:r>
              <a:rPr lang="en-US" altLang="ja-JP" sz="1800" dirty="0" smtClean="0"/>
              <a:t> &lt;&lt;&lt; </a:t>
            </a:r>
            <a:r>
              <a:rPr lang="en-US" altLang="ja-JP" sz="1800" dirty="0" err="1" smtClean="0"/>
              <a:t>δ</a:t>
            </a:r>
            <a:r>
              <a:rPr lang="en-US" altLang="ja-JP" sz="1800" baseline="-25000" dirty="0" err="1" smtClean="0"/>
              <a:t>max</a:t>
            </a:r>
            <a:r>
              <a:rPr lang="en-US" altLang="ja-JP" sz="1800" dirty="0" smtClean="0"/>
              <a:t>= 2 </a:t>
            </a:r>
            <a:r>
              <a:rPr lang="en-US" altLang="ja-JP" sz="1800" dirty="0" err="1" smtClean="0"/>
              <a:t>γ</a:t>
            </a:r>
            <a:r>
              <a:rPr lang="en-US" altLang="ja-JP" sz="1800" baseline="-25000" dirty="0" err="1" smtClean="0"/>
              <a:t>spine</a:t>
            </a:r>
            <a:r>
              <a:rPr lang="en-US" altLang="ja-JP" sz="1800" dirty="0" smtClean="0"/>
              <a:t> 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4419600" y="1676400"/>
            <a:ext cx="1325879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Launching 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590288" y="1417320"/>
            <a:ext cx="4445203" cy="2441377"/>
            <a:chOff x="202997" y="1143000"/>
            <a:chExt cx="4445203" cy="2441377"/>
          </a:xfrm>
        </p:grpSpPr>
        <p:grpSp>
          <p:nvGrpSpPr>
            <p:cNvPr id="70" name="Group 40"/>
            <p:cNvGrpSpPr>
              <a:grpSpLocks/>
            </p:cNvGrpSpPr>
            <p:nvPr/>
          </p:nvGrpSpPr>
          <p:grpSpPr bwMode="auto">
            <a:xfrm>
              <a:off x="202997" y="1143000"/>
              <a:ext cx="4251963" cy="2199799"/>
              <a:chOff x="304800" y="1684867"/>
              <a:chExt cx="4724400" cy="2444221"/>
            </a:xfrm>
          </p:grpSpPr>
          <p:grpSp>
            <p:nvGrpSpPr>
              <p:cNvPr id="81" name="Group 3"/>
              <p:cNvGrpSpPr>
                <a:grpSpLocks/>
              </p:cNvGrpSpPr>
              <p:nvPr/>
            </p:nvGrpSpPr>
            <p:grpSpPr bwMode="auto">
              <a:xfrm>
                <a:off x="304800" y="2605088"/>
                <a:ext cx="4495800" cy="1524000"/>
                <a:chOff x="192" y="1650"/>
                <a:chExt cx="2832" cy="960"/>
              </a:xfrm>
            </p:grpSpPr>
            <p:pic>
              <p:nvPicPr>
                <p:cNvPr id="102" name="Picture 4" descr="VKjet_rot9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5829" t="28931" r="7300" b="32761"/>
                <a:stretch>
                  <a:fillRect/>
                </a:stretch>
              </p:blipFill>
              <p:spPr bwMode="auto">
                <a:xfrm>
                  <a:off x="192" y="1650"/>
                  <a:ext cx="2832" cy="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488" y="2256"/>
                  <a:ext cx="816" cy="154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1000" b="1">
                    <a:solidFill>
                      <a:schemeClr val="tx1"/>
                    </a:solidFill>
                    <a:latin typeface="Arial" pitchFamily="-112" charset="0"/>
                  </a:endParaRPr>
                </a:p>
              </p:txBody>
            </p:sp>
          </p:grpSp>
          <p:sp>
            <p:nvSpPr>
              <p:cNvPr id="82" name="Line 6"/>
              <p:cNvSpPr>
                <a:spLocks noChangeShapeType="1"/>
              </p:cNvSpPr>
              <p:nvPr/>
            </p:nvSpPr>
            <p:spPr bwMode="auto">
              <a:xfrm>
                <a:off x="807381" y="2362199"/>
                <a:ext cx="110067" cy="838201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AutoShape 7"/>
              <p:cNvSpPr>
                <a:spLocks/>
              </p:cNvSpPr>
              <p:nvPr/>
            </p:nvSpPr>
            <p:spPr bwMode="auto">
              <a:xfrm rot="16196832">
                <a:off x="2724540" y="700688"/>
                <a:ext cx="379413" cy="3197384"/>
              </a:xfrm>
              <a:prstGeom prst="rightBrace">
                <a:avLst>
                  <a:gd name="adj1" fmla="val 80335"/>
                  <a:gd name="adj2" fmla="val 50000"/>
                </a:avLst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Text Box 9"/>
              <p:cNvSpPr txBox="1">
                <a:spLocks noChangeArrowheads="1"/>
              </p:cNvSpPr>
              <p:nvPr/>
            </p:nvSpPr>
            <p:spPr bwMode="auto">
              <a:xfrm>
                <a:off x="1823380" y="1684867"/>
                <a:ext cx="2178982" cy="34197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tx1"/>
                    </a:solidFill>
                  </a:rPr>
                  <a:t>Collimation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Oval 12"/>
              <p:cNvSpPr>
                <a:spLocks noChangeAspect="1" noChangeArrowheads="1"/>
              </p:cNvSpPr>
              <p:nvPr/>
            </p:nvSpPr>
            <p:spPr bwMode="auto">
              <a:xfrm>
                <a:off x="1100138" y="3198813"/>
                <a:ext cx="84137" cy="250825"/>
              </a:xfrm>
              <a:prstGeom prst="ellipse">
                <a:avLst/>
              </a:prstGeom>
              <a:noFill/>
              <a:ln w="317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925513" y="3449638"/>
                <a:ext cx="250825" cy="84137"/>
              </a:xfrm>
              <a:prstGeom prst="line">
                <a:avLst/>
              </a:prstGeom>
              <a:noFill/>
              <a:ln w="9525">
                <a:solidFill>
                  <a:srgbClr val="9933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16"/>
              <p:cNvSpPr>
                <a:spLocks noChangeAspect="1" noChangeArrowheads="1"/>
              </p:cNvSpPr>
              <p:nvPr/>
            </p:nvSpPr>
            <p:spPr bwMode="auto">
              <a:xfrm>
                <a:off x="1852613" y="3079750"/>
                <a:ext cx="100012" cy="50641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130173" y="2590800"/>
                <a:ext cx="1417638" cy="30797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 err="1">
                    <a:solidFill>
                      <a:srgbClr val="FF0000"/>
                    </a:solidFill>
                  </a:rPr>
                  <a:t>Alfvén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 Point</a:t>
                </a:r>
              </a:p>
            </p:txBody>
          </p:sp>
          <p:sp>
            <p:nvSpPr>
              <p:cNvPr id="89" name="Line 18"/>
              <p:cNvSpPr>
                <a:spLocks noChangeAspect="1" noChangeShapeType="1"/>
              </p:cNvSpPr>
              <p:nvPr/>
            </p:nvSpPr>
            <p:spPr bwMode="auto">
              <a:xfrm rot="360000" flipV="1">
                <a:off x="1528763" y="2992438"/>
                <a:ext cx="404812" cy="101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20"/>
              <p:cNvSpPr>
                <a:spLocks noChangeAspect="1" noChangeArrowheads="1"/>
              </p:cNvSpPr>
              <p:nvPr/>
            </p:nvSpPr>
            <p:spPr bwMode="auto">
              <a:xfrm>
                <a:off x="2925763" y="2970213"/>
                <a:ext cx="107950" cy="744537"/>
              </a:xfrm>
              <a:prstGeom prst="ellipse">
                <a:avLst/>
              </a:prstGeom>
              <a:noFill/>
              <a:ln w="31750">
                <a:solidFill>
                  <a:srgbClr val="00FF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266950" y="3770313"/>
                <a:ext cx="1571625" cy="3048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rgbClr val="00FF00"/>
                    </a:solidFill>
                  </a:rPr>
                  <a:t>Fast MS Point</a:t>
                </a:r>
              </a:p>
            </p:txBody>
          </p:sp>
          <p:sp>
            <p:nvSpPr>
              <p:cNvPr id="92" name="Line 22"/>
              <p:cNvSpPr>
                <a:spLocks noChangeAspect="1" noChangeShapeType="1"/>
              </p:cNvSpPr>
              <p:nvPr/>
            </p:nvSpPr>
            <p:spPr bwMode="auto">
              <a:xfrm rot="-780000" flipH="1" flipV="1">
                <a:off x="2676525" y="3697288"/>
                <a:ext cx="369888" cy="123825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24"/>
              <p:cNvSpPr>
                <a:spLocks noChangeArrowheads="1"/>
              </p:cNvSpPr>
              <p:nvPr/>
            </p:nvSpPr>
            <p:spPr bwMode="auto">
              <a:xfrm>
                <a:off x="4368800" y="2927350"/>
                <a:ext cx="180975" cy="914400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Text Box 25"/>
              <p:cNvSpPr txBox="1">
                <a:spLocks noChangeArrowheads="1"/>
              </p:cNvSpPr>
              <p:nvPr/>
            </p:nvSpPr>
            <p:spPr bwMode="auto">
              <a:xfrm>
                <a:off x="3733800" y="2438400"/>
                <a:ext cx="1295400" cy="457200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1905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 dirty="0">
                    <a:solidFill>
                      <a:srgbClr val="00FF00"/>
                    </a:solidFill>
                  </a:rPr>
                  <a:t>Modified Fast MS Point</a:t>
                </a:r>
                <a:endParaRPr lang="en-US" sz="1000" b="1" dirty="0">
                  <a:solidFill>
                    <a:srgbClr val="00FF00"/>
                  </a:solidFill>
                </a:endParaRPr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 flipH="1" flipV="1">
                <a:off x="4460875" y="2924175"/>
                <a:ext cx="0" cy="22860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 flipH="1">
                <a:off x="4460875" y="3619500"/>
                <a:ext cx="0" cy="22860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 type="stealth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 rot="-41921">
                <a:off x="685800" y="3228975"/>
                <a:ext cx="157163" cy="200025"/>
              </a:xfrm>
              <a:prstGeom prst="ellipse">
                <a:avLst/>
              </a:prstGeom>
              <a:solidFill>
                <a:srgbClr val="FF9900">
                  <a:alpha val="54901"/>
                </a:srgbClr>
              </a:solidFill>
              <a:ln w="63500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AutoShape 38"/>
              <p:cNvSpPr>
                <a:spLocks noChangeArrowheads="1"/>
              </p:cNvSpPr>
              <p:nvPr/>
            </p:nvSpPr>
            <p:spPr bwMode="auto">
              <a:xfrm rot="-5400000">
                <a:off x="2400300" y="1671638"/>
                <a:ext cx="533400" cy="3352800"/>
              </a:xfrm>
              <a:prstGeom prst="triangle">
                <a:avLst>
                  <a:gd name="adj" fmla="val 50000"/>
                </a:avLst>
              </a:prstGeom>
              <a:solidFill>
                <a:srgbClr val="FFFF99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Text Box 39"/>
              <p:cNvSpPr txBox="1">
                <a:spLocks noChangeArrowheads="1"/>
              </p:cNvSpPr>
              <p:nvPr/>
            </p:nvSpPr>
            <p:spPr bwMode="auto">
              <a:xfrm>
                <a:off x="3048000" y="3244850"/>
                <a:ext cx="1284288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sz="1200" b="1">
                    <a:solidFill>
                      <a:schemeClr val="tx1"/>
                    </a:solidFill>
                  </a:rPr>
                  <a:t>High speed spine</a:t>
                </a:r>
              </a:p>
            </p:txBody>
          </p:sp>
          <p:sp>
            <p:nvSpPr>
              <p:cNvPr id="100" name="Text Box 40"/>
              <p:cNvSpPr txBox="1">
                <a:spLocks noChangeArrowheads="1"/>
              </p:cNvSpPr>
              <p:nvPr/>
            </p:nvSpPr>
            <p:spPr bwMode="auto">
              <a:xfrm>
                <a:off x="1053973" y="2819400"/>
                <a:ext cx="5334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1" lang="en-US" sz="1400" b="1" dirty="0">
                    <a:solidFill>
                      <a:schemeClr val="tx1"/>
                    </a:solidFill>
                  </a:rPr>
                  <a:t>CDI</a:t>
                </a:r>
              </a:p>
            </p:txBody>
          </p:sp>
          <p:sp>
            <p:nvSpPr>
              <p:cNvPr id="101" name="TextBox 39"/>
              <p:cNvSpPr txBox="1">
                <a:spLocks noChangeArrowheads="1"/>
              </p:cNvSpPr>
              <p:nvPr/>
            </p:nvSpPr>
            <p:spPr bwMode="auto">
              <a:xfrm>
                <a:off x="1380478" y="2362200"/>
                <a:ext cx="97919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few </a:t>
                </a:r>
                <a:r>
                  <a:rPr lang="en-US" sz="1400" dirty="0">
                    <a:solidFill>
                      <a:srgbClr val="FF0000"/>
                    </a:solidFill>
                  </a:rPr>
                  <a:t>100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R</a:t>
                </a:r>
                <a:r>
                  <a:rPr lang="en-US" sz="1400" baseline="-25000" dirty="0" err="1">
                    <a:solidFill>
                      <a:srgbClr val="FF0000"/>
                    </a:solidFill>
                  </a:rPr>
                  <a:t>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2" name="Text Box 13"/>
            <p:cNvSpPr txBox="1">
              <a:spLocks noChangeAspect="1" noChangeArrowheads="1"/>
            </p:cNvSpPr>
            <p:nvPr/>
          </p:nvSpPr>
          <p:spPr bwMode="auto">
            <a:xfrm>
              <a:off x="274320" y="2849880"/>
              <a:ext cx="1274446" cy="248603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993300"/>
                  </a:solidFill>
                </a:rPr>
                <a:t>Slow MS Point</a:t>
              </a:r>
            </a:p>
          </p:txBody>
        </p:sp>
        <p:sp>
          <p:nvSpPr>
            <p:cNvPr id="79" name="Oval 29"/>
            <p:cNvSpPr>
              <a:spLocks noChangeArrowheads="1"/>
            </p:cNvSpPr>
            <p:nvPr/>
          </p:nvSpPr>
          <p:spPr bwMode="auto">
            <a:xfrm>
              <a:off x="4038600" y="2286000"/>
              <a:ext cx="152400" cy="762000"/>
            </a:xfrm>
            <a:prstGeom prst="ellipse">
              <a:avLst/>
            </a:prstGeom>
            <a:solidFill>
              <a:srgbClr val="FFCC00"/>
            </a:solidFill>
            <a:ln w="635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40"/>
            <p:cNvSpPr txBox="1">
              <a:spLocks noChangeArrowheads="1"/>
            </p:cNvSpPr>
            <p:nvPr/>
          </p:nvSpPr>
          <p:spPr bwMode="auto">
            <a:xfrm>
              <a:off x="1988821" y="2026920"/>
              <a:ext cx="9601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b="1" dirty="0">
                  <a:solidFill>
                    <a:schemeClr val="tx1"/>
                  </a:solidFill>
                </a:rPr>
                <a:t>CDI/KHI</a:t>
              </a:r>
            </a:p>
          </p:txBody>
        </p:sp>
        <p:sp>
          <p:nvSpPr>
            <p:cNvPr id="75" name="Text Box 40"/>
            <p:cNvSpPr txBox="1">
              <a:spLocks noChangeArrowheads="1"/>
            </p:cNvSpPr>
            <p:nvPr/>
          </p:nvSpPr>
          <p:spPr bwMode="auto">
            <a:xfrm>
              <a:off x="3017522" y="2026920"/>
              <a:ext cx="6172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b="1" dirty="0" smtClean="0">
                  <a:solidFill>
                    <a:schemeClr val="tx1"/>
                  </a:solidFill>
                </a:rPr>
                <a:t>KHI</a:t>
              </a:r>
              <a:endParaRPr kumimoji="1"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Text Box 37"/>
            <p:cNvSpPr txBox="1">
              <a:spLocks noChangeArrowheads="1"/>
            </p:cNvSpPr>
            <p:nvPr/>
          </p:nvSpPr>
          <p:spPr bwMode="auto">
            <a:xfrm>
              <a:off x="3124200" y="1143000"/>
              <a:ext cx="1524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dirty="0" smtClean="0">
                  <a:solidFill>
                    <a:srgbClr val="0000FF"/>
                  </a:solidFill>
                </a:rPr>
                <a:t>From Graphic by David </a:t>
              </a:r>
              <a:r>
                <a:rPr kumimoji="1" lang="en-US" sz="1400" dirty="0">
                  <a:solidFill>
                    <a:srgbClr val="0000FF"/>
                  </a:solidFill>
                </a:rPr>
                <a:t>Meier</a:t>
              </a:r>
            </a:p>
          </p:txBody>
        </p:sp>
        <p:sp>
          <p:nvSpPr>
            <p:cNvPr id="77" name="Text Box 44"/>
            <p:cNvSpPr txBox="1">
              <a:spLocks noChangeArrowheads="1"/>
            </p:cNvSpPr>
            <p:nvPr/>
          </p:nvSpPr>
          <p:spPr bwMode="auto">
            <a:xfrm>
              <a:off x="748533" y="3192780"/>
              <a:ext cx="12747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b="1" dirty="0" err="1">
                  <a:solidFill>
                    <a:schemeClr val="tx1"/>
                  </a:solidFill>
                </a:rPr>
                <a:t>Poynting</a:t>
              </a:r>
              <a:r>
                <a:rPr kumimoji="1" lang="en-US" sz="1400" b="1" dirty="0">
                  <a:solidFill>
                    <a:schemeClr val="tx1"/>
                  </a:solidFill>
                </a:rPr>
                <a:t> </a:t>
              </a:r>
              <a:r>
                <a:rPr kumimoji="1" lang="en-US" sz="1400" b="1" dirty="0" smtClean="0">
                  <a:solidFill>
                    <a:schemeClr val="tx1"/>
                  </a:solidFill>
                </a:rPr>
                <a:t>Flux</a:t>
              </a:r>
              <a:endParaRPr kumimoji="1"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78" name="Text Box 44"/>
            <p:cNvSpPr txBox="1">
              <a:spLocks noChangeArrowheads="1"/>
            </p:cNvSpPr>
            <p:nvPr/>
          </p:nvSpPr>
          <p:spPr bwMode="auto">
            <a:xfrm>
              <a:off x="2674789" y="3276600"/>
              <a:ext cx="11464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b="1" dirty="0">
                  <a:solidFill>
                    <a:schemeClr val="tx1"/>
                  </a:solidFill>
                </a:rPr>
                <a:t>Kinetic </a:t>
              </a:r>
              <a:r>
                <a:rPr kumimoji="1" lang="en-US" sz="1400" b="1" dirty="0" smtClean="0">
                  <a:solidFill>
                    <a:schemeClr val="tx1"/>
                  </a:solidFill>
                </a:rPr>
                <a:t>Flux</a:t>
              </a:r>
              <a:endParaRPr kumimoji="1"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608576" y="4087368"/>
            <a:ext cx="4406224" cy="2534057"/>
            <a:chOff x="32937" y="3716229"/>
            <a:chExt cx="4406224" cy="2534057"/>
          </a:xfrm>
        </p:grpSpPr>
        <p:sp>
          <p:nvSpPr>
            <p:cNvPr id="54291" name="Line 18"/>
            <p:cNvSpPr>
              <a:spLocks noChangeShapeType="1"/>
            </p:cNvSpPr>
            <p:nvPr/>
          </p:nvSpPr>
          <p:spPr bwMode="auto">
            <a:xfrm flipV="1">
              <a:off x="1033729" y="5604205"/>
              <a:ext cx="1276960" cy="12161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32937" y="5885440"/>
              <a:ext cx="231829" cy="36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  <a:buFont typeface="Times" pitchFamily="-112" charset="0"/>
                <a:buChar char="•"/>
              </a:pPr>
              <a:endParaRPr lang="en-US" sz="2400">
                <a:solidFill>
                  <a:srgbClr val="FFFE03"/>
                </a:solidFill>
                <a:latin typeface="Arial" pitchFamily="-112" charset="0"/>
              </a:endParaRPr>
            </a:p>
          </p:txBody>
        </p:sp>
        <p:pic>
          <p:nvPicPr>
            <p:cNvPr id="54280" name="Picture 4" descr="quasaremiscol2"/>
            <p:cNvPicPr>
              <a:picLocks noChangeAspect="1" noChangeArrowheads="1"/>
            </p:cNvPicPr>
            <p:nvPr/>
          </p:nvPicPr>
          <p:blipFill>
            <a:blip r:embed="rId4"/>
            <a:srcRect l="1745" t="5472" r="9455" b="15840"/>
            <a:stretch>
              <a:fillRect/>
            </a:stretch>
          </p:blipFill>
          <p:spPr bwMode="auto">
            <a:xfrm>
              <a:off x="85549" y="4002741"/>
              <a:ext cx="4353612" cy="1946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1" name="Line 14"/>
            <p:cNvSpPr>
              <a:spLocks noChangeShapeType="1"/>
            </p:cNvSpPr>
            <p:nvPr/>
          </p:nvSpPr>
          <p:spPr bwMode="auto">
            <a:xfrm flipH="1" flipV="1">
              <a:off x="1459382" y="5178552"/>
              <a:ext cx="486461" cy="4256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3" name="Text Box 15"/>
            <p:cNvSpPr txBox="1">
              <a:spLocks noChangeArrowheads="1"/>
            </p:cNvSpPr>
            <p:nvPr/>
          </p:nvSpPr>
          <p:spPr bwMode="auto">
            <a:xfrm>
              <a:off x="547268" y="4023208"/>
              <a:ext cx="867776" cy="2204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200" dirty="0" err="1">
                  <a:solidFill>
                    <a:schemeClr val="tx1"/>
                  </a:solidFill>
                  <a:latin typeface="Arial" pitchFamily="-112" charset="0"/>
                </a:rPr>
                <a:t>TeV</a:t>
              </a:r>
              <a:r>
                <a:rPr kumimoji="1" lang="en-US" sz="1200" dirty="0">
                  <a:solidFill>
                    <a:schemeClr val="tx1"/>
                  </a:solidFill>
                  <a:latin typeface="Arial" pitchFamily="-112" charset="0"/>
                </a:rPr>
                <a:t> &lt; 200 </a:t>
              </a:r>
              <a:r>
                <a:rPr kumimoji="1" lang="en-US" sz="1200" dirty="0" err="1">
                  <a:solidFill>
                    <a:schemeClr val="tx1"/>
                  </a:solidFill>
                  <a:latin typeface="Arial" pitchFamily="-112" charset="0"/>
                </a:rPr>
                <a:t>R</a:t>
              </a:r>
              <a:r>
                <a:rPr kumimoji="1" lang="en-US" sz="1200" baseline="-25000" dirty="0" err="1">
                  <a:solidFill>
                    <a:schemeClr val="tx1"/>
                  </a:solidFill>
                  <a:latin typeface="Arial" pitchFamily="-112" charset="0"/>
                </a:rPr>
                <a:t>s</a:t>
              </a:r>
              <a:endParaRPr kumimoji="1" lang="en-US" sz="1200" dirty="0">
                <a:solidFill>
                  <a:schemeClr val="tx1"/>
                </a:solidFill>
                <a:latin typeface="Arial" pitchFamily="-112" charset="0"/>
              </a:endParaRPr>
            </a:p>
          </p:txBody>
        </p:sp>
        <p:sp>
          <p:nvSpPr>
            <p:cNvPr id="54294" name="Line 14"/>
            <p:cNvSpPr>
              <a:spLocks noChangeShapeType="1"/>
            </p:cNvSpPr>
            <p:nvPr/>
          </p:nvSpPr>
          <p:spPr bwMode="auto">
            <a:xfrm>
              <a:off x="851306" y="4266438"/>
              <a:ext cx="60808" cy="547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5" name="Line 14"/>
            <p:cNvSpPr>
              <a:spLocks noChangeShapeType="1"/>
            </p:cNvSpPr>
            <p:nvPr/>
          </p:nvSpPr>
          <p:spPr bwMode="auto">
            <a:xfrm flipH="1">
              <a:off x="388916" y="4266438"/>
              <a:ext cx="364846" cy="547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6" name="Text Box 15"/>
            <p:cNvSpPr txBox="1">
              <a:spLocks noChangeArrowheads="1"/>
            </p:cNvSpPr>
            <p:nvPr/>
          </p:nvSpPr>
          <p:spPr bwMode="auto">
            <a:xfrm>
              <a:off x="647348" y="5360975"/>
              <a:ext cx="630879" cy="2204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200">
                  <a:solidFill>
                    <a:schemeClr val="tx1"/>
                  </a:solidFill>
                  <a:latin typeface="Arial" pitchFamily="-112" charset="0"/>
                </a:rPr>
                <a:t>mm-core</a:t>
              </a:r>
            </a:p>
          </p:txBody>
        </p:sp>
        <p:sp>
          <p:nvSpPr>
            <p:cNvPr id="54297" name="Line 14"/>
            <p:cNvSpPr>
              <a:spLocks noChangeShapeType="1"/>
            </p:cNvSpPr>
            <p:nvPr/>
          </p:nvSpPr>
          <p:spPr bwMode="auto">
            <a:xfrm flipH="1" flipV="1">
              <a:off x="425653" y="5056937"/>
              <a:ext cx="547268" cy="3040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2" name="Text Box 15"/>
            <p:cNvSpPr txBox="1">
              <a:spLocks noChangeArrowheads="1"/>
            </p:cNvSpPr>
            <p:nvPr/>
          </p:nvSpPr>
          <p:spPr bwMode="auto">
            <a:xfrm>
              <a:off x="990600" y="5638800"/>
              <a:ext cx="2282972" cy="27699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200" dirty="0">
                  <a:solidFill>
                    <a:schemeClr val="tx1"/>
                  </a:solidFill>
                  <a:latin typeface="Arial" pitchFamily="-112" charset="0"/>
                </a:rPr>
                <a:t>Collimation</a:t>
              </a:r>
              <a:r>
                <a:rPr kumimoji="1" lang="en-US" sz="1200" dirty="0" smtClean="0">
                  <a:solidFill>
                    <a:schemeClr val="tx1"/>
                  </a:solidFill>
                  <a:latin typeface="Arial" pitchFamily="-112" charset="0"/>
                </a:rPr>
                <a:t> to </a:t>
              </a:r>
              <a:r>
                <a:rPr kumimoji="1" lang="en-US" sz="1200" dirty="0">
                  <a:solidFill>
                    <a:srgbClr val="000000"/>
                  </a:solidFill>
                  <a:latin typeface="Arial" pitchFamily="-112" charset="0"/>
                </a:rPr>
                <a:t>4000 </a:t>
              </a:r>
              <a:r>
                <a:rPr kumimoji="1" lang="en-US" sz="1200" dirty="0" err="1" smtClean="0">
                  <a:solidFill>
                    <a:schemeClr val="tx1"/>
                  </a:solidFill>
                  <a:latin typeface="Arial" pitchFamily="-112" charset="0"/>
                </a:rPr>
                <a:t>R</a:t>
              </a:r>
              <a:r>
                <a:rPr kumimoji="1" lang="en-US" sz="1200" baseline="-25000" dirty="0" err="1" smtClean="0">
                  <a:solidFill>
                    <a:schemeClr val="tx1"/>
                  </a:solidFill>
                  <a:latin typeface="Arial" pitchFamily="-112" charset="0"/>
                </a:rPr>
                <a:t>s</a:t>
              </a:r>
              <a:r>
                <a:rPr kumimoji="1" lang="en-US" sz="1200" baseline="-25000" dirty="0" smtClean="0">
                  <a:solidFill>
                    <a:schemeClr val="tx1"/>
                  </a:solidFill>
                  <a:latin typeface="Arial" pitchFamily="-112" charset="0"/>
                </a:rPr>
                <a:t> </a:t>
              </a:r>
              <a:r>
                <a:rPr kumimoji="1" lang="en-US" sz="1200" dirty="0" smtClean="0">
                  <a:solidFill>
                    <a:schemeClr val="tx1"/>
                  </a:solidFill>
                  <a:latin typeface="Arial" pitchFamily="-112" charset="0"/>
                </a:rPr>
                <a:t>(few pc)</a:t>
              </a:r>
              <a:endParaRPr kumimoji="1" lang="en-US" sz="1200" dirty="0">
                <a:solidFill>
                  <a:schemeClr val="tx1"/>
                </a:solidFill>
                <a:latin typeface="Arial" pitchFamily="-11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1615" y="5908243"/>
              <a:ext cx="2979573" cy="319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White on white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02613" y="4570476"/>
              <a:ext cx="547268" cy="171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3"/>
                  </a:solidFill>
                </a:rPr>
                <a:t>hi</a:t>
              </a:r>
              <a:endParaRPr lang="en-US" sz="800" dirty="0">
                <a:solidFill>
                  <a:schemeClr val="accent3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0499" y="4266438"/>
              <a:ext cx="182423" cy="5648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3"/>
                  </a:solidFill>
                </a:rPr>
                <a:t>Hi</a:t>
              </a:r>
            </a:p>
            <a:p>
              <a:endParaRPr lang="en-US" sz="800" dirty="0" smtClean="0">
                <a:solidFill>
                  <a:schemeClr val="accent3"/>
                </a:solidFill>
              </a:endParaRPr>
            </a:p>
            <a:p>
              <a:endParaRPr lang="en-US" sz="800" dirty="0">
                <a:solidFill>
                  <a:schemeClr val="accent3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75688" y="5410200"/>
              <a:ext cx="2321333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HST-1 ~ 550,000 </a:t>
              </a:r>
              <a:r>
                <a:rPr lang="en-US" sz="12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R</a:t>
              </a:r>
              <a:r>
                <a:rPr lang="en-US" sz="1200" baseline="-250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s</a:t>
              </a:r>
              <a:r>
                <a:rPr lang="en-US" sz="1200" baseline="-25000" dirty="0" smtClean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(~300 pc)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 flipV="1">
              <a:off x="2371497" y="5178552"/>
              <a:ext cx="371703" cy="2316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 Box 37"/>
            <p:cNvSpPr txBox="1">
              <a:spLocks noChangeArrowheads="1"/>
            </p:cNvSpPr>
            <p:nvPr/>
          </p:nvSpPr>
          <p:spPr bwMode="auto">
            <a:xfrm>
              <a:off x="1520361" y="3716229"/>
              <a:ext cx="2743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1" lang="en-US" sz="1400" dirty="0" smtClean="0">
                  <a:solidFill>
                    <a:srgbClr val="0000FF"/>
                  </a:solidFill>
                </a:rPr>
                <a:t>From Graphic by Alan </a:t>
              </a:r>
              <a:r>
                <a:rPr kumimoji="1" lang="en-US" sz="1400" dirty="0" err="1" smtClean="0">
                  <a:solidFill>
                    <a:srgbClr val="0000FF"/>
                  </a:solidFill>
                </a:rPr>
                <a:t>Marscher</a:t>
              </a:r>
              <a:r>
                <a:rPr kumimoji="1" lang="en-US" sz="1400" dirty="0" smtClean="0">
                  <a:solidFill>
                    <a:srgbClr val="0000FF"/>
                  </a:solidFill>
                </a:rPr>
                <a:t> </a:t>
              </a:r>
              <a:endParaRPr kumimoji="1"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0" name="Rectangle 3"/>
          <p:cNvSpPr>
            <a:spLocks noChangeArrowheads="1"/>
          </p:cNvSpPr>
          <p:nvPr/>
        </p:nvSpPr>
        <p:spPr bwMode="auto">
          <a:xfrm>
            <a:off x="137160" y="1325880"/>
            <a:ext cx="4419600" cy="519270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800" b="1" dirty="0" smtClean="0">
                <a:solidFill>
                  <a:schemeClr val="tx1"/>
                </a:solidFill>
              </a:rPr>
              <a:t>Launching (sub-pc scales):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dirty="0" smtClean="0"/>
              <a:t>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>
                <a:solidFill>
                  <a:srgbClr val="0000FF"/>
                </a:solidFill>
                <a:sym typeface="Symbol" pitchFamily="-112" charset="2"/>
              </a:rPr>
              <a:t>A</a:t>
            </a:r>
            <a:r>
              <a:rPr lang="en-US" sz="1600" dirty="0">
                <a:sym typeface="Symbol" pitchFamily="-112" charset="2"/>
              </a:rPr>
              <a:t> </a:t>
            </a:r>
            <a:r>
              <a:rPr lang="en-US" sz="1600" dirty="0" err="1">
                <a:solidFill>
                  <a:srgbClr val="0000FF"/>
                </a:solidFill>
                <a:sym typeface="Symbol" pitchFamily="-112" charset="2"/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Alfv</a:t>
            </a:r>
            <a:r>
              <a:rPr lang="en-US" sz="1600" baseline="-25000" dirty="0" err="1">
                <a:solidFill>
                  <a:srgbClr val="0000FF"/>
                </a:solidFill>
                <a:ea typeface="Times New Roman" pitchFamily="-112" charset="0"/>
                <a:cs typeface="Times New Roman" pitchFamily="-112" charset="0"/>
              </a:rPr>
              <a:t>é</a:t>
            </a:r>
            <a:r>
              <a:rPr lang="en-US" sz="1600" baseline="-25000" dirty="0" err="1">
                <a:solidFill>
                  <a:srgbClr val="0000FF"/>
                </a:solidFill>
              </a:rPr>
              <a:t>n</a:t>
            </a:r>
            <a:r>
              <a:rPr lang="en-US" sz="1600" dirty="0">
                <a:solidFill>
                  <a:srgbClr val="0000FF"/>
                </a:solidFill>
              </a:rPr>
              <a:t> &gt; </a:t>
            </a:r>
            <a:r>
              <a:rPr lang="en-US" sz="1600" dirty="0" err="1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 err="1">
                <a:solidFill>
                  <a:srgbClr val="0000FF"/>
                </a:solidFill>
                <a:sym typeface="Symbol" pitchFamily="-112" charset="2"/>
              </a:rPr>
              <a:t>jt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jt</a:t>
            </a:r>
            <a:r>
              <a:rPr lang="en-US" sz="1600" dirty="0" smtClean="0"/>
              <a:t>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800" dirty="0" smtClean="0"/>
              <a:t>       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400" dirty="0" smtClean="0">
                <a:solidFill>
                  <a:schemeClr val="tx1"/>
                </a:solidFill>
              </a:rPr>
              <a:t> Si</a:t>
            </a:r>
            <a:r>
              <a:rPr lang="en-US" sz="1400" dirty="0" smtClean="0">
                <a:solidFill>
                  <a:srgbClr val="000000"/>
                </a:solidFill>
              </a:rPr>
              <a:t>mulation/M87  </a:t>
            </a:r>
            <a:r>
              <a:rPr lang="en-US" altLang="ja-JP" sz="1400" dirty="0">
                <a:solidFill>
                  <a:srgbClr val="000000"/>
                </a:solidFill>
              </a:rPr>
              <a:t>⇒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Global CDI stabilized      </a:t>
            </a:r>
            <a:r>
              <a:rPr lang="en-US" altLang="ja-JP" sz="1400" dirty="0" smtClean="0">
                <a:solidFill>
                  <a:srgbClr val="0000FF"/>
                </a:solidFill>
              </a:rPr>
              <a:t>  	  	(expansion, acceleration, radial structure)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altLang="ja-JP" sz="1400" dirty="0" smtClean="0">
                <a:solidFill>
                  <a:srgbClr val="0000FF"/>
                </a:solidFill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</a:rPr>
              <a:t>M87  </a:t>
            </a:r>
            <a:r>
              <a:rPr lang="en-US" altLang="ja-JP" sz="1400" dirty="0">
                <a:solidFill>
                  <a:srgbClr val="000000"/>
                </a:solidFill>
              </a:rPr>
              <a:t>⇒  </a:t>
            </a:r>
            <a:r>
              <a:rPr lang="en-US" altLang="ja-JP" sz="1400" dirty="0" err="1">
                <a:solidFill>
                  <a:srgbClr val="0000FF"/>
                </a:solidFill>
              </a:rPr>
              <a:t>Poynting</a:t>
            </a:r>
            <a:r>
              <a:rPr lang="en-US" altLang="ja-JP" sz="1400" dirty="0">
                <a:solidFill>
                  <a:srgbClr val="0000FF"/>
                </a:solidFill>
              </a:rPr>
              <a:t> to plasma energy </a:t>
            </a:r>
            <a:r>
              <a:rPr lang="en-US" altLang="ja-JP" sz="1400" dirty="0" smtClean="0">
                <a:solidFill>
                  <a:srgbClr val="0000FF"/>
                </a:solidFill>
              </a:rPr>
              <a:t>conversion       	 ( small scale CDI/Reconnection)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altLang="ja-JP" sz="1400" dirty="0" smtClean="0">
                <a:solidFill>
                  <a:srgbClr val="0000FF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Microphysics </a:t>
            </a:r>
            <a:r>
              <a:rPr lang="en-US" altLang="ja-JP" sz="1400" dirty="0" smtClean="0">
                <a:solidFill>
                  <a:srgbClr val="000000"/>
                </a:solidFill>
              </a:rPr>
              <a:t>⇒  </a:t>
            </a:r>
            <a:r>
              <a:rPr lang="en-US" altLang="ja-JP" sz="1400" dirty="0" smtClean="0">
                <a:solidFill>
                  <a:srgbClr val="0000FF"/>
                </a:solidFill>
              </a:rPr>
              <a:t>Particle acceleration       	        	         (Reconnection, KKHI)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endParaRPr lang="en-US" altLang="ja-JP" sz="800" dirty="0" smtClean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800" b="1" dirty="0" smtClean="0">
                <a:solidFill>
                  <a:srgbClr val="000000"/>
                </a:solidFill>
              </a:rPr>
              <a:t>Collimation </a:t>
            </a:r>
            <a:r>
              <a:rPr lang="en-US" sz="1800" b="1" dirty="0" smtClean="0">
                <a:solidFill>
                  <a:schemeClr val="tx1"/>
                </a:solidFill>
              </a:rPr>
              <a:t>(~ pc scales)</a:t>
            </a:r>
            <a:r>
              <a:rPr lang="en-US" sz="1800" b="1" dirty="0" smtClean="0">
                <a:solidFill>
                  <a:srgbClr val="000000"/>
                </a:solidFill>
              </a:rPr>
              <a:t>: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600" dirty="0"/>
              <a:t>(</a:t>
            </a:r>
            <a:r>
              <a:rPr lang="en-US" sz="1600" dirty="0" err="1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 err="1">
                <a:solidFill>
                  <a:srgbClr val="0000FF"/>
                </a:solidFill>
                <a:sym typeface="Symbol" pitchFamily="-112" charset="2"/>
              </a:rPr>
              <a:t>jt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jt</a:t>
            </a:r>
            <a:r>
              <a:rPr lang="en-US" sz="1600" dirty="0">
                <a:solidFill>
                  <a:srgbClr val="0000FF"/>
                </a:solidFill>
              </a:rPr>
              <a:t> ~ </a:t>
            </a:r>
            <a:r>
              <a:rPr lang="en-US" sz="1600" dirty="0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>
                <a:solidFill>
                  <a:srgbClr val="0000FF"/>
                </a:solidFill>
                <a:sym typeface="Symbol" pitchFamily="-112" charset="2"/>
              </a:rPr>
              <a:t>A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A</a:t>
            </a:r>
            <a:r>
              <a:rPr lang="en-US" sz="1600" dirty="0"/>
              <a:t>)</a:t>
            </a:r>
            <a:r>
              <a:rPr lang="en-US" sz="1800" dirty="0"/>
              <a:t>                                                                             </a:t>
            </a:r>
            <a:r>
              <a:rPr lang="en-US" sz="1800" dirty="0" smtClean="0"/>
              <a:t> 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endParaRPr lang="en-US" sz="800" dirty="0" smtClean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400" dirty="0" smtClean="0">
                <a:solidFill>
                  <a:schemeClr val="tx1"/>
                </a:solidFill>
              </a:rPr>
              <a:t>Simulation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smtClean="0">
                <a:solidFill>
                  <a:schemeClr val="tx1"/>
                </a:solidFill>
              </a:rPr>
              <a:t>M87  </a:t>
            </a:r>
            <a:r>
              <a:rPr lang="en-US" altLang="ja-JP" sz="1400" dirty="0">
                <a:solidFill>
                  <a:srgbClr val="000000"/>
                </a:solidFill>
              </a:rPr>
              <a:t>⇒ </a:t>
            </a:r>
            <a:r>
              <a:rPr lang="en-US" altLang="ja-JP" sz="1400" dirty="0">
                <a:solidFill>
                  <a:srgbClr val="0000FF"/>
                </a:solidFill>
              </a:rPr>
              <a:t>CDI/KHI generation</a:t>
            </a:r>
            <a:r>
              <a:rPr lang="en-US" altLang="ja-JP" sz="1400" dirty="0" smtClean="0">
                <a:solidFill>
                  <a:srgbClr val="0000FF"/>
                </a:solidFill>
              </a:rPr>
              <a:t> global structures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altLang="ja-JP" sz="1400" dirty="0" smtClean="0">
                <a:solidFill>
                  <a:schemeClr val="tx1"/>
                </a:solidFill>
              </a:rPr>
              <a:t>Microphysics </a:t>
            </a:r>
            <a:r>
              <a:rPr lang="en-US" altLang="ja-JP" sz="1400" dirty="0" smtClean="0">
                <a:solidFill>
                  <a:srgbClr val="000000"/>
                </a:solidFill>
              </a:rPr>
              <a:t>⇒ </a:t>
            </a:r>
            <a:r>
              <a:rPr lang="en-US" altLang="ja-JP" sz="1400" dirty="0" smtClean="0">
                <a:solidFill>
                  <a:srgbClr val="0000FF"/>
                </a:solidFill>
              </a:rPr>
              <a:t>Shock acceleration/jet knot emission,     	       KKHI acceleration/jet edge brightening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800" b="1" dirty="0" smtClean="0">
                <a:solidFill>
                  <a:srgbClr val="000000"/>
                </a:solidFill>
              </a:rPr>
              <a:t>Propagation (&gt; few pc scales):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600" dirty="0"/>
              <a:t>(</a:t>
            </a:r>
            <a:r>
              <a:rPr lang="en-US" sz="1600" dirty="0" err="1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 err="1">
                <a:solidFill>
                  <a:srgbClr val="0000FF"/>
                </a:solidFill>
                <a:sym typeface="Symbol" pitchFamily="-112" charset="2"/>
              </a:rPr>
              <a:t>jt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jt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&gt; </a:t>
            </a:r>
            <a:r>
              <a:rPr lang="en-US" sz="1600" dirty="0">
                <a:solidFill>
                  <a:srgbClr val="0000FF"/>
                </a:solidFill>
                <a:sym typeface="Symbol" pitchFamily="-112" charset="2"/>
              </a:rPr>
              <a:t></a:t>
            </a:r>
            <a:r>
              <a:rPr lang="en-US" sz="1600" baseline="-25000" dirty="0">
                <a:solidFill>
                  <a:srgbClr val="0000FF"/>
                </a:solidFill>
                <a:sym typeface="Symbol" pitchFamily="-112" charset="2"/>
              </a:rPr>
              <a:t>A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v</a:t>
            </a:r>
            <a:r>
              <a:rPr lang="en-US" sz="1600" baseline="-25000" dirty="0" err="1">
                <a:solidFill>
                  <a:srgbClr val="0000FF"/>
                </a:solidFill>
              </a:rPr>
              <a:t>A</a:t>
            </a:r>
            <a:r>
              <a:rPr lang="en-US" sz="1600" dirty="0" smtClean="0"/>
              <a:t>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Simulation/M87  </a:t>
            </a:r>
            <a:r>
              <a:rPr lang="en-US" altLang="ja-JP" sz="1400" dirty="0">
                <a:solidFill>
                  <a:srgbClr val="000000"/>
                </a:solidFill>
              </a:rPr>
              <a:t>⇒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KHI partial stabilization	        (</a:t>
            </a:r>
            <a:r>
              <a:rPr lang="en-US" sz="1400" dirty="0" smtClean="0">
                <a:solidFill>
                  <a:srgbClr val="0000FF"/>
                </a:solidFill>
              </a:rPr>
              <a:t>expansion,</a:t>
            </a:r>
            <a:r>
              <a:rPr lang="en-US" sz="1400" dirty="0" smtClean="0">
                <a:solidFill>
                  <a:srgbClr val="3366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advection, radial structure, magnetic fields)</a:t>
            </a:r>
          </a:p>
          <a:p>
            <a:pPr algn="l">
              <a:lnSpc>
                <a:spcPct val="90000"/>
              </a:lnSpc>
              <a:buClr>
                <a:schemeClr val="tx2"/>
              </a:buClr>
            </a:pPr>
            <a:r>
              <a:rPr lang="en-US" altLang="ja-JP" sz="1400" dirty="0" smtClean="0">
                <a:solidFill>
                  <a:schemeClr val="tx1"/>
                </a:solidFill>
              </a:rPr>
              <a:t>Microphysics </a:t>
            </a:r>
            <a:r>
              <a:rPr lang="en-US" altLang="ja-JP" sz="1400" dirty="0" smtClean="0">
                <a:solidFill>
                  <a:srgbClr val="000000"/>
                </a:solidFill>
              </a:rPr>
              <a:t>⇒ </a:t>
            </a:r>
            <a:r>
              <a:rPr lang="en-US" altLang="ja-JP" sz="1400" dirty="0" smtClean="0">
                <a:solidFill>
                  <a:srgbClr val="0000FF"/>
                </a:solidFill>
              </a:rPr>
              <a:t>shock &amp; shear driven acceleration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631825"/>
          </a:xfrm>
        </p:spPr>
        <p:txBody>
          <a:bodyPr/>
          <a:lstStyle/>
          <a:p>
            <a:pPr eaLnBrk="1" hangingPunct="1"/>
            <a:r>
              <a:rPr lang="en-US" altLang="ja-JP" sz="3600" i="1" dirty="0">
                <a:solidFill>
                  <a:schemeClr val="accent2"/>
                </a:solidFill>
                <a:latin typeface="Times New Roman" pitchFamily="-112" charset="0"/>
              </a:rPr>
              <a:t>Introduction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4724400" cy="5410200"/>
          </a:xfrm>
          <a:noFill/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400" i="1" dirty="0" smtClean="0">
                <a:solidFill>
                  <a:srgbClr val="0000FF"/>
                </a:solidFill>
                <a:latin typeface="Times New Roman" pitchFamily="-112" charset="0"/>
              </a:rPr>
              <a:t>Macroscopic Instabilities</a:t>
            </a:r>
          </a:p>
          <a:p>
            <a:pPr marL="838200" lvl="1" indent="-3810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KHI (velocity shear driven)</a:t>
            </a:r>
          </a:p>
          <a:p>
            <a:pPr marL="838200" lvl="1" indent="-3810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CDI (current driven) </a:t>
            </a:r>
          </a:p>
          <a:p>
            <a:pPr marL="457200" indent="-4572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400" i="1" dirty="0" smtClean="0">
                <a:solidFill>
                  <a:srgbClr val="0000FF"/>
                </a:solidFill>
                <a:latin typeface="Times New Roman" pitchFamily="-112" charset="0"/>
              </a:rPr>
              <a:t>Macroscopic Observables</a:t>
            </a:r>
          </a:p>
          <a:p>
            <a:pPr marL="838200" lvl="1" indent="-3810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Pinch/Twisted structures</a:t>
            </a:r>
          </a:p>
          <a:p>
            <a:pPr marL="838200" lvl="1" indent="-3810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Flow &amp; Pattern speeds</a:t>
            </a:r>
          </a:p>
          <a:p>
            <a:pPr marL="838200" lvl="1" indent="-3810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B-field structure via polarization</a:t>
            </a:r>
          </a:p>
          <a:p>
            <a:pPr marL="457200" indent="-4572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400" i="1" dirty="0" smtClean="0">
                <a:solidFill>
                  <a:srgbClr val="0000FF"/>
                </a:solidFill>
                <a:latin typeface="Times New Roman" pitchFamily="-112" charset="0"/>
              </a:rPr>
              <a:t>Microscopic Instabilities</a:t>
            </a:r>
          </a:p>
          <a:p>
            <a:pPr marL="838200" lvl="1" indent="-3810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err="1" smtClean="0">
                <a:latin typeface="Times New Roman" pitchFamily="-112" charset="0"/>
              </a:rPr>
              <a:t>Filamentation</a:t>
            </a:r>
            <a:r>
              <a:rPr lang="en-US" altLang="ja-JP" sz="2000" dirty="0" smtClean="0">
                <a:latin typeface="Times New Roman" pitchFamily="-112" charset="0"/>
              </a:rPr>
              <a:t> (2-stream)</a:t>
            </a:r>
          </a:p>
          <a:p>
            <a:pPr marL="838200" lvl="1" indent="-3810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KKHI (velocity shear)</a:t>
            </a:r>
          </a:p>
          <a:p>
            <a:pPr marL="838200" lvl="1" indent="-381000" eaLnBrk="1" hangingPunct="1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Reconnection</a:t>
            </a:r>
          </a:p>
          <a:p>
            <a:pPr marL="457200" indent="-4572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400" i="1" dirty="0" smtClean="0">
                <a:solidFill>
                  <a:srgbClr val="0000FF"/>
                </a:solidFill>
                <a:latin typeface="Times New Roman" pitchFamily="-112" charset="0"/>
              </a:rPr>
              <a:t>Microscopic Observables</a:t>
            </a:r>
            <a:endParaRPr lang="en-US" altLang="ja-JP" sz="2000" dirty="0" smtClean="0">
              <a:latin typeface="Times New Roman" pitchFamily="-112" charset="0"/>
            </a:endParaRPr>
          </a:p>
          <a:p>
            <a:pPr marL="838200" lvl="1" indent="-3810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Spectrum (Synchrotron/Jitter/IC)</a:t>
            </a:r>
          </a:p>
          <a:p>
            <a:pPr marL="838200" lvl="1" indent="-3810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000" dirty="0" smtClean="0">
                <a:latin typeface="Times New Roman" pitchFamily="-112" charset="0"/>
              </a:rPr>
              <a:t>Energy distribution</a:t>
            </a:r>
          </a:p>
          <a:p>
            <a:pPr marL="457200" indent="-457200">
              <a:lnSpc>
                <a:spcPct val="80000"/>
              </a:lnSpc>
              <a:tabLst>
                <a:tab pos="803275" algn="l"/>
              </a:tabLst>
            </a:pPr>
            <a:r>
              <a:rPr lang="en-US" altLang="ja-JP" sz="2400" i="1" dirty="0" smtClean="0">
                <a:solidFill>
                  <a:srgbClr val="0000FF"/>
                </a:solidFill>
                <a:latin typeface="Times New Roman" pitchFamily="-112" charset="0"/>
              </a:rPr>
              <a:t>M87</a:t>
            </a:r>
            <a:r>
              <a:rPr lang="en-US" altLang="ja-JP" sz="2000" dirty="0" smtClean="0">
                <a:latin typeface="Times New Roman" pitchFamily="-112" charset="0"/>
              </a:rPr>
              <a:t> – Implications</a:t>
            </a:r>
            <a:endParaRPr lang="en-US" altLang="ja-JP" sz="2400" i="1" dirty="0" smtClean="0">
              <a:solidFill>
                <a:srgbClr val="0000FF"/>
              </a:solidFill>
              <a:latin typeface="Times New Roman" pitchFamily="-112" charset="0"/>
            </a:endParaRPr>
          </a:p>
        </p:txBody>
      </p:sp>
      <p:grpSp>
        <p:nvGrpSpPr>
          <p:cNvPr id="6" name="Group 17"/>
          <p:cNvGrpSpPr>
            <a:grpSpLocks noChangeAspect="1"/>
          </p:cNvGrpSpPr>
          <p:nvPr/>
        </p:nvGrpSpPr>
        <p:grpSpPr bwMode="auto">
          <a:xfrm>
            <a:off x="4724400" y="1295400"/>
            <a:ext cx="3749040" cy="4572000"/>
            <a:chOff x="4724400" y="1524000"/>
            <a:chExt cx="4165600" cy="5080000"/>
          </a:xfrm>
        </p:grpSpPr>
        <p:pic>
          <p:nvPicPr>
            <p:cNvPr id="7" name="Picture 5" descr="mckinney09b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24400" y="1524000"/>
              <a:ext cx="4165600" cy="5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9"/>
            <p:cNvCxnSpPr>
              <a:cxnSpLocks noChangeShapeType="1"/>
            </p:cNvCxnSpPr>
            <p:nvPr/>
          </p:nvCxnSpPr>
          <p:spPr bwMode="auto">
            <a:xfrm rot="5400000">
              <a:off x="6553200" y="4191000"/>
              <a:ext cx="3200400" cy="13716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7391610" y="4267200"/>
              <a:ext cx="8711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500 R</a:t>
              </a:r>
              <a:r>
                <a:rPr lang="en-US" baseline="-25000">
                  <a:solidFill>
                    <a:schemeClr val="bg1"/>
                  </a:solidFill>
                </a:rPr>
                <a:t>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5086350" y="4114800"/>
              <a:ext cx="7493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Wind</a:t>
              </a: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7484890" y="1600200"/>
              <a:ext cx="12417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Jet: γ ~ 10</a:t>
              </a:r>
            </a:p>
          </p:txBody>
        </p:sp>
        <p:sp>
          <p:nvSpPr>
            <p:cNvPr id="12" name="TextBox 16"/>
            <p:cNvSpPr txBox="1">
              <a:spLocks noChangeArrowheads="1"/>
            </p:cNvSpPr>
            <p:nvPr/>
          </p:nvSpPr>
          <p:spPr bwMode="auto">
            <a:xfrm>
              <a:off x="4800600" y="2819400"/>
              <a:ext cx="6969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Kink</a:t>
              </a:r>
            </a:p>
          </p:txBody>
        </p:sp>
        <p:cxnSp>
          <p:nvCxnSpPr>
            <p:cNvPr id="13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5410200" y="3276600"/>
              <a:ext cx="838200" cy="68580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14" name="Straight Arrow Connector 19"/>
            <p:cNvCxnSpPr>
              <a:cxnSpLocks noChangeShapeType="1"/>
            </p:cNvCxnSpPr>
            <p:nvPr/>
          </p:nvCxnSpPr>
          <p:spPr bwMode="auto">
            <a:xfrm>
              <a:off x="5486400" y="2971800"/>
              <a:ext cx="533400" cy="7620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105400" y="838200"/>
            <a:ext cx="30759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McKinney &amp; </a:t>
            </a:r>
            <a:r>
              <a:rPr lang="en-US" sz="1800" dirty="0" err="1">
                <a:solidFill>
                  <a:schemeClr val="tx1"/>
                </a:solidFill>
              </a:rPr>
              <a:t>Blandford</a:t>
            </a:r>
            <a:r>
              <a:rPr lang="en-US" sz="1800" dirty="0" smtClean="0">
                <a:solidFill>
                  <a:schemeClr val="tx1"/>
                </a:solidFill>
              </a:rPr>
              <a:t> (2009)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4876800" y="6019800"/>
            <a:ext cx="3493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Kinked jet basically stable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641350"/>
          </a:xfrm>
        </p:spPr>
        <p:txBody>
          <a:bodyPr/>
          <a:lstStyle/>
          <a:p>
            <a:r>
              <a:rPr lang="en-US" altLang="ja-JP" sz="3600" i="1" dirty="0" smtClean="0">
                <a:solidFill>
                  <a:schemeClr val="accent2"/>
                </a:solidFill>
                <a:latin typeface="Times New Roman" pitchFamily="-112" charset="0"/>
              </a:rPr>
              <a:t>KHI Spine Sheath Mixing </a:t>
            </a:r>
            <a:endParaRPr lang="en-US" altLang="ja-JP" sz="3600" i="1" dirty="0" smtClean="0">
              <a:solidFill>
                <a:schemeClr val="tx1"/>
              </a:solidFill>
              <a:latin typeface="Times New Roman" pitchFamily="-112" charset="0"/>
            </a:endParaRP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2438400" y="685800"/>
            <a:ext cx="3505200" cy="3698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Walg</a:t>
            </a:r>
            <a:r>
              <a:rPr lang="en-US" sz="1800" dirty="0">
                <a:solidFill>
                  <a:schemeClr val="tx1"/>
                </a:solidFill>
              </a:rPr>
              <a:t> et al. 2013)</a:t>
            </a:r>
          </a:p>
        </p:txBody>
      </p:sp>
      <p:sp>
        <p:nvSpPr>
          <p:cNvPr id="21508" name="TextBox 26"/>
          <p:cNvSpPr txBox="1">
            <a:spLocks noChangeArrowheads="1"/>
          </p:cNvSpPr>
          <p:nvPr/>
        </p:nvSpPr>
        <p:spPr bwMode="auto">
          <a:xfrm>
            <a:off x="4724400" y="1066800"/>
            <a:ext cx="3661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Uniform </a:t>
            </a:r>
            <a:r>
              <a:rPr lang="en-US" b="1" dirty="0" smtClean="0"/>
              <a:t>Jet &amp; Tenuous Cocoon </a:t>
            </a:r>
            <a:endParaRPr lang="en-US" b="1" dirty="0"/>
          </a:p>
        </p:txBody>
      </p:sp>
      <p:sp>
        <p:nvSpPr>
          <p:cNvPr id="21509" name="TextBox 30"/>
          <p:cNvSpPr txBox="1">
            <a:spLocks noChangeArrowheads="1"/>
          </p:cNvSpPr>
          <p:nvPr/>
        </p:nvSpPr>
        <p:spPr bwMode="auto">
          <a:xfrm>
            <a:off x="2895600" y="1524000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Shocked </a:t>
            </a:r>
            <a:r>
              <a:rPr lang="en-US" dirty="0" smtClean="0">
                <a:solidFill>
                  <a:srgbClr val="000000"/>
                </a:solidFill>
              </a:rPr>
              <a:t>Ambient Material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1510" name="Straight Arrow Connector 23"/>
          <p:cNvCxnSpPr>
            <a:cxnSpLocks noChangeShapeType="1"/>
          </p:cNvCxnSpPr>
          <p:nvPr/>
        </p:nvCxnSpPr>
        <p:spPr bwMode="auto">
          <a:xfrm>
            <a:off x="1752600" y="18288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1511" name="TextBox 24"/>
          <p:cNvSpPr txBox="1">
            <a:spLocks noChangeArrowheads="1"/>
          </p:cNvSpPr>
          <p:nvPr/>
        </p:nvSpPr>
        <p:spPr bwMode="auto">
          <a:xfrm>
            <a:off x="1828800" y="1524000"/>
            <a:ext cx="560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flow</a:t>
            </a:r>
          </a:p>
        </p:txBody>
      </p:sp>
      <p:pic>
        <p:nvPicPr>
          <p:cNvPr id="21512" name="Picture 24" descr="Walgetal2013Hj.pdf"/>
          <p:cNvPicPr>
            <a:picLocks noChangeAspect="1"/>
          </p:cNvPicPr>
          <p:nvPr/>
        </p:nvPicPr>
        <p:blipFill>
          <a:blip r:embed="rId2"/>
          <a:srcRect l="2802" r="49026" b="61491"/>
          <a:stretch>
            <a:fillRect/>
          </a:stretch>
        </p:blipFill>
        <p:spPr bwMode="auto">
          <a:xfrm>
            <a:off x="152400" y="1066800"/>
            <a:ext cx="263683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26"/>
          <p:cNvSpPr txBox="1">
            <a:spLocks noChangeArrowheads="1"/>
          </p:cNvSpPr>
          <p:nvPr/>
        </p:nvSpPr>
        <p:spPr bwMode="auto">
          <a:xfrm>
            <a:off x="4191000" y="3962400"/>
            <a:ext cx="480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Fast </a:t>
            </a:r>
            <a:r>
              <a:rPr lang="en-US" b="1" dirty="0"/>
              <a:t>Spine &amp;</a:t>
            </a:r>
            <a:r>
              <a:rPr lang="en-US" b="1" dirty="0" smtClean="0"/>
              <a:t> Denser Slower </a:t>
            </a:r>
            <a:r>
              <a:rPr lang="en-US" b="1" dirty="0"/>
              <a:t>Sheath </a:t>
            </a:r>
          </a:p>
        </p:txBody>
      </p:sp>
      <p:cxnSp>
        <p:nvCxnSpPr>
          <p:cNvPr id="21514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286000" y="2133600"/>
            <a:ext cx="762000" cy="5334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pic>
        <p:nvPicPr>
          <p:cNvPr id="21515" name="Picture 32" descr="Walgetal2013Aj.pdf"/>
          <p:cNvPicPr>
            <a:picLocks noChangeAspect="1"/>
          </p:cNvPicPr>
          <p:nvPr/>
        </p:nvPicPr>
        <p:blipFill>
          <a:blip r:embed="rId3"/>
          <a:srcRect l="2850" t="1118" r="49901" b="61491"/>
          <a:stretch>
            <a:fillRect/>
          </a:stretch>
        </p:blipFill>
        <p:spPr bwMode="auto">
          <a:xfrm>
            <a:off x="228600" y="4206240"/>
            <a:ext cx="254158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33" descr="WalgetalFig5H.pdf"/>
          <p:cNvPicPr>
            <a:picLocks noChangeAspect="1"/>
          </p:cNvPicPr>
          <p:nvPr/>
        </p:nvPicPr>
        <p:blipFill>
          <a:blip r:embed="rId4"/>
          <a:srcRect r="33620"/>
          <a:stretch>
            <a:fillRect/>
          </a:stretch>
        </p:blipFill>
        <p:spPr bwMode="auto">
          <a:xfrm>
            <a:off x="3943949" y="1371600"/>
            <a:ext cx="5200051" cy="25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895600" y="3048000"/>
            <a:ext cx="114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TenuousShocked</a:t>
            </a:r>
            <a:r>
              <a:rPr lang="en-US" dirty="0" smtClean="0">
                <a:solidFill>
                  <a:srgbClr val="000000"/>
                </a:solidFill>
              </a:rPr>
              <a:t> Jet Material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>
          <a:xfrm>
            <a:off x="3900007" y="4430014"/>
            <a:ext cx="5243993" cy="2427986"/>
            <a:chOff x="4267200" y="4495800"/>
            <a:chExt cx="4333875" cy="2006600"/>
          </a:xfrm>
        </p:grpSpPr>
        <p:pic>
          <p:nvPicPr>
            <p:cNvPr id="21517" name="Picture 34" descr="WalgetalFig5A.pdf"/>
            <p:cNvPicPr>
              <a:picLocks noChangeAspect="1"/>
            </p:cNvPicPr>
            <p:nvPr/>
          </p:nvPicPr>
          <p:blipFill>
            <a:blip r:embed="rId5"/>
            <a:srcRect r="33620"/>
            <a:stretch>
              <a:fillRect/>
            </a:stretch>
          </p:blipFill>
          <p:spPr bwMode="auto">
            <a:xfrm>
              <a:off x="4267200" y="4495800"/>
              <a:ext cx="4333875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0" name="TextBox 30"/>
            <p:cNvSpPr txBox="1">
              <a:spLocks noChangeArrowheads="1"/>
            </p:cNvSpPr>
            <p:nvPr/>
          </p:nvSpPr>
          <p:spPr bwMode="auto">
            <a:xfrm>
              <a:off x="5181600" y="4876800"/>
              <a:ext cx="1219200" cy="52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Fast Spine</a:t>
              </a:r>
              <a:endParaRPr lang="en-US" sz="1400" dirty="0">
                <a:solidFill>
                  <a:srgbClr val="000000"/>
                </a:solidFill>
              </a:endParaRPr>
            </a:p>
            <a:p>
              <a:r>
                <a:rPr lang="en-US" sz="1400" dirty="0">
                  <a:solidFill>
                    <a:srgbClr val="000000"/>
                  </a:solidFill>
                </a:rPr>
                <a:t>Slower Sheath</a:t>
              </a:r>
            </a:p>
          </p:txBody>
        </p:sp>
        <p:sp>
          <p:nvSpPr>
            <p:cNvPr id="21521" name="TextBox 30"/>
            <p:cNvSpPr txBox="1">
              <a:spLocks noChangeArrowheads="1"/>
            </p:cNvSpPr>
            <p:nvPr/>
          </p:nvSpPr>
          <p:spPr bwMode="auto">
            <a:xfrm>
              <a:off x="7543800" y="4892675"/>
              <a:ext cx="914400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Spine Sheath Mixing</a:t>
              </a:r>
            </a:p>
          </p:txBody>
        </p:sp>
        <p:cxnSp>
          <p:nvCxnSpPr>
            <p:cNvPr id="21522" name="Straight Arrow Connector 21"/>
            <p:cNvCxnSpPr>
              <a:cxnSpLocks noChangeShapeType="1"/>
            </p:cNvCxnSpPr>
            <p:nvPr/>
          </p:nvCxnSpPr>
          <p:spPr bwMode="auto">
            <a:xfrm rot="10800000">
              <a:off x="4910138" y="5075238"/>
              <a:ext cx="533400" cy="1587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21523" name="Straight Arrow Connector 21"/>
            <p:cNvCxnSpPr>
              <a:cxnSpLocks noChangeShapeType="1"/>
            </p:cNvCxnSpPr>
            <p:nvPr/>
          </p:nvCxnSpPr>
          <p:spPr bwMode="auto">
            <a:xfrm rot="10800000">
              <a:off x="7162800" y="5257800"/>
              <a:ext cx="533400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21524" name="Straight Arrow Connector 21"/>
            <p:cNvCxnSpPr>
              <a:cxnSpLocks noChangeShapeType="1"/>
            </p:cNvCxnSpPr>
            <p:nvPr/>
          </p:nvCxnSpPr>
          <p:spPr bwMode="auto">
            <a:xfrm rot="10800000">
              <a:off x="4953000" y="5334000"/>
              <a:ext cx="274638" cy="1588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21" name="Straight Arrow Connector 25"/>
          <p:cNvCxnSpPr>
            <a:cxnSpLocks noChangeShapeType="1"/>
          </p:cNvCxnSpPr>
          <p:nvPr/>
        </p:nvCxnSpPr>
        <p:spPr bwMode="auto">
          <a:xfrm rot="10800000">
            <a:off x="1905000" y="3200402"/>
            <a:ext cx="990600" cy="380998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14400" y="838200"/>
            <a:ext cx="1518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Uniform </a:t>
            </a:r>
            <a:r>
              <a:rPr lang="en-US" b="1" dirty="0" smtClean="0"/>
              <a:t>Jet </a:t>
            </a:r>
            <a:endParaRPr lang="en-US" b="1" dirty="0"/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533400" y="38862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Spine Sheath Jet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noFill/>
        </p:spPr>
        <p:txBody>
          <a:bodyPr lIns="90000" tIns="46800" rIns="90000" bIns="46800"/>
          <a:lstStyle/>
          <a:p>
            <a:pPr eaLnBrk="1" hangingPunct="1"/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The KH Normal Modes</a:t>
            </a:r>
            <a:endParaRPr lang="en-GB" sz="3600" i="1" dirty="0" smtClean="0">
              <a:solidFill>
                <a:schemeClr val="accent2"/>
              </a:solidFill>
              <a:latin typeface="Times New Roman" pitchFamily="-112" charset="0"/>
            </a:endParaRPr>
          </a:p>
        </p:txBody>
      </p:sp>
      <p:pic>
        <p:nvPicPr>
          <p:cNvPr id="22531" name="Picture 4" descr="C:\Desk\Science\Presentations\M87\trnesd.gif"/>
          <p:cNvPicPr>
            <a:picLocks noChangeAspect="1" noChangeArrowheads="1"/>
          </p:cNvPicPr>
          <p:nvPr/>
        </p:nvPicPr>
        <p:blipFill>
          <a:blip r:embed="rId2"/>
          <a:srcRect l="4861" t="3978" r="8398" b="4861"/>
          <a:stretch>
            <a:fillRect/>
          </a:stretch>
        </p:blipFill>
        <p:spPr bwMode="auto">
          <a:xfrm>
            <a:off x="7620000" y="3733800"/>
            <a:ext cx="13255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C:\Desk\Science\Presentations\M87\Rsesdx.gif"/>
          <p:cNvPicPr>
            <a:picLocks noChangeAspect="1" noChangeArrowheads="1"/>
          </p:cNvPicPr>
          <p:nvPr/>
        </p:nvPicPr>
        <p:blipFill>
          <a:blip r:embed="rId3"/>
          <a:srcRect l="25778" t="20619" r="28799" b="47835"/>
          <a:stretch>
            <a:fillRect/>
          </a:stretch>
        </p:blipFill>
        <p:spPr bwMode="auto">
          <a:xfrm>
            <a:off x="3937000" y="4495800"/>
            <a:ext cx="3636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886200" y="3962400"/>
            <a:ext cx="3697288" cy="341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 b="1">
                <a:solidFill>
                  <a:schemeClr val="tx1"/>
                </a:solidFill>
              </a:rPr>
              <a:t>Pressure structure of Elliptical (S) mode</a:t>
            </a:r>
            <a:endParaRPr lang="en-GB" sz="1600" b="1">
              <a:solidFill>
                <a:schemeClr val="tx1"/>
              </a:solidFill>
            </a:endParaRPr>
          </a:p>
        </p:txBody>
      </p:sp>
      <p:pic>
        <p:nvPicPr>
          <p:cNvPr id="22534" name="Picture 7" descr="E:\m87\presentation\trnebd.jpg"/>
          <p:cNvPicPr>
            <a:picLocks noChangeAspect="1" noChangeArrowheads="1"/>
          </p:cNvPicPr>
          <p:nvPr/>
        </p:nvPicPr>
        <p:blipFill>
          <a:blip r:embed="rId4"/>
          <a:srcRect l="18588" t="7545" r="55882" b="72728"/>
          <a:stretch>
            <a:fillRect/>
          </a:stretch>
        </p:blipFill>
        <p:spPr bwMode="auto">
          <a:xfrm>
            <a:off x="7620000" y="5257800"/>
            <a:ext cx="12795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 descr="E:\m87\presentation\Rsebdx.jpg"/>
          <p:cNvPicPr>
            <a:picLocks noChangeAspect="1" noChangeArrowheads="1"/>
          </p:cNvPicPr>
          <p:nvPr/>
        </p:nvPicPr>
        <p:blipFill>
          <a:blip r:embed="rId5"/>
          <a:srcRect l="26234" t="7545" r="44707" b="88637"/>
          <a:stretch>
            <a:fillRect/>
          </a:stretch>
        </p:blipFill>
        <p:spPr bwMode="auto">
          <a:xfrm>
            <a:off x="3946525" y="5943600"/>
            <a:ext cx="359886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810000" y="5334000"/>
            <a:ext cx="3721100" cy="3413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600" b="1">
                <a:solidFill>
                  <a:schemeClr val="tx1"/>
                </a:solidFill>
              </a:rPr>
              <a:t>Pressure structure of Elliptical (B) mode</a:t>
            </a:r>
            <a:endParaRPr lang="en-GB" sz="1600" b="1">
              <a:solidFill>
                <a:schemeClr val="tx1"/>
              </a:solidFill>
            </a:endParaRP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228600" y="609600"/>
            <a:ext cx="426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</a:rPr>
              <a:t>Intensity Image &amp; Magnetic Pressure Cross Sections </a:t>
            </a:r>
            <a:r>
              <a:rPr lang="en-US" sz="1800">
                <a:solidFill>
                  <a:schemeClr val="tx1"/>
                </a:solidFill>
              </a:rPr>
              <a:t>(</a:t>
            </a:r>
            <a:r>
              <a:rPr kumimoji="1" lang="en-US" sz="1800">
                <a:solidFill>
                  <a:schemeClr val="tx1"/>
                </a:solidFill>
              </a:rPr>
              <a:t>Hardee et al. 1997)</a:t>
            </a: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22538" name="Picture 12" descr="C:\papers\blazar05\hcr04.jpg"/>
          <p:cNvPicPr>
            <a:picLocks noChangeAspect="1" noChangeArrowheads="1"/>
          </p:cNvPicPr>
          <p:nvPr/>
        </p:nvPicPr>
        <p:blipFill>
          <a:blip r:embed="rId6"/>
          <a:srcRect l="12941" t="26819" r="32118" b="59546"/>
          <a:stretch>
            <a:fillRect/>
          </a:stretch>
        </p:blipFill>
        <p:spPr bwMode="auto">
          <a:xfrm>
            <a:off x="4572000" y="1481138"/>
            <a:ext cx="42957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9" name="Group 37"/>
          <p:cNvGrpSpPr>
            <a:grpSpLocks/>
          </p:cNvGrpSpPr>
          <p:nvPr/>
        </p:nvGrpSpPr>
        <p:grpSpPr bwMode="auto">
          <a:xfrm>
            <a:off x="152400" y="1447800"/>
            <a:ext cx="4460875" cy="1865313"/>
            <a:chOff x="111125" y="1066800"/>
            <a:chExt cx="4460875" cy="1865313"/>
          </a:xfrm>
        </p:grpSpPr>
        <p:pic>
          <p:nvPicPr>
            <p:cNvPr id="22565" name="Picture 10" descr="C:\papers\blazar05\hcr04.jpg"/>
            <p:cNvPicPr>
              <a:picLocks noChangeAspect="1" noChangeArrowheads="1"/>
            </p:cNvPicPr>
            <p:nvPr/>
          </p:nvPicPr>
          <p:blipFill>
            <a:blip r:embed="rId6"/>
            <a:srcRect l="14117" t="41818" r="14117" b="35001"/>
            <a:stretch>
              <a:fillRect/>
            </a:stretch>
          </p:blipFill>
          <p:spPr bwMode="auto">
            <a:xfrm>
              <a:off x="111125" y="1066800"/>
              <a:ext cx="4460875" cy="186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6" name="Text Box 3"/>
            <p:cNvSpPr txBox="1">
              <a:spLocks noChangeArrowheads="1"/>
            </p:cNvSpPr>
            <p:nvPr/>
          </p:nvSpPr>
          <p:spPr bwMode="auto">
            <a:xfrm>
              <a:off x="152400" y="1600200"/>
              <a:ext cx="3810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567" name="Line 13"/>
            <p:cNvSpPr>
              <a:spLocks noChangeShapeType="1"/>
            </p:cNvSpPr>
            <p:nvPr/>
          </p:nvSpPr>
          <p:spPr bwMode="auto">
            <a:xfrm flipV="1">
              <a:off x="2330450" y="1233488"/>
              <a:ext cx="0" cy="12954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8" name="Line 14"/>
            <p:cNvSpPr>
              <a:spLocks noChangeShapeType="1"/>
            </p:cNvSpPr>
            <p:nvPr/>
          </p:nvSpPr>
          <p:spPr bwMode="auto">
            <a:xfrm flipV="1">
              <a:off x="2787650" y="1233488"/>
              <a:ext cx="0" cy="12954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9" name="Line 15"/>
            <p:cNvSpPr>
              <a:spLocks noChangeShapeType="1"/>
            </p:cNvSpPr>
            <p:nvPr/>
          </p:nvSpPr>
          <p:spPr bwMode="auto">
            <a:xfrm flipV="1">
              <a:off x="3216275" y="1233488"/>
              <a:ext cx="0" cy="129540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540" name="Group 46"/>
          <p:cNvGrpSpPr>
            <a:grpSpLocks/>
          </p:cNvGrpSpPr>
          <p:nvPr/>
        </p:nvGrpSpPr>
        <p:grpSpPr bwMode="auto">
          <a:xfrm>
            <a:off x="4724400" y="712788"/>
            <a:ext cx="4119563" cy="2898775"/>
            <a:chOff x="4724400" y="533400"/>
            <a:chExt cx="4119597" cy="2898835"/>
          </a:xfrm>
        </p:grpSpPr>
        <p:sp>
          <p:nvSpPr>
            <p:cNvPr id="22544" name="Text Box 16"/>
            <p:cNvSpPr txBox="1">
              <a:spLocks noChangeArrowheads="1"/>
            </p:cNvSpPr>
            <p:nvPr/>
          </p:nvSpPr>
          <p:spPr bwMode="auto">
            <a:xfrm>
              <a:off x="5562600" y="1295400"/>
              <a:ext cx="438150" cy="3968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30</a:t>
              </a:r>
            </a:p>
          </p:txBody>
        </p:sp>
        <p:sp>
          <p:nvSpPr>
            <p:cNvPr id="22545" name="Text Box 17"/>
            <p:cNvSpPr txBox="1">
              <a:spLocks noChangeArrowheads="1"/>
            </p:cNvSpPr>
            <p:nvPr/>
          </p:nvSpPr>
          <p:spPr bwMode="auto">
            <a:xfrm>
              <a:off x="7010400" y="1295400"/>
              <a:ext cx="438150" cy="3968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36</a:t>
              </a:r>
            </a:p>
          </p:txBody>
        </p:sp>
        <p:sp>
          <p:nvSpPr>
            <p:cNvPr id="22546" name="Text Box 18"/>
            <p:cNvSpPr txBox="1">
              <a:spLocks noChangeArrowheads="1"/>
            </p:cNvSpPr>
            <p:nvPr/>
          </p:nvSpPr>
          <p:spPr bwMode="auto">
            <a:xfrm>
              <a:off x="8382000" y="1295400"/>
              <a:ext cx="438150" cy="3968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42</a:t>
              </a:r>
            </a:p>
          </p:txBody>
        </p:sp>
        <p:sp>
          <p:nvSpPr>
            <p:cNvPr id="22547" name="Text Box 19"/>
            <p:cNvSpPr txBox="1">
              <a:spLocks noChangeArrowheads="1"/>
            </p:cNvSpPr>
            <p:nvPr/>
          </p:nvSpPr>
          <p:spPr bwMode="auto">
            <a:xfrm>
              <a:off x="4735481" y="3032125"/>
              <a:ext cx="4108516" cy="40011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Elliptical (S) Mode Twisted Filaments</a:t>
              </a:r>
            </a:p>
          </p:txBody>
        </p:sp>
        <p:sp>
          <p:nvSpPr>
            <p:cNvPr id="22548" name="AutoShape 20"/>
            <p:cNvSpPr>
              <a:spLocks/>
            </p:cNvSpPr>
            <p:nvPr/>
          </p:nvSpPr>
          <p:spPr bwMode="auto">
            <a:xfrm rot="-3900000">
              <a:off x="5137150" y="1981200"/>
              <a:ext cx="228600" cy="304800"/>
            </a:xfrm>
            <a:prstGeom prst="leftBrace">
              <a:avLst>
                <a:gd name="adj1" fmla="val 11111"/>
                <a:gd name="adj2" fmla="val 50000"/>
              </a:avLst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9" name="AutoShape 21"/>
            <p:cNvSpPr>
              <a:spLocks/>
            </p:cNvSpPr>
            <p:nvPr/>
          </p:nvSpPr>
          <p:spPr bwMode="auto">
            <a:xfrm rot="-5400000">
              <a:off x="7978775" y="1965325"/>
              <a:ext cx="228600" cy="304800"/>
            </a:xfrm>
            <a:prstGeom prst="leftBrace">
              <a:avLst>
                <a:gd name="adj1" fmla="val 11111"/>
                <a:gd name="adj2" fmla="val 50000"/>
              </a:avLst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0" name="AutoShape 22"/>
            <p:cNvSpPr>
              <a:spLocks/>
            </p:cNvSpPr>
            <p:nvPr/>
          </p:nvSpPr>
          <p:spPr bwMode="auto">
            <a:xfrm rot="-10320000">
              <a:off x="6854825" y="1900238"/>
              <a:ext cx="228600" cy="304800"/>
            </a:xfrm>
            <a:prstGeom prst="leftBrace">
              <a:avLst>
                <a:gd name="adj1" fmla="val 11111"/>
                <a:gd name="adj2" fmla="val 50000"/>
              </a:avLst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 flipH="1" flipV="1">
              <a:off x="5486400" y="2286000"/>
              <a:ext cx="685800" cy="6858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 flipV="1">
              <a:off x="6781800" y="2209800"/>
              <a:ext cx="152400" cy="762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7543800" y="2286000"/>
              <a:ext cx="533400" cy="6858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4" name="AutoShape 28"/>
            <p:cNvSpPr>
              <a:spLocks noChangeArrowheads="1"/>
            </p:cNvSpPr>
            <p:nvPr/>
          </p:nvSpPr>
          <p:spPr bwMode="auto">
            <a:xfrm rot="8400000" flipV="1">
              <a:off x="4787900" y="1398588"/>
              <a:ext cx="696913" cy="55721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809" y="10838"/>
                  </a:moveTo>
                  <a:cubicBezTo>
                    <a:pt x="16809" y="10825"/>
                    <a:pt x="16810" y="10812"/>
                    <a:pt x="16810" y="10800"/>
                  </a:cubicBezTo>
                  <a:cubicBezTo>
                    <a:pt x="16810" y="7480"/>
                    <a:pt x="14119" y="4790"/>
                    <a:pt x="10800" y="4790"/>
                  </a:cubicBezTo>
                  <a:cubicBezTo>
                    <a:pt x="7899" y="4789"/>
                    <a:pt x="5412" y="6861"/>
                    <a:pt x="4888" y="9715"/>
                  </a:cubicBezTo>
                  <a:lnTo>
                    <a:pt x="177" y="8850"/>
                  </a:lnTo>
                  <a:cubicBezTo>
                    <a:pt x="1118" y="3723"/>
                    <a:pt x="5587" y="-1"/>
                    <a:pt x="10800" y="-1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23"/>
                    <a:pt x="21599" y="10846"/>
                    <a:pt x="21599" y="10870"/>
                  </a:cubicBezTo>
                  <a:lnTo>
                    <a:pt x="24299" y="10887"/>
                  </a:lnTo>
                  <a:lnTo>
                    <a:pt x="19171" y="15949"/>
                  </a:lnTo>
                  <a:lnTo>
                    <a:pt x="14109" y="10821"/>
                  </a:lnTo>
                  <a:lnTo>
                    <a:pt x="16809" y="10838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555" name="Straight Connector 27"/>
            <p:cNvCxnSpPr>
              <a:cxnSpLocks noChangeShapeType="1"/>
            </p:cNvCxnSpPr>
            <p:nvPr/>
          </p:nvCxnSpPr>
          <p:spPr bwMode="auto">
            <a:xfrm rot="5400000">
              <a:off x="4799806" y="1981200"/>
              <a:ext cx="1219994" cy="7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6" name="Straight Connector 31"/>
            <p:cNvCxnSpPr>
              <a:cxnSpLocks noChangeShapeType="1"/>
            </p:cNvCxnSpPr>
            <p:nvPr/>
          </p:nvCxnSpPr>
          <p:spPr bwMode="auto">
            <a:xfrm rot="5400000">
              <a:off x="6172200" y="1981200"/>
              <a:ext cx="1219994" cy="7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7" name="Straight Connector 32"/>
            <p:cNvCxnSpPr>
              <a:cxnSpLocks noChangeShapeType="1"/>
            </p:cNvCxnSpPr>
            <p:nvPr/>
          </p:nvCxnSpPr>
          <p:spPr bwMode="auto">
            <a:xfrm rot="5400000">
              <a:off x="7543800" y="1981200"/>
              <a:ext cx="1219994" cy="7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8" name="Straight Connector 34"/>
            <p:cNvCxnSpPr>
              <a:cxnSpLocks noChangeShapeType="1"/>
            </p:cNvCxnSpPr>
            <p:nvPr/>
          </p:nvCxnSpPr>
          <p:spPr bwMode="auto">
            <a:xfrm>
              <a:off x="4724400" y="1981200"/>
              <a:ext cx="1295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59" name="Straight Connector 35"/>
            <p:cNvCxnSpPr>
              <a:cxnSpLocks noChangeShapeType="1"/>
            </p:cNvCxnSpPr>
            <p:nvPr/>
          </p:nvCxnSpPr>
          <p:spPr bwMode="auto">
            <a:xfrm>
              <a:off x="6096000" y="1981200"/>
              <a:ext cx="1295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60" name="Straight Connector 36"/>
            <p:cNvCxnSpPr>
              <a:cxnSpLocks noChangeShapeType="1"/>
            </p:cNvCxnSpPr>
            <p:nvPr/>
          </p:nvCxnSpPr>
          <p:spPr bwMode="auto">
            <a:xfrm>
              <a:off x="7543800" y="1981200"/>
              <a:ext cx="12954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561" name="Text Box 19"/>
            <p:cNvSpPr txBox="1">
              <a:spLocks noChangeArrowheads="1"/>
            </p:cNvSpPr>
            <p:nvPr/>
          </p:nvSpPr>
          <p:spPr bwMode="auto">
            <a:xfrm>
              <a:off x="5118764" y="533400"/>
              <a:ext cx="3291486" cy="40011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</a:rPr>
                <a:t>Helical (S) Mode Twist Offset</a:t>
              </a:r>
            </a:p>
          </p:txBody>
        </p:sp>
        <p:cxnSp>
          <p:nvCxnSpPr>
            <p:cNvPr id="22562" name="Straight Arrow Connector 40"/>
            <p:cNvCxnSpPr>
              <a:cxnSpLocks noChangeShapeType="1"/>
            </p:cNvCxnSpPr>
            <p:nvPr/>
          </p:nvCxnSpPr>
          <p:spPr bwMode="auto">
            <a:xfrm rot="5400000">
              <a:off x="5257800" y="1143000"/>
              <a:ext cx="838200" cy="533400"/>
            </a:xfrm>
            <a:prstGeom prst="straightConnector1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 type="triangle" w="med" len="med"/>
            </a:ln>
          </p:spPr>
        </p:cxnSp>
        <p:cxnSp>
          <p:nvCxnSpPr>
            <p:cNvPr id="22563" name="Straight Arrow Connector 41"/>
            <p:cNvCxnSpPr>
              <a:cxnSpLocks noChangeShapeType="1"/>
            </p:cNvCxnSpPr>
            <p:nvPr/>
          </p:nvCxnSpPr>
          <p:spPr bwMode="auto">
            <a:xfrm rot="5400000">
              <a:off x="6210300" y="1485900"/>
              <a:ext cx="990600" cy="1588"/>
            </a:xfrm>
            <a:prstGeom prst="straightConnector1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 type="triangle" w="med" len="med"/>
            </a:ln>
          </p:spPr>
        </p:cxnSp>
        <p:cxnSp>
          <p:nvCxnSpPr>
            <p:cNvPr id="22564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7239000" y="990600"/>
              <a:ext cx="838200" cy="838200"/>
            </a:xfrm>
            <a:prstGeom prst="straightConnector1">
              <a:avLst/>
            </a:prstGeom>
            <a:noFill/>
            <a:ln w="22225">
              <a:solidFill>
                <a:srgbClr val="FF66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2541" name="TextBox 47"/>
          <p:cNvSpPr txBox="1">
            <a:spLocks noChangeArrowheads="1"/>
          </p:cNvSpPr>
          <p:nvPr/>
        </p:nvSpPr>
        <p:spPr bwMode="auto">
          <a:xfrm>
            <a:off x="228600" y="3810000"/>
            <a:ext cx="3429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Pinch                                       (F)undamental &amp; (B)ody Modes</a:t>
            </a:r>
          </a:p>
          <a:p>
            <a:r>
              <a:rPr lang="en-US"/>
              <a:t>Helical, Elliptical, ...              (S)urface &amp; (B)ody Modes</a:t>
            </a:r>
          </a:p>
          <a:p>
            <a:r>
              <a:rPr lang="en-US"/>
              <a:t>Fastest Growing</a:t>
            </a:r>
            <a:r>
              <a:rPr lang="en-US">
                <a:solidFill>
                  <a:srgbClr val="000000"/>
                </a:solidFill>
              </a:rPr>
              <a:t>: λ</a:t>
            </a:r>
            <a:r>
              <a:rPr lang="en-US" baseline="30000">
                <a:solidFill>
                  <a:srgbClr val="000000"/>
                </a:solidFill>
              </a:rPr>
              <a:t>*</a:t>
            </a:r>
            <a:r>
              <a:rPr lang="en-US">
                <a:solidFill>
                  <a:srgbClr val="000000"/>
                </a:solidFill>
              </a:rPr>
              <a:t> α  γ M R</a:t>
            </a:r>
          </a:p>
          <a:p>
            <a:r>
              <a:rPr lang="en-US"/>
              <a:t>Growth length</a:t>
            </a:r>
            <a:r>
              <a:rPr lang="en-US">
                <a:solidFill>
                  <a:srgbClr val="000000"/>
                </a:solidFill>
              </a:rPr>
              <a:t>: </a:t>
            </a:r>
            <a:r>
              <a:rPr lang="en-US" i="1">
                <a:solidFill>
                  <a:srgbClr val="000000"/>
                </a:solidFill>
              </a:rPr>
              <a:t>l</a:t>
            </a:r>
            <a:r>
              <a:rPr lang="en-US" i="1" baseline="30000">
                <a:solidFill>
                  <a:srgbClr val="000000"/>
                </a:solidFill>
              </a:rPr>
              <a:t>*</a:t>
            </a:r>
            <a:r>
              <a:rPr lang="en-US">
                <a:solidFill>
                  <a:srgbClr val="000000"/>
                </a:solidFill>
              </a:rPr>
              <a:t> α  γ M R</a:t>
            </a:r>
          </a:p>
        </p:txBody>
      </p:sp>
      <p:cxnSp>
        <p:nvCxnSpPr>
          <p:cNvPr id="22542" name="Straight Arrow Connector 39"/>
          <p:cNvCxnSpPr>
            <a:cxnSpLocks noChangeShapeType="1"/>
          </p:cNvCxnSpPr>
          <p:nvPr/>
        </p:nvCxnSpPr>
        <p:spPr bwMode="auto">
          <a:xfrm>
            <a:off x="304800" y="19050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2543" name="TextBox 40"/>
          <p:cNvSpPr txBox="1">
            <a:spLocks noChangeArrowheads="1"/>
          </p:cNvSpPr>
          <p:nvPr/>
        </p:nvSpPr>
        <p:spPr bwMode="auto">
          <a:xfrm>
            <a:off x="381000" y="1524000"/>
            <a:ext cx="560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1" descr="Snapshot 2010-08-24 14-02-23.tiff"/>
          <p:cNvPicPr>
            <a:picLocks noChangeAspect="1"/>
          </p:cNvPicPr>
          <p:nvPr/>
        </p:nvPicPr>
        <p:blipFill>
          <a:blip r:embed="rId2"/>
          <a:srcRect l="10085" t="11755" r="50426"/>
          <a:stretch>
            <a:fillRect/>
          </a:stretch>
        </p:blipFill>
        <p:spPr bwMode="auto">
          <a:xfrm>
            <a:off x="5334000" y="4167188"/>
            <a:ext cx="350837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3733800" y="762000"/>
            <a:ext cx="211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(Birkinshaw 1991)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kumimoji="1" lang="en-US" sz="4000" i="1" kern="0" dirty="0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 </a:t>
            </a:r>
            <a:r>
              <a:rPr kumimoji="1" lang="en-US" sz="3600" i="1" kern="0" dirty="0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Shear Layer Stabilization</a:t>
            </a:r>
            <a:endParaRPr kumimoji="1" lang="en-GB" sz="3600" i="1" kern="0" dirty="0">
              <a:solidFill>
                <a:schemeClr val="accent2"/>
              </a:solidFill>
              <a:latin typeface="Times New Roman" pitchFamily="-106" charset="0"/>
              <a:ea typeface="+mj-ea"/>
              <a:cs typeface="+mj-cs"/>
            </a:endParaRPr>
          </a:p>
        </p:txBody>
      </p:sp>
      <p:pic>
        <p:nvPicPr>
          <p:cNvPr id="23557" name="Picture 31" descr="Snapshot 2010-08-24 14-02-23.tiff"/>
          <p:cNvPicPr>
            <a:picLocks noChangeAspect="1"/>
          </p:cNvPicPr>
          <p:nvPr/>
        </p:nvPicPr>
        <p:blipFill>
          <a:blip r:embed="rId2"/>
          <a:srcRect l="58495" t="11755"/>
          <a:stretch>
            <a:fillRect/>
          </a:stretch>
        </p:blipFill>
        <p:spPr bwMode="auto">
          <a:xfrm>
            <a:off x="304800" y="4167188"/>
            <a:ext cx="368776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24"/>
          <p:cNvSpPr txBox="1">
            <a:spLocks noChangeArrowheads="1"/>
          </p:cNvSpPr>
          <p:nvPr/>
        </p:nvSpPr>
        <p:spPr bwMode="auto">
          <a:xfrm>
            <a:off x="3886200" y="1600200"/>
            <a:ext cx="1600200" cy="20923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Minor effect: </a:t>
            </a:r>
            <a:r>
              <a:rPr lang="en-US"/>
              <a:t>H &amp; </a:t>
            </a:r>
            <a:r>
              <a:rPr lang="en-US">
                <a:solidFill>
                  <a:srgbClr val="00D500"/>
                </a:solidFill>
              </a:rPr>
              <a:t>E</a:t>
            </a:r>
            <a:r>
              <a:rPr lang="en-US"/>
              <a:t> (S) modes</a:t>
            </a:r>
          </a:p>
          <a:p>
            <a:r>
              <a:rPr lang="en-US">
                <a:solidFill>
                  <a:srgbClr val="000000"/>
                </a:solidFill>
              </a:rPr>
              <a:t>Major effect: </a:t>
            </a:r>
            <a:r>
              <a:rPr lang="en-US"/>
              <a:t>shear resonances</a:t>
            </a:r>
          </a:p>
        </p:txBody>
      </p:sp>
      <p:grpSp>
        <p:nvGrpSpPr>
          <p:cNvPr id="23559" name="Group 39"/>
          <p:cNvGrpSpPr>
            <a:grpSpLocks/>
          </p:cNvGrpSpPr>
          <p:nvPr/>
        </p:nvGrpSpPr>
        <p:grpSpPr bwMode="auto">
          <a:xfrm>
            <a:off x="5562600" y="838200"/>
            <a:ext cx="3381375" cy="3081338"/>
            <a:chOff x="190500" y="914400"/>
            <a:chExt cx="3381375" cy="3081338"/>
          </a:xfrm>
        </p:grpSpPr>
        <p:grpSp>
          <p:nvGrpSpPr>
            <p:cNvPr id="23580" name="Group 29"/>
            <p:cNvGrpSpPr>
              <a:grpSpLocks/>
            </p:cNvGrpSpPr>
            <p:nvPr/>
          </p:nvGrpSpPr>
          <p:grpSpPr bwMode="auto">
            <a:xfrm>
              <a:off x="190500" y="914400"/>
              <a:ext cx="3381375" cy="3081338"/>
              <a:chOff x="4601074" y="1295400"/>
              <a:chExt cx="3696789" cy="3841999"/>
            </a:xfrm>
          </p:grpSpPr>
          <p:pic>
            <p:nvPicPr>
              <p:cNvPr id="23584" name="Picture 4" descr="C:\papers\Torino\birk91.jpg"/>
              <p:cNvPicPr>
                <a:picLocks noChangeArrowheads="1"/>
              </p:cNvPicPr>
              <p:nvPr/>
            </p:nvPicPr>
            <p:blipFill>
              <a:blip r:embed="rId3"/>
              <a:srcRect l="56471" t="52727" r="11765" b="25909"/>
              <a:stretch>
                <a:fillRect/>
              </a:stretch>
            </p:blipFill>
            <p:spPr bwMode="auto">
              <a:xfrm>
                <a:off x="4970463" y="1755775"/>
                <a:ext cx="3327400" cy="3008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85" name="Text Box 6"/>
              <p:cNvSpPr txBox="1">
                <a:spLocks noChangeArrowheads="1"/>
              </p:cNvSpPr>
              <p:nvPr/>
            </p:nvSpPr>
            <p:spPr bwMode="auto">
              <a:xfrm>
                <a:off x="5790706" y="1295400"/>
                <a:ext cx="1710725" cy="438040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3D: Shear Layer</a:t>
                </a:r>
              </a:p>
            </p:txBody>
          </p:sp>
          <p:sp>
            <p:nvSpPr>
              <p:cNvPr id="23586" name="Text Box 11"/>
              <p:cNvSpPr txBox="1">
                <a:spLocks noChangeArrowheads="1"/>
              </p:cNvSpPr>
              <p:nvPr/>
            </p:nvSpPr>
            <p:spPr bwMode="auto">
              <a:xfrm>
                <a:off x="6934200" y="3505200"/>
                <a:ext cx="1412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accent2"/>
                    </a:solidFill>
                  </a:rPr>
                  <a:t>h</a:t>
                </a:r>
              </a:p>
            </p:txBody>
          </p:sp>
          <p:sp>
            <p:nvSpPr>
              <p:cNvPr id="23587" name="Text Box 12"/>
              <p:cNvSpPr txBox="1">
                <a:spLocks noChangeArrowheads="1"/>
              </p:cNvSpPr>
              <p:nvPr/>
            </p:nvSpPr>
            <p:spPr bwMode="auto">
              <a:xfrm>
                <a:off x="6559002" y="4050332"/>
                <a:ext cx="134937" cy="365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>
                    <a:solidFill>
                      <a:srgbClr val="00CC66"/>
                    </a:solidFill>
                  </a:rPr>
                  <a:t>e</a:t>
                </a:r>
              </a:p>
            </p:txBody>
          </p:sp>
          <p:sp>
            <p:nvSpPr>
              <p:cNvPr id="23588" name="Text Box 13"/>
              <p:cNvSpPr txBox="1">
                <a:spLocks noChangeArrowheads="1"/>
              </p:cNvSpPr>
              <p:nvPr/>
            </p:nvSpPr>
            <p:spPr bwMode="auto">
              <a:xfrm>
                <a:off x="6553200" y="1828800"/>
                <a:ext cx="1412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23589" name="Line 16"/>
              <p:cNvSpPr>
                <a:spLocks noChangeShapeType="1"/>
              </p:cNvSpPr>
              <p:nvPr/>
            </p:nvSpPr>
            <p:spPr bwMode="auto">
              <a:xfrm>
                <a:off x="6477000" y="1828800"/>
                <a:ext cx="0" cy="26670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0" name="Line 17"/>
              <p:cNvSpPr>
                <a:spLocks noChangeShapeType="1"/>
              </p:cNvSpPr>
              <p:nvPr/>
            </p:nvSpPr>
            <p:spPr bwMode="auto">
              <a:xfrm>
                <a:off x="5486400" y="1828800"/>
                <a:ext cx="0" cy="26670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1" name="Text Box 20"/>
              <p:cNvSpPr txBox="1">
                <a:spLocks noChangeArrowheads="1"/>
              </p:cNvSpPr>
              <p:nvPr/>
            </p:nvSpPr>
            <p:spPr bwMode="auto">
              <a:xfrm>
                <a:off x="4601074" y="1925432"/>
                <a:ext cx="470989" cy="238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</a:rPr>
                  <a:t>Growth length/Radius</a:t>
                </a:r>
              </a:p>
            </p:txBody>
          </p:sp>
          <p:sp>
            <p:nvSpPr>
              <p:cNvPr id="23592" name="Rectangle 21"/>
              <p:cNvSpPr>
                <a:spLocks noChangeArrowheads="1"/>
              </p:cNvSpPr>
              <p:nvPr/>
            </p:nvSpPr>
            <p:spPr bwMode="auto">
              <a:xfrm>
                <a:off x="5728420" y="4715316"/>
                <a:ext cx="1952729" cy="422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sym typeface="Symbol" pitchFamily="-112" charset="2"/>
                  </a:rPr>
                  <a:t>Wavelength/Radius</a:t>
                </a:r>
              </a:p>
            </p:txBody>
          </p:sp>
          <p:sp>
            <p:nvSpPr>
              <p:cNvPr id="23593" name="Text Box 28"/>
              <p:cNvSpPr txBox="1">
                <a:spLocks noChangeArrowheads="1"/>
              </p:cNvSpPr>
              <p:nvPr/>
            </p:nvSpPr>
            <p:spPr bwMode="auto">
              <a:xfrm>
                <a:off x="5334000" y="3825912"/>
                <a:ext cx="1058432" cy="729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Resonant Modes</a:t>
                </a:r>
              </a:p>
            </p:txBody>
          </p:sp>
          <p:sp>
            <p:nvSpPr>
              <p:cNvPr id="23594" name="Line 29"/>
              <p:cNvSpPr>
                <a:spLocks noChangeShapeType="1"/>
              </p:cNvSpPr>
              <p:nvPr/>
            </p:nvSpPr>
            <p:spPr bwMode="auto">
              <a:xfrm flipV="1">
                <a:off x="5791200" y="3352800"/>
                <a:ext cx="228600" cy="6096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581" name="Text Box 28"/>
            <p:cNvSpPr txBox="1">
              <a:spLocks noChangeArrowheads="1"/>
            </p:cNvSpPr>
            <p:nvPr/>
          </p:nvSpPr>
          <p:spPr bwMode="auto">
            <a:xfrm>
              <a:off x="2286000" y="1524000"/>
              <a:ext cx="9683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Surface Modes</a:t>
              </a:r>
            </a:p>
          </p:txBody>
        </p:sp>
        <p:sp>
          <p:nvSpPr>
            <p:cNvPr id="23582" name="Line 29"/>
            <p:cNvSpPr>
              <a:spLocks noChangeShapeType="1"/>
            </p:cNvSpPr>
            <p:nvPr/>
          </p:nvSpPr>
          <p:spPr bwMode="auto">
            <a:xfrm flipH="1">
              <a:off x="2514600" y="2057400"/>
              <a:ext cx="152400" cy="685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83" name="Line 29"/>
            <p:cNvSpPr>
              <a:spLocks noChangeShapeType="1"/>
            </p:cNvSpPr>
            <p:nvPr/>
          </p:nvSpPr>
          <p:spPr bwMode="auto">
            <a:xfrm flipH="1">
              <a:off x="2057400" y="2057400"/>
              <a:ext cx="609600" cy="1143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3733800" y="4267200"/>
            <a:ext cx="190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(Perucho et al. 2005, 2007 )</a:t>
            </a:r>
          </a:p>
        </p:txBody>
      </p:sp>
      <p:grpSp>
        <p:nvGrpSpPr>
          <p:cNvPr id="23561" name="Group 40"/>
          <p:cNvGrpSpPr>
            <a:grpSpLocks/>
          </p:cNvGrpSpPr>
          <p:nvPr/>
        </p:nvGrpSpPr>
        <p:grpSpPr bwMode="auto">
          <a:xfrm>
            <a:off x="0" y="838200"/>
            <a:ext cx="3559175" cy="3081338"/>
            <a:chOff x="5372100" y="914400"/>
            <a:chExt cx="3559175" cy="3081338"/>
          </a:xfrm>
        </p:grpSpPr>
        <p:grpSp>
          <p:nvGrpSpPr>
            <p:cNvPr id="23564" name="Group 30"/>
            <p:cNvGrpSpPr>
              <a:grpSpLocks/>
            </p:cNvGrpSpPr>
            <p:nvPr/>
          </p:nvGrpSpPr>
          <p:grpSpPr bwMode="auto">
            <a:xfrm>
              <a:off x="5372100" y="914400"/>
              <a:ext cx="3559175" cy="3081338"/>
              <a:chOff x="277390" y="1295400"/>
              <a:chExt cx="3885035" cy="3790598"/>
            </a:xfrm>
          </p:grpSpPr>
          <p:sp>
            <p:nvSpPr>
              <p:cNvPr id="23568" name="Text Box 5"/>
              <p:cNvSpPr txBox="1">
                <a:spLocks noChangeArrowheads="1"/>
              </p:cNvSpPr>
              <p:nvPr/>
            </p:nvSpPr>
            <p:spPr bwMode="auto">
              <a:xfrm>
                <a:off x="1283362" y="1295400"/>
                <a:ext cx="2413266" cy="434794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3D: No Shear Layer</a:t>
                </a:r>
              </a:p>
            </p:txBody>
          </p:sp>
          <p:grpSp>
            <p:nvGrpSpPr>
              <p:cNvPr id="23569" name="Group 28"/>
              <p:cNvGrpSpPr>
                <a:grpSpLocks/>
              </p:cNvGrpSpPr>
              <p:nvPr/>
            </p:nvGrpSpPr>
            <p:grpSpPr bwMode="auto">
              <a:xfrm>
                <a:off x="277390" y="1700213"/>
                <a:ext cx="3885035" cy="3385785"/>
                <a:chOff x="277390" y="1700213"/>
                <a:chExt cx="3885035" cy="3385785"/>
              </a:xfrm>
            </p:grpSpPr>
            <p:pic>
              <p:nvPicPr>
                <p:cNvPr id="23570" name="Picture 3" descr="C:\papers\Torino\birk91.jpg"/>
                <p:cNvPicPr>
                  <a:picLocks noChangeArrowheads="1"/>
                </p:cNvPicPr>
                <p:nvPr/>
              </p:nvPicPr>
              <p:blipFill>
                <a:blip r:embed="rId3"/>
                <a:srcRect l="56471" t="8182" r="11765" b="70000"/>
                <a:stretch>
                  <a:fillRect/>
                </a:stretch>
              </p:blipFill>
              <p:spPr bwMode="auto">
                <a:xfrm>
                  <a:off x="571500" y="1700213"/>
                  <a:ext cx="3590925" cy="3025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57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230182" y="1951600"/>
                  <a:ext cx="141288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>
                      <a:solidFill>
                        <a:srgbClr val="0000FF"/>
                      </a:solidFill>
                    </a:rPr>
                    <a:t>p</a:t>
                  </a:r>
                </a:p>
              </p:txBody>
            </p:sp>
            <p:sp>
              <p:nvSpPr>
                <p:cNvPr id="2357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00400" y="3657600"/>
                  <a:ext cx="141288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>
                      <a:solidFill>
                        <a:schemeClr val="accent2"/>
                      </a:solidFill>
                    </a:rPr>
                    <a:t>h</a:t>
                  </a:r>
                </a:p>
              </p:txBody>
            </p:sp>
            <p:sp>
              <p:nvSpPr>
                <p:cNvPr id="2357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479704" y="4013943"/>
                  <a:ext cx="134939" cy="3651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>
                      <a:solidFill>
                        <a:srgbClr val="00CC66"/>
                      </a:solidFill>
                    </a:rPr>
                    <a:t>e</a:t>
                  </a:r>
                </a:p>
              </p:txBody>
            </p:sp>
            <p:sp>
              <p:nvSpPr>
                <p:cNvPr id="23574" name="Line 14"/>
                <p:cNvSpPr>
                  <a:spLocks noChangeShapeType="1"/>
                </p:cNvSpPr>
                <p:nvPr/>
              </p:nvSpPr>
              <p:spPr bwMode="auto">
                <a:xfrm>
                  <a:off x="2362200" y="1905000"/>
                  <a:ext cx="0" cy="25146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2971800" y="1905000"/>
                  <a:ext cx="0" cy="259080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126444" y="4669502"/>
                  <a:ext cx="2590800" cy="4164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  <a:sym typeface="Symbol" pitchFamily="-112" charset="2"/>
                    </a:rPr>
                    <a:t>Wavelength/Radius</a:t>
                  </a:r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77" name="Rectangle 23"/>
                <p:cNvSpPr>
                  <a:spLocks noChangeArrowheads="1"/>
                </p:cNvSpPr>
                <p:nvPr/>
              </p:nvSpPr>
              <p:spPr bwMode="auto">
                <a:xfrm>
                  <a:off x="277390" y="1982469"/>
                  <a:ext cx="470323" cy="2350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>
                      <a:solidFill>
                        <a:srgbClr val="000000"/>
                      </a:solidFill>
                    </a:rPr>
                    <a:t>Growth length/Radius</a:t>
                  </a:r>
                </a:p>
              </p:txBody>
            </p:sp>
            <p:sp>
              <p:nvSpPr>
                <p:cNvPr id="2357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133600" y="3352800"/>
                  <a:ext cx="533400" cy="30480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079570" y="3400425"/>
                  <a:ext cx="1106499" cy="688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/>
                    <a:t>Body Modes</a:t>
                  </a:r>
                </a:p>
              </p:txBody>
            </p:sp>
          </p:grpSp>
        </p:grpSp>
        <p:sp>
          <p:nvSpPr>
            <p:cNvPr id="23565" name="Text Box 28"/>
            <p:cNvSpPr txBox="1">
              <a:spLocks noChangeArrowheads="1"/>
            </p:cNvSpPr>
            <p:nvPr/>
          </p:nvSpPr>
          <p:spPr bwMode="auto">
            <a:xfrm>
              <a:off x="7848600" y="1752600"/>
              <a:ext cx="9683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Surface Modes</a:t>
              </a:r>
            </a:p>
          </p:txBody>
        </p:sp>
        <p:sp>
          <p:nvSpPr>
            <p:cNvPr id="23566" name="Line 29"/>
            <p:cNvSpPr>
              <a:spLocks noChangeShapeType="1"/>
            </p:cNvSpPr>
            <p:nvPr/>
          </p:nvSpPr>
          <p:spPr bwMode="auto">
            <a:xfrm flipH="1">
              <a:off x="8153400" y="2286000"/>
              <a:ext cx="152400" cy="533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7" name="Line 29"/>
            <p:cNvSpPr>
              <a:spLocks noChangeShapeType="1"/>
            </p:cNvSpPr>
            <p:nvPr/>
          </p:nvSpPr>
          <p:spPr bwMode="auto">
            <a:xfrm>
              <a:off x="8305800" y="2286000"/>
              <a:ext cx="76200" cy="914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2" name="TextBox 37"/>
          <p:cNvSpPr txBox="1">
            <a:spLocks noChangeArrowheads="1"/>
          </p:cNvSpPr>
          <p:nvPr/>
        </p:nvSpPr>
        <p:spPr bwMode="auto">
          <a:xfrm>
            <a:off x="5791200" y="5181600"/>
            <a:ext cx="2827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stabilizing hot shear layer</a:t>
            </a:r>
          </a:p>
        </p:txBody>
      </p:sp>
      <p:sp>
        <p:nvSpPr>
          <p:cNvPr id="23563" name="TextBox 38"/>
          <p:cNvSpPr txBox="1">
            <a:spLocks noChangeArrowheads="1"/>
          </p:cNvSpPr>
          <p:nvPr/>
        </p:nvSpPr>
        <p:spPr bwMode="auto">
          <a:xfrm>
            <a:off x="609600" y="5181600"/>
            <a:ext cx="322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 stabilizing hot shear layer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9"/>
          <p:cNvSpPr txBox="1">
            <a:spLocks noChangeArrowheads="1"/>
          </p:cNvSpPr>
          <p:nvPr/>
        </p:nvSpPr>
        <p:spPr bwMode="auto">
          <a:xfrm>
            <a:off x="5029200" y="1066800"/>
            <a:ext cx="3614738" cy="40005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Helical Mode: </a:t>
            </a:r>
            <a:r>
              <a:rPr lang="en-US"/>
              <a:t>Long λ Disruption</a:t>
            </a:r>
          </a:p>
        </p:txBody>
      </p:sp>
      <p:sp>
        <p:nvSpPr>
          <p:cNvPr id="24579" name="Rectangle 1030"/>
          <p:cNvSpPr>
            <a:spLocks noChangeArrowheads="1"/>
          </p:cNvSpPr>
          <p:nvPr/>
        </p:nvSpPr>
        <p:spPr bwMode="auto">
          <a:xfrm>
            <a:off x="5029200" y="3657600"/>
            <a:ext cx="3586163" cy="40005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Helical Mode: </a:t>
            </a:r>
            <a:r>
              <a:rPr lang="en-US"/>
              <a:t>Short λ Saturation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86250" y="4038600"/>
            <a:ext cx="4857750" cy="998538"/>
            <a:chOff x="4286250" y="5334000"/>
            <a:chExt cx="4857750" cy="998538"/>
          </a:xfrm>
        </p:grpSpPr>
        <p:pic>
          <p:nvPicPr>
            <p:cNvPr id="24598" name="Picture 1027" descr="C:\papers\aps04\xhsf11.jpg"/>
            <p:cNvPicPr>
              <a:picLocks noChangeAspect="1" noChangeArrowheads="1"/>
            </p:cNvPicPr>
            <p:nvPr/>
          </p:nvPicPr>
          <p:blipFill>
            <a:blip r:embed="rId2"/>
            <a:srcRect l="4706" t="36363" r="4706" b="53636"/>
            <a:stretch>
              <a:fillRect/>
            </a:stretch>
          </p:blipFill>
          <p:spPr bwMode="auto">
            <a:xfrm>
              <a:off x="4286250" y="5638800"/>
              <a:ext cx="4857750" cy="69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9" name="Rectangle 1034"/>
            <p:cNvSpPr>
              <a:spLocks noChangeArrowheads="1"/>
            </p:cNvSpPr>
            <p:nvPr/>
          </p:nvSpPr>
          <p:spPr bwMode="auto">
            <a:xfrm>
              <a:off x="6400800" y="5334000"/>
              <a:ext cx="822325" cy="338138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Density</a:t>
              </a: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defRPr/>
            </a:pPr>
            <a:r>
              <a:rPr kumimoji="1" lang="en-US" sz="3600" i="1" kern="0" dirty="0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Short </a:t>
            </a:r>
            <a:r>
              <a:rPr kumimoji="1" lang="en-US" sz="3600" i="1" kern="0" dirty="0" err="1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λ</a:t>
            </a:r>
            <a:r>
              <a:rPr kumimoji="1" lang="en-US" sz="3600" i="1" kern="0" dirty="0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 </a:t>
            </a:r>
            <a:r>
              <a:rPr kumimoji="1" lang="en-US" sz="3600" i="1" kern="0" dirty="0" smtClean="0">
                <a:solidFill>
                  <a:schemeClr val="accent2"/>
                </a:solidFill>
                <a:latin typeface="Times New Roman" pitchFamily="-106" charset="0"/>
                <a:ea typeface="+mj-ea"/>
                <a:cs typeface="+mj-cs"/>
              </a:rPr>
              <a:t>Saturation/Stabilization</a:t>
            </a:r>
            <a:endParaRPr kumimoji="1" lang="en-GB" sz="3600" i="1" kern="0" dirty="0">
              <a:solidFill>
                <a:schemeClr val="accent2"/>
              </a:solidFill>
              <a:latin typeface="Times New Roman" pitchFamily="-106" charset="0"/>
              <a:ea typeface="+mj-ea"/>
              <a:cs typeface="+mj-cs"/>
            </a:endParaRPr>
          </a:p>
        </p:txBody>
      </p:sp>
      <p:sp>
        <p:nvSpPr>
          <p:cNvPr id="24582" name="Rectangle 14"/>
          <p:cNvSpPr>
            <a:spLocks noChangeArrowheads="1"/>
          </p:cNvSpPr>
          <p:nvPr/>
        </p:nvSpPr>
        <p:spPr bwMode="auto">
          <a:xfrm>
            <a:off x="914400" y="609600"/>
            <a:ext cx="7172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(Pinch Mode - Perucho et al. 2004  ; Helical Mode – Xu et al. 2000)</a:t>
            </a:r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04800" y="1066800"/>
            <a:ext cx="4114800" cy="784225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Pinch Mode: </a:t>
            </a:r>
          </a:p>
          <a:p>
            <a:r>
              <a:rPr lang="en-US" sz="1800"/>
              <a:t>Long </a:t>
            </a:r>
            <a:r>
              <a:rPr lang="en-US" sz="1800" b="1">
                <a:sym typeface="Symbol" pitchFamily="-112" charset="2"/>
              </a:rPr>
              <a:t>λ </a:t>
            </a:r>
            <a:r>
              <a:rPr lang="en-US" sz="1800"/>
              <a:t> Disruption ; Short </a:t>
            </a:r>
            <a:r>
              <a:rPr lang="en-US" sz="1800" b="1">
                <a:sym typeface="Symbol" pitchFamily="-112" charset="2"/>
              </a:rPr>
              <a:t>λ </a:t>
            </a:r>
            <a:r>
              <a:rPr lang="en-US" sz="1800"/>
              <a:t>Saturation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805363" y="1600200"/>
            <a:ext cx="4338637" cy="1938338"/>
            <a:chOff x="4805363" y="2590800"/>
            <a:chExt cx="4338637" cy="1938338"/>
          </a:xfrm>
        </p:grpSpPr>
        <p:pic>
          <p:nvPicPr>
            <p:cNvPr id="24594" name="Picture 1028" descr="C:\papers\aps04\xhsf4.jpg"/>
            <p:cNvPicPr>
              <a:picLocks noChangeAspect="1" noChangeArrowheads="1"/>
            </p:cNvPicPr>
            <p:nvPr/>
          </p:nvPicPr>
          <p:blipFill>
            <a:blip r:embed="rId3"/>
            <a:srcRect l="5882" t="50000" r="5882" b="39091"/>
            <a:stretch>
              <a:fillRect/>
            </a:stretch>
          </p:blipFill>
          <p:spPr bwMode="auto">
            <a:xfrm>
              <a:off x="4816475" y="2879725"/>
              <a:ext cx="4300538" cy="68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1031" descr="C:\papers\aps04\xhsf4.jpg"/>
            <p:cNvPicPr>
              <a:picLocks noChangeAspect="1" noChangeArrowheads="1"/>
            </p:cNvPicPr>
            <p:nvPr/>
          </p:nvPicPr>
          <p:blipFill>
            <a:blip r:embed="rId3"/>
            <a:srcRect l="5882" t="39999" r="5882" b="50000"/>
            <a:stretch>
              <a:fillRect/>
            </a:stretch>
          </p:blipFill>
          <p:spPr bwMode="auto">
            <a:xfrm>
              <a:off x="4805363" y="3627438"/>
              <a:ext cx="4338637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6" name="Text Box 1032"/>
            <p:cNvSpPr txBox="1">
              <a:spLocks noChangeArrowheads="1"/>
            </p:cNvSpPr>
            <p:nvPr/>
          </p:nvSpPr>
          <p:spPr bwMode="auto">
            <a:xfrm>
              <a:off x="5486400" y="4191000"/>
              <a:ext cx="2895600" cy="338138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Temperature:   box of shocklates</a:t>
              </a:r>
            </a:p>
          </p:txBody>
        </p:sp>
        <p:sp>
          <p:nvSpPr>
            <p:cNvPr id="24597" name="Rectangle 1033"/>
            <p:cNvSpPr>
              <a:spLocks noChangeArrowheads="1"/>
            </p:cNvSpPr>
            <p:nvPr/>
          </p:nvSpPr>
          <p:spPr bwMode="auto">
            <a:xfrm>
              <a:off x="6629400" y="2590800"/>
              <a:ext cx="576263" cy="236538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Density</a:t>
              </a:r>
            </a:p>
          </p:txBody>
        </p:sp>
      </p:grpSp>
      <p:sp>
        <p:nvSpPr>
          <p:cNvPr id="24585" name="AutoShape 38"/>
          <p:cNvSpPr>
            <a:spLocks noChangeArrowheads="1"/>
          </p:cNvSpPr>
          <p:nvPr/>
        </p:nvSpPr>
        <p:spPr bwMode="auto">
          <a:xfrm rot="-5400000">
            <a:off x="4114800" y="2697163"/>
            <a:ext cx="838200" cy="7086600"/>
          </a:xfrm>
          <a:prstGeom prst="triangle">
            <a:avLst>
              <a:gd name="adj" fmla="val 48486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20"/>
          <p:cNvGrpSpPr>
            <a:grpSpLocks noChangeAspect="1"/>
          </p:cNvGrpSpPr>
          <p:nvPr/>
        </p:nvGrpSpPr>
        <p:grpSpPr bwMode="auto">
          <a:xfrm>
            <a:off x="228600" y="1981200"/>
            <a:ext cx="3860800" cy="3252788"/>
            <a:chOff x="457200" y="1905000"/>
            <a:chExt cx="3509963" cy="2956639"/>
          </a:xfrm>
        </p:grpSpPr>
        <p:pic>
          <p:nvPicPr>
            <p:cNvPr id="24591" name="Picture 21" descr="C:\papers\blazar05\peruchoIIf2.jpg"/>
            <p:cNvPicPr>
              <a:picLocks noChangeAspect="1" noChangeArrowheads="1"/>
            </p:cNvPicPr>
            <p:nvPr/>
          </p:nvPicPr>
          <p:blipFill>
            <a:blip r:embed="rId4"/>
            <a:srcRect l="17647" t="22728" r="25882" b="65456"/>
            <a:stretch>
              <a:fillRect/>
            </a:stretch>
          </p:blipFill>
          <p:spPr bwMode="auto">
            <a:xfrm>
              <a:off x="457200" y="1905000"/>
              <a:ext cx="3509963" cy="950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Picture 21" descr="C:\papers\blazar05\peruchoIIf2.jpg"/>
            <p:cNvPicPr>
              <a:picLocks noChangeAspect="1" noChangeArrowheads="1"/>
            </p:cNvPicPr>
            <p:nvPr/>
          </p:nvPicPr>
          <p:blipFill>
            <a:blip r:embed="rId4"/>
            <a:srcRect l="17647" t="46364" r="25882" b="41818"/>
            <a:stretch>
              <a:fillRect/>
            </a:stretch>
          </p:blipFill>
          <p:spPr bwMode="auto">
            <a:xfrm>
              <a:off x="457200" y="2880360"/>
              <a:ext cx="3509963" cy="9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21" descr="C:\papers\blazar05\peruchoIIf2.jpg"/>
            <p:cNvPicPr>
              <a:picLocks noChangeAspect="1" noChangeArrowheads="1"/>
            </p:cNvPicPr>
            <p:nvPr/>
          </p:nvPicPr>
          <p:blipFill>
            <a:blip r:embed="rId4"/>
            <a:srcRect l="17647" t="70000" r="25882" b="17273"/>
            <a:stretch>
              <a:fillRect/>
            </a:stretch>
          </p:blipFill>
          <p:spPr bwMode="auto">
            <a:xfrm>
              <a:off x="457200" y="3840480"/>
              <a:ext cx="3509963" cy="102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7" name="TextBox 21"/>
          <p:cNvSpPr txBox="1">
            <a:spLocks noChangeArrowheads="1"/>
          </p:cNvSpPr>
          <p:nvPr/>
        </p:nvSpPr>
        <p:spPr bwMode="auto">
          <a:xfrm>
            <a:off x="2743200" y="5410200"/>
            <a:ext cx="3967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Wave Advection along expanding jet</a:t>
            </a:r>
          </a:p>
        </p:txBody>
      </p:sp>
      <p:sp>
        <p:nvSpPr>
          <p:cNvPr id="24588" name="TextBox 22"/>
          <p:cNvSpPr txBox="1">
            <a:spLocks noChangeArrowheads="1"/>
          </p:cNvSpPr>
          <p:nvPr/>
        </p:nvSpPr>
        <p:spPr bwMode="auto">
          <a:xfrm>
            <a:off x="2973503" y="6019800"/>
            <a:ext cx="1749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000000"/>
                </a:solidFill>
              </a:rPr>
              <a:t>λ</a:t>
            </a:r>
            <a:r>
              <a:rPr lang="en-US" dirty="0">
                <a:solidFill>
                  <a:srgbClr val="000000"/>
                </a:solidFill>
              </a:rPr>
              <a:t> &gt;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 err="1" smtClean="0">
                <a:solidFill>
                  <a:srgbClr val="000000"/>
                </a:solidFill>
              </a:rPr>
              <a:t>λ</a:t>
            </a:r>
            <a:r>
              <a:rPr lang="en-US" dirty="0" smtClean="0">
                <a:solidFill>
                  <a:srgbClr val="000000"/>
                </a:solidFill>
              </a:rPr>
              <a:t>* ~ γMR 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589" name="TextBox 23"/>
          <p:cNvSpPr txBox="1">
            <a:spLocks noChangeArrowheads="1"/>
          </p:cNvSpPr>
          <p:nvPr/>
        </p:nvSpPr>
        <p:spPr bwMode="auto">
          <a:xfrm>
            <a:off x="6140140" y="6019800"/>
            <a:ext cx="1813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λ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&lt;  </a:t>
            </a:r>
            <a:r>
              <a:rPr lang="en-US" dirty="0" err="1" smtClean="0">
                <a:solidFill>
                  <a:srgbClr val="000000"/>
                </a:solidFill>
              </a:rPr>
              <a:t>λ</a:t>
            </a:r>
            <a:r>
              <a:rPr lang="en-US" dirty="0" smtClean="0">
                <a:solidFill>
                  <a:srgbClr val="000000"/>
                </a:solidFill>
              </a:rPr>
              <a:t>* ~ </a:t>
            </a:r>
            <a:r>
              <a:rPr lang="en-US" dirty="0" err="1" smtClean="0">
                <a:solidFill>
                  <a:srgbClr val="000000"/>
                </a:solidFill>
              </a:rPr>
              <a:t>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MR </a:t>
            </a:r>
            <a:endParaRPr lang="en-US" dirty="0"/>
          </a:p>
        </p:txBody>
      </p:sp>
      <p:cxnSp>
        <p:nvCxnSpPr>
          <p:cNvPr id="24590" name="Straight Arrow Connector 25"/>
          <p:cNvCxnSpPr>
            <a:cxnSpLocks noChangeShapeType="1"/>
          </p:cNvCxnSpPr>
          <p:nvPr/>
        </p:nvCxnSpPr>
        <p:spPr bwMode="auto">
          <a:xfrm>
            <a:off x="4724400" y="6248400"/>
            <a:ext cx="1447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Magnetic Fields &amp; KHI </a:t>
            </a:r>
          </a:p>
        </p:txBody>
      </p:sp>
      <p:pic>
        <p:nvPicPr>
          <p:cNvPr id="25603" name="Picture 3" descr="image1 600"/>
          <p:cNvPicPr>
            <a:picLocks noChangeAspect="1" noChangeArrowheads="1"/>
          </p:cNvPicPr>
          <p:nvPr/>
        </p:nvPicPr>
        <p:blipFill>
          <a:blip r:embed="rId2"/>
          <a:srcRect t="2516" b="7550"/>
          <a:stretch>
            <a:fillRect/>
          </a:stretch>
        </p:blipFill>
        <p:spPr bwMode="auto">
          <a:xfrm>
            <a:off x="152400" y="1079500"/>
            <a:ext cx="4351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image2 600"/>
          <p:cNvPicPr>
            <a:picLocks noChangeAspect="1" noChangeArrowheads="1"/>
          </p:cNvPicPr>
          <p:nvPr/>
        </p:nvPicPr>
        <p:blipFill>
          <a:blip r:embed="rId3"/>
          <a:srcRect t="2492" b="7475"/>
          <a:stretch>
            <a:fillRect/>
          </a:stretch>
        </p:blipFill>
        <p:spPr bwMode="auto">
          <a:xfrm>
            <a:off x="4343400" y="1079500"/>
            <a:ext cx="4425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685800"/>
            <a:ext cx="1274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Poloidal B 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6172200" y="685800"/>
            <a:ext cx="1160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Helical B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3048000" y="609600"/>
            <a:ext cx="260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(Rosen et al. 1999)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3505200"/>
            <a:ext cx="5497512" cy="2438400"/>
            <a:chOff x="182563" y="4419600"/>
            <a:chExt cx="5497512" cy="2438400"/>
          </a:xfrm>
        </p:grpSpPr>
        <p:pic>
          <p:nvPicPr>
            <p:cNvPr id="25614" name="Picture 9" descr="keppensetal09.tiff"/>
            <p:cNvPicPr>
              <a:picLocks noChangeAspect="1"/>
            </p:cNvPicPr>
            <p:nvPr/>
          </p:nvPicPr>
          <p:blipFill>
            <a:blip r:embed="rId4"/>
            <a:srcRect t="28722" b="16409"/>
            <a:stretch>
              <a:fillRect/>
            </a:stretch>
          </p:blipFill>
          <p:spPr bwMode="auto">
            <a:xfrm>
              <a:off x="182563" y="4656492"/>
              <a:ext cx="5497512" cy="220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6"/>
            <p:cNvSpPr txBox="1">
              <a:spLocks noChangeArrowheads="1"/>
            </p:cNvSpPr>
            <p:nvPr/>
          </p:nvSpPr>
          <p:spPr bwMode="auto">
            <a:xfrm>
              <a:off x="792163" y="4419600"/>
              <a:ext cx="1274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Poloidal</a:t>
              </a:r>
              <a:r>
                <a:rPr lang="en-US" dirty="0"/>
                <a:t> B </a:t>
              </a:r>
            </a:p>
          </p:txBody>
        </p:sp>
        <p:sp>
          <p:nvSpPr>
            <p:cNvPr id="25616" name="Text Box 7"/>
            <p:cNvSpPr txBox="1">
              <a:spLocks noChangeArrowheads="1"/>
            </p:cNvSpPr>
            <p:nvPr/>
          </p:nvSpPr>
          <p:spPr bwMode="auto">
            <a:xfrm>
              <a:off x="2239963" y="4419600"/>
              <a:ext cx="3200399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Wingdings" pitchFamily="-112" charset="2"/>
                  <a:cs typeface="Wingdings" pitchFamily="-112" charset="2"/>
                </a:rPr>
                <a:t>Increasing </a:t>
              </a:r>
              <a:r>
                <a:rPr lang="en-US" dirty="0" err="1">
                  <a:ea typeface="Wingdings" pitchFamily="-112" charset="2"/>
                  <a:cs typeface="Wingdings" pitchFamily="-112" charset="2"/>
                </a:rPr>
                <a:t>Helicity</a:t>
              </a:r>
              <a:r>
                <a:rPr lang="en-US" dirty="0">
                  <a:ea typeface="Wingdings" pitchFamily="-112" charset="2"/>
                  <a:cs typeface="Wingdings" pitchFamily="-112" charset="2"/>
                </a:rPr>
                <a:t>   </a:t>
              </a:r>
              <a:r>
                <a:rPr lang="en-US" dirty="0" err="1">
                  <a:latin typeface="Wingdings" pitchFamily="-112" charset="2"/>
                  <a:ea typeface="Wingdings" pitchFamily="-112" charset="2"/>
                  <a:cs typeface="Wingdings" pitchFamily="-112" charset="2"/>
                </a:rPr>
                <a:t></a:t>
              </a:r>
              <a:endParaRPr lang="en-US" dirty="0"/>
            </a:p>
          </p:txBody>
        </p:sp>
      </p:grp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5562600" y="4114800"/>
            <a:ext cx="2590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Magnetic field suppresses KHI  induced vortices   </a:t>
            </a:r>
            <a:r>
              <a:rPr lang="en-US" sz="1800" b="1" dirty="0">
                <a:solidFill>
                  <a:srgbClr val="000000"/>
                </a:solidFill>
              </a:rPr>
              <a:t>(</a:t>
            </a:r>
            <a:r>
              <a:rPr lang="en-US" sz="1800" b="1" dirty="0" err="1">
                <a:solidFill>
                  <a:srgbClr val="000000"/>
                </a:solidFill>
              </a:rPr>
              <a:t>Baty</a:t>
            </a:r>
            <a:r>
              <a:rPr lang="en-US" sz="1800" b="1" dirty="0">
                <a:solidFill>
                  <a:srgbClr val="000000"/>
                </a:solidFill>
              </a:rPr>
              <a:t> &amp; </a:t>
            </a:r>
            <a:r>
              <a:rPr lang="en-US" sz="1800" b="1" dirty="0" err="1">
                <a:solidFill>
                  <a:srgbClr val="000000"/>
                </a:solidFill>
              </a:rPr>
              <a:t>Keppens</a:t>
            </a:r>
            <a:r>
              <a:rPr lang="en-US" sz="1800" b="1" dirty="0">
                <a:solidFill>
                  <a:srgbClr val="000000"/>
                </a:solidFill>
              </a:rPr>
              <a:t> 2002)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5410200" y="312420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Magnetic tension suppresses </a:t>
            </a:r>
            <a:r>
              <a:rPr lang="en-US" dirty="0" smtClean="0"/>
              <a:t>KHI </a:t>
            </a:r>
            <a:r>
              <a:rPr lang="en-US" dirty="0"/>
              <a:t>higher order modes</a:t>
            </a:r>
          </a:p>
        </p:txBody>
      </p:sp>
      <p:cxnSp>
        <p:nvCxnSpPr>
          <p:cNvPr id="25612" name="Straight Arrow Connector 14"/>
          <p:cNvCxnSpPr>
            <a:cxnSpLocks noChangeShapeType="1"/>
          </p:cNvCxnSpPr>
          <p:nvPr/>
        </p:nvCxnSpPr>
        <p:spPr bwMode="auto">
          <a:xfrm>
            <a:off x="533400" y="12954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5613" name="Straight Arrow Connector 15"/>
          <p:cNvCxnSpPr>
            <a:cxnSpLocks noChangeShapeType="1"/>
          </p:cNvCxnSpPr>
          <p:nvPr/>
        </p:nvCxnSpPr>
        <p:spPr bwMode="auto">
          <a:xfrm>
            <a:off x="4800600" y="12954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1066800" y="60960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Helical Field Helps Maintain Spine Sheath Configuration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Sub-</a:t>
            </a:r>
            <a:r>
              <a:rPr lang="en-US" sz="3600" i="1" dirty="0" err="1" smtClean="0">
                <a:solidFill>
                  <a:schemeClr val="accent2"/>
                </a:solidFill>
                <a:latin typeface="Times New Roman" pitchFamily="-112" charset="0"/>
              </a:rPr>
              <a:t>Alfvénic</a:t>
            </a:r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 KH Stabilization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01700" y="657225"/>
            <a:ext cx="2971800" cy="3698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Hardee &amp; Rosen (1999, 2002)</a:t>
            </a:r>
          </a:p>
        </p:txBody>
      </p:sp>
      <p:pic>
        <p:nvPicPr>
          <p:cNvPr id="26628" name="Picture 4" descr="phf10a"/>
          <p:cNvPicPr>
            <a:picLocks noChangeAspect="1" noChangeArrowheads="1"/>
          </p:cNvPicPr>
          <p:nvPr/>
        </p:nvPicPr>
        <p:blipFill>
          <a:blip r:embed="rId2"/>
          <a:srcRect l="11765" t="45454" r="11765" b="45454"/>
          <a:stretch>
            <a:fillRect/>
          </a:stretch>
        </p:blipFill>
        <p:spPr bwMode="auto">
          <a:xfrm>
            <a:off x="111125" y="1447800"/>
            <a:ext cx="44608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phf10b"/>
          <p:cNvPicPr>
            <a:picLocks noChangeAspect="1" noChangeArrowheads="1"/>
          </p:cNvPicPr>
          <p:nvPr/>
        </p:nvPicPr>
        <p:blipFill>
          <a:blip r:embed="rId3"/>
          <a:srcRect l="11765" t="45454" r="11765" b="45454"/>
          <a:stretch>
            <a:fillRect/>
          </a:stretch>
        </p:blipFill>
        <p:spPr bwMode="auto">
          <a:xfrm>
            <a:off x="111125" y="2743200"/>
            <a:ext cx="44608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phf10c"/>
          <p:cNvPicPr>
            <a:picLocks noChangeAspect="1" noChangeArrowheads="1"/>
          </p:cNvPicPr>
          <p:nvPr/>
        </p:nvPicPr>
        <p:blipFill>
          <a:blip r:embed="rId4"/>
          <a:srcRect l="11765" t="45454" r="11765" b="45454"/>
          <a:stretch>
            <a:fillRect/>
          </a:stretch>
        </p:blipFill>
        <p:spPr bwMode="auto">
          <a:xfrm>
            <a:off x="111125" y="4038600"/>
            <a:ext cx="44608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1219200" y="4724400"/>
            <a:ext cx="0" cy="685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2895600" y="3429000"/>
            <a:ext cx="0" cy="609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V="1">
            <a:off x="1219200" y="4724400"/>
            <a:ext cx="0" cy="685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1981200" y="1828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1447800" y="32131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9906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85800" y="4800600"/>
            <a:ext cx="37338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Alfv</a:t>
            </a:r>
            <a:r>
              <a:rPr lang="en-US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é</a:t>
            </a:r>
            <a:r>
              <a:rPr lang="en-US">
                <a:solidFill>
                  <a:srgbClr val="000000"/>
                </a:solidFill>
              </a:rPr>
              <a:t>n point transition</a:t>
            </a:r>
          </a:p>
          <a:p>
            <a:pPr algn="l"/>
            <a:endParaRPr lang="en-US" sz="1800">
              <a:solidFill>
                <a:srgbClr val="0000FF"/>
              </a:solidFill>
            </a:endParaRPr>
          </a:p>
          <a:p>
            <a:pPr algn="l"/>
            <a:r>
              <a:rPr lang="en-US">
                <a:solidFill>
                  <a:srgbClr val="000000"/>
                </a:solidFill>
              </a:rPr>
              <a:t>KH Stable when sub-Alfv</a:t>
            </a:r>
            <a:r>
              <a:rPr lang="en-US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é</a:t>
            </a:r>
            <a:r>
              <a:rPr lang="en-US">
                <a:solidFill>
                  <a:srgbClr val="000000"/>
                </a:solidFill>
              </a:rPr>
              <a:t>nic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069975" y="1066800"/>
            <a:ext cx="2157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Poloidal: 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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/B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p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 ~ 0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1516063" y="2286000"/>
            <a:ext cx="1487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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/B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p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 ~ 0.05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1668463" y="3581400"/>
            <a:ext cx="1360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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/B</a:t>
            </a:r>
            <a:r>
              <a:rPr lang="en-US" baseline="-25000">
                <a:solidFill>
                  <a:srgbClr val="000000"/>
                </a:solidFill>
                <a:sym typeface="Symbol" pitchFamily="-112" charset="2"/>
              </a:rPr>
              <a:t>p</a:t>
            </a:r>
            <a:r>
              <a:rPr lang="en-US">
                <a:solidFill>
                  <a:srgbClr val="000000"/>
                </a:solidFill>
                <a:sym typeface="Symbol" pitchFamily="-112" charset="2"/>
              </a:rPr>
              <a:t> ~ 0.4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5486400" y="762000"/>
            <a:ext cx="261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Mizuno et al. (2007)</a:t>
            </a:r>
          </a:p>
        </p:txBody>
      </p:sp>
      <p:pic>
        <p:nvPicPr>
          <p:cNvPr id="26642" name="Picture 18" descr="3D0"/>
          <p:cNvPicPr>
            <a:picLocks noChangeAspect="1" noChangeArrowheads="1"/>
          </p:cNvPicPr>
          <p:nvPr/>
        </p:nvPicPr>
        <p:blipFill>
          <a:blip r:embed="rId5"/>
          <a:srcRect l="3250" r="5417" b="17058"/>
          <a:stretch>
            <a:fillRect/>
          </a:stretch>
        </p:blipFill>
        <p:spPr bwMode="auto">
          <a:xfrm>
            <a:off x="4876800" y="1600200"/>
            <a:ext cx="404018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3" name="Picture 19" descr="2Dzro0"/>
          <p:cNvPicPr>
            <a:picLocks noChangeAspect="1" noChangeArrowheads="1"/>
          </p:cNvPicPr>
          <p:nvPr/>
        </p:nvPicPr>
        <p:blipFill>
          <a:blip r:embed="rId6"/>
          <a:srcRect t="29120"/>
          <a:stretch>
            <a:fillRect/>
          </a:stretch>
        </p:blipFill>
        <p:spPr bwMode="auto">
          <a:xfrm>
            <a:off x="4572000" y="2667000"/>
            <a:ext cx="436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0" descr="3D0"/>
          <p:cNvPicPr>
            <a:picLocks noChangeAspect="1" noChangeArrowheads="1"/>
          </p:cNvPicPr>
          <p:nvPr/>
        </p:nvPicPr>
        <p:blipFill>
          <a:blip r:embed="rId7"/>
          <a:srcRect l="3250" r="5417" b="17058"/>
          <a:stretch>
            <a:fillRect/>
          </a:stretch>
        </p:blipFill>
        <p:spPr bwMode="auto">
          <a:xfrm>
            <a:off x="4876800" y="4419600"/>
            <a:ext cx="404018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21" descr="2Dzro0"/>
          <p:cNvPicPr>
            <a:picLocks noChangeAspect="1" noChangeArrowheads="1"/>
          </p:cNvPicPr>
          <p:nvPr/>
        </p:nvPicPr>
        <p:blipFill>
          <a:blip r:embed="rId8"/>
          <a:srcRect t="28998"/>
          <a:stretch>
            <a:fillRect/>
          </a:stretch>
        </p:blipFill>
        <p:spPr bwMode="auto">
          <a:xfrm>
            <a:off x="4572000" y="5562600"/>
            <a:ext cx="4387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5181600" y="3962400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Sub-Alfvénic velocity shear</a:t>
            </a: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5257800" y="1143000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</a:rPr>
              <a:t>Super-Alfvénic velocity shear</a:t>
            </a:r>
          </a:p>
        </p:txBody>
      </p:sp>
      <p:cxnSp>
        <p:nvCxnSpPr>
          <p:cNvPr id="26648" name="Straight Arrow Connector 14"/>
          <p:cNvCxnSpPr>
            <a:cxnSpLocks noChangeShapeType="1"/>
          </p:cNvCxnSpPr>
          <p:nvPr/>
        </p:nvCxnSpPr>
        <p:spPr bwMode="auto">
          <a:xfrm>
            <a:off x="381000" y="16002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49" name="Straight Arrow Connector 14"/>
          <p:cNvCxnSpPr>
            <a:cxnSpLocks noChangeShapeType="1"/>
          </p:cNvCxnSpPr>
          <p:nvPr/>
        </p:nvCxnSpPr>
        <p:spPr bwMode="auto">
          <a:xfrm>
            <a:off x="381000" y="28956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0" name="Straight Arrow Connector 14"/>
          <p:cNvCxnSpPr>
            <a:cxnSpLocks noChangeShapeType="1"/>
          </p:cNvCxnSpPr>
          <p:nvPr/>
        </p:nvCxnSpPr>
        <p:spPr bwMode="auto">
          <a:xfrm>
            <a:off x="381000" y="41910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1" name="Straight Arrow Connector 14"/>
          <p:cNvCxnSpPr>
            <a:cxnSpLocks noChangeShapeType="1"/>
          </p:cNvCxnSpPr>
          <p:nvPr/>
        </p:nvCxnSpPr>
        <p:spPr bwMode="auto">
          <a:xfrm>
            <a:off x="5029200" y="28194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6652" name="Straight Arrow Connector 14"/>
          <p:cNvCxnSpPr>
            <a:cxnSpLocks noChangeShapeType="1"/>
          </p:cNvCxnSpPr>
          <p:nvPr/>
        </p:nvCxnSpPr>
        <p:spPr bwMode="auto">
          <a:xfrm>
            <a:off x="5029200" y="5715000"/>
            <a:ext cx="838200" cy="15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i="1" dirty="0" smtClean="0">
                <a:solidFill>
                  <a:schemeClr val="accent2"/>
                </a:solidFill>
                <a:latin typeface="Times New Roman" pitchFamily="-112" charset="0"/>
              </a:rPr>
              <a:t>Current Driven Instability</a:t>
            </a:r>
          </a:p>
        </p:txBody>
      </p:sp>
      <p:grpSp>
        <p:nvGrpSpPr>
          <p:cNvPr id="2" name="Group 40"/>
          <p:cNvGrpSpPr>
            <a:grpSpLocks noChangeAspect="1"/>
          </p:cNvGrpSpPr>
          <p:nvPr/>
        </p:nvGrpSpPr>
        <p:grpSpPr bwMode="auto">
          <a:xfrm>
            <a:off x="152400" y="1981200"/>
            <a:ext cx="3067717" cy="2063117"/>
            <a:chOff x="139477" y="4190997"/>
            <a:chExt cx="3587973" cy="2413003"/>
          </a:xfrm>
        </p:grpSpPr>
        <p:pic>
          <p:nvPicPr>
            <p:cNvPr id="29712" name="Picture 1027" descr="1"/>
            <p:cNvPicPr>
              <a:picLocks noChangeAspect="1" noChangeArrowheads="1"/>
            </p:cNvPicPr>
            <p:nvPr/>
          </p:nvPicPr>
          <p:blipFill>
            <a:blip r:embed="rId3"/>
            <a:srcRect t="13641" b="3032"/>
            <a:stretch>
              <a:fillRect/>
            </a:stretch>
          </p:blipFill>
          <p:spPr bwMode="auto">
            <a:xfrm>
              <a:off x="228600" y="4191000"/>
              <a:ext cx="3498850" cy="241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3" name="TextBox 47"/>
            <p:cNvSpPr txBox="1">
              <a:spLocks noChangeArrowheads="1"/>
            </p:cNvSpPr>
            <p:nvPr/>
          </p:nvSpPr>
          <p:spPr bwMode="auto">
            <a:xfrm>
              <a:off x="139477" y="4190997"/>
              <a:ext cx="2941053" cy="683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Nakamura &amp; Meier (2004) Helical B-field </a:t>
              </a:r>
            </a:p>
          </p:txBody>
        </p:sp>
      </p:grpSp>
      <p:pic>
        <p:nvPicPr>
          <p:cNvPr id="29700" name="Picture 40" descr="Mignoneetal2010Fig1.pdf"/>
          <p:cNvPicPr>
            <a:picLocks noChangeAspect="1"/>
          </p:cNvPicPr>
          <p:nvPr/>
        </p:nvPicPr>
        <p:blipFill>
          <a:blip r:embed="rId4"/>
          <a:srcRect l="14034" r="50523" b="18823"/>
          <a:stretch>
            <a:fillRect/>
          </a:stretch>
        </p:blipFill>
        <p:spPr bwMode="auto">
          <a:xfrm>
            <a:off x="3505200" y="1143000"/>
            <a:ext cx="2078313" cy="283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1"/>
          <p:cNvSpPr txBox="1">
            <a:spLocks noChangeArrowheads="1"/>
          </p:cNvSpPr>
          <p:nvPr/>
        </p:nvSpPr>
        <p:spPr bwMode="auto">
          <a:xfrm>
            <a:off x="3429000" y="838200"/>
            <a:ext cx="2133600" cy="584776"/>
          </a:xfrm>
          <a:prstGeom prst="rect">
            <a:avLst/>
          </a:prstGeom>
          <a:solidFill>
            <a:srgbClr val="3366FF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Mignone</a:t>
            </a:r>
            <a:r>
              <a:rPr lang="en-US" sz="1600" dirty="0">
                <a:solidFill>
                  <a:schemeClr val="bg1"/>
                </a:solidFill>
              </a:rPr>
              <a:t> et al. (2010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en-US" sz="1600" dirty="0" err="1">
                <a:solidFill>
                  <a:schemeClr val="bg1"/>
                </a:solidFill>
              </a:rPr>
              <a:t>Toroidal</a:t>
            </a:r>
            <a:r>
              <a:rPr lang="en-US" sz="1600" dirty="0">
                <a:solidFill>
                  <a:schemeClr val="bg1"/>
                </a:solidFill>
              </a:rPr>
              <a:t> B-</a:t>
            </a:r>
            <a:r>
              <a:rPr lang="en-US" sz="1600" dirty="0" smtClean="0">
                <a:solidFill>
                  <a:schemeClr val="bg1"/>
                </a:solidFill>
              </a:rPr>
              <a:t>field    </a:t>
            </a:r>
          </a:p>
        </p:txBody>
      </p:sp>
      <p:sp>
        <p:nvSpPr>
          <p:cNvPr id="29704" name="TextBox 16"/>
          <p:cNvSpPr txBox="1">
            <a:spLocks noChangeArrowheads="1"/>
          </p:cNvSpPr>
          <p:nvPr/>
        </p:nvSpPr>
        <p:spPr bwMode="auto">
          <a:xfrm>
            <a:off x="6019800" y="762000"/>
            <a:ext cx="2743200" cy="830997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Porth</a:t>
            </a:r>
            <a:r>
              <a:rPr lang="en-US" sz="1600" dirty="0">
                <a:solidFill>
                  <a:srgbClr val="000000"/>
                </a:solidFill>
              </a:rPr>
              <a:t> (2013</a:t>
            </a:r>
            <a:r>
              <a:rPr lang="en-US" sz="1600" dirty="0" smtClean="0">
                <a:solidFill>
                  <a:srgbClr val="000000"/>
                </a:solidFill>
              </a:rPr>
              <a:t>)                                    </a:t>
            </a:r>
            <a:r>
              <a:rPr lang="en-US" sz="1600" dirty="0">
                <a:solidFill>
                  <a:srgbClr val="000000"/>
                </a:solidFill>
              </a:rPr>
              <a:t>B-Field </a:t>
            </a:r>
            <a:r>
              <a:rPr lang="en-US" sz="1600" dirty="0" err="1">
                <a:solidFill>
                  <a:srgbClr val="000000"/>
                </a:solidFill>
              </a:rPr>
              <a:t>helicity</a:t>
            </a:r>
            <a:r>
              <a:rPr lang="en-US" sz="1600" dirty="0" smtClean="0">
                <a:solidFill>
                  <a:srgbClr val="000000"/>
                </a:solidFill>
              </a:rPr>
              <a:t> radial decrease </a:t>
            </a:r>
            <a:r>
              <a:rPr lang="en-US" sz="1600" dirty="0">
                <a:solidFill>
                  <a:srgbClr val="000000"/>
                </a:solidFill>
              </a:rPr>
              <a:t>More stable</a:t>
            </a:r>
          </a:p>
        </p:txBody>
      </p:sp>
      <p:pic>
        <p:nvPicPr>
          <p:cNvPr id="29709" name="Picture 28" descr="Porth2013Fig2.pdf"/>
          <p:cNvPicPr>
            <a:picLocks noChangeAspect="1"/>
          </p:cNvPicPr>
          <p:nvPr/>
        </p:nvPicPr>
        <p:blipFill>
          <a:blip r:embed="rId5"/>
          <a:srcRect l="2748" t="3397" r="2748" b="20377"/>
          <a:stretch>
            <a:fillRect/>
          </a:stretch>
        </p:blipFill>
        <p:spPr bwMode="auto">
          <a:xfrm>
            <a:off x="5684843" y="1676400"/>
            <a:ext cx="3459157" cy="225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keppensetal09.tiff"/>
          <p:cNvPicPr>
            <a:picLocks noChangeAspect="1"/>
          </p:cNvPicPr>
          <p:nvPr/>
        </p:nvPicPr>
        <p:blipFill>
          <a:blip r:embed="rId6"/>
          <a:srcRect l="7485" t="2052" r="7485" b="69752"/>
          <a:stretch>
            <a:fillRect/>
          </a:stretch>
        </p:blipFill>
        <p:spPr bwMode="auto">
          <a:xfrm>
            <a:off x="0" y="1143000"/>
            <a:ext cx="3375826" cy="81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04800" y="762000"/>
            <a:ext cx="2895600" cy="33855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Magnetic pressure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err="1">
                <a:solidFill>
                  <a:srgbClr val="000000"/>
                </a:solidFill>
              </a:rPr>
              <a:t>Baty</a:t>
            </a:r>
            <a:r>
              <a:rPr lang="en-US" sz="1600" dirty="0">
                <a:solidFill>
                  <a:srgbClr val="000000"/>
                </a:solidFill>
              </a:rPr>
              <a:t> 2005)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4046137"/>
            <a:ext cx="4762500" cy="2811863"/>
            <a:chOff x="4114800" y="4038600"/>
            <a:chExt cx="4762500" cy="2811863"/>
          </a:xfrm>
        </p:grpSpPr>
        <p:pic>
          <p:nvPicPr>
            <p:cNvPr id="36" name="Picture 40" descr="NalewajkoBegelman2012Fig.pdf"/>
            <p:cNvPicPr>
              <a:picLocks noChangeAspect="1"/>
            </p:cNvPicPr>
            <p:nvPr/>
          </p:nvPicPr>
          <p:blipFill>
            <a:blip r:embed="rId7"/>
            <a:srcRect b="29713"/>
            <a:stretch>
              <a:fillRect/>
            </a:stretch>
          </p:blipFill>
          <p:spPr bwMode="auto">
            <a:xfrm>
              <a:off x="5562600" y="4038600"/>
              <a:ext cx="3314700" cy="281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41"/>
            <p:cNvSpPr txBox="1">
              <a:spLocks noChangeArrowheads="1"/>
            </p:cNvSpPr>
            <p:nvPr/>
          </p:nvSpPr>
          <p:spPr bwMode="auto">
            <a:xfrm>
              <a:off x="4114800" y="4107263"/>
              <a:ext cx="1447800" cy="830997"/>
            </a:xfrm>
            <a:prstGeom prst="rect">
              <a:avLst/>
            </a:prstGeom>
            <a:solidFill>
              <a:srgbClr val="FF8C1A"/>
            </a:solidFill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CDI Growth: Velocity shear Static no shear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21"/>
            <p:cNvCxnSpPr>
              <a:cxnSpLocks noChangeShapeType="1"/>
              <a:stCxn id="37" idx="3"/>
            </p:cNvCxnSpPr>
            <p:nvPr/>
          </p:nvCxnSpPr>
          <p:spPr bwMode="auto">
            <a:xfrm>
              <a:off x="5562600" y="4522762"/>
              <a:ext cx="1676400" cy="117902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39" name="Straight Arrow Connector 21"/>
            <p:cNvCxnSpPr>
              <a:cxnSpLocks noChangeShapeType="1"/>
            </p:cNvCxnSpPr>
            <p:nvPr/>
          </p:nvCxnSpPr>
          <p:spPr bwMode="auto">
            <a:xfrm>
              <a:off x="5562600" y="4793063"/>
              <a:ext cx="1295400" cy="771126"/>
            </a:xfrm>
            <a:prstGeom prst="straightConnector1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med" len="med"/>
            </a:ln>
          </p:spPr>
        </p:cxnSp>
      </p:grpSp>
      <p:pic>
        <p:nvPicPr>
          <p:cNvPr id="41" name="Picture 4" descr="kin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434840"/>
            <a:ext cx="2804160" cy="234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1371600" y="4191000"/>
            <a:ext cx="2743200" cy="584776"/>
          </a:xfrm>
          <a:prstGeom prst="rect">
            <a:avLst/>
          </a:prstGeom>
          <a:solidFill>
            <a:srgbClr val="FF95B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Reconnection: </a:t>
            </a:r>
            <a:r>
              <a:rPr lang="en-US" sz="1600" dirty="0" err="1" smtClean="0">
                <a:solidFill>
                  <a:schemeClr val="tx1"/>
                </a:solidFill>
              </a:rPr>
              <a:t>Poynting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flux </a:t>
            </a:r>
            <a:r>
              <a:rPr lang="en-US" sz="1600" dirty="0" err="1">
                <a:solidFill>
                  <a:schemeClr val="tx1"/>
                </a:solidFill>
                <a:sym typeface="Symbol" pitchFamily="-112" charset="2"/>
              </a:rPr>
              <a:t></a:t>
            </a:r>
            <a:r>
              <a:rPr lang="en-US" sz="1600" dirty="0" smtClean="0">
                <a:solidFill>
                  <a:schemeClr val="tx1"/>
                </a:solidFill>
                <a:sym typeface="Symbol" pitchFamily="-112" charset="2"/>
              </a:rPr>
              <a:t> Plasma </a:t>
            </a:r>
            <a:r>
              <a:rPr lang="en-US" sz="1600" dirty="0">
                <a:solidFill>
                  <a:schemeClr val="tx1"/>
                </a:solidFill>
                <a:sym typeface="Symbol" pitchFamily="-112" charset="2"/>
              </a:rPr>
              <a:t>energy flux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78199" y="3886200"/>
            <a:ext cx="2765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Nalewajko</a:t>
            </a:r>
            <a:r>
              <a:rPr lang="en-US" sz="1600" dirty="0" smtClean="0">
                <a:solidFill>
                  <a:srgbClr val="000000"/>
                </a:solidFill>
              </a:rPr>
              <a:t> &amp; </a:t>
            </a:r>
            <a:r>
              <a:rPr lang="en-US" sz="1600" dirty="0" err="1" smtClean="0">
                <a:solidFill>
                  <a:srgbClr val="000000"/>
                </a:solidFill>
              </a:rPr>
              <a:t>Begelman</a:t>
            </a:r>
            <a:r>
              <a:rPr lang="en-US" sz="1600" dirty="0" smtClean="0">
                <a:solidFill>
                  <a:srgbClr val="000000"/>
                </a:solidFill>
              </a:rPr>
              <a:t> (2012)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3276600" y="5410200"/>
            <a:ext cx="2743200" cy="107721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Analytical Analyses:             </a:t>
            </a:r>
            <a:r>
              <a:rPr lang="en-US" sz="1600" dirty="0" err="1" smtClean="0">
                <a:solidFill>
                  <a:schemeClr val="tx1"/>
                </a:solidFill>
              </a:rPr>
              <a:t>Istomin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&amp; </a:t>
            </a:r>
            <a:r>
              <a:rPr lang="en-US" sz="1600" dirty="0" err="1">
                <a:solidFill>
                  <a:schemeClr val="tx1"/>
                </a:solidFill>
              </a:rPr>
              <a:t>Pariev</a:t>
            </a:r>
            <a:r>
              <a:rPr lang="en-US" sz="1600" dirty="0">
                <a:solidFill>
                  <a:schemeClr val="tx1"/>
                </a:solidFill>
              </a:rPr>
              <a:t> (1994, 1996) </a:t>
            </a:r>
            <a:r>
              <a:rPr lang="en-US" sz="1600" dirty="0" err="1">
                <a:solidFill>
                  <a:schemeClr val="tx1"/>
                </a:solidFill>
              </a:rPr>
              <a:t>Begelman</a:t>
            </a:r>
            <a:r>
              <a:rPr lang="en-US" sz="1600" dirty="0">
                <a:solidFill>
                  <a:schemeClr val="tx1"/>
                </a:solidFill>
              </a:rPr>
              <a:t> (1998)        </a:t>
            </a:r>
            <a:r>
              <a:rPr lang="en-US" sz="1600" dirty="0" err="1">
                <a:solidFill>
                  <a:schemeClr val="tx1"/>
                </a:solidFill>
              </a:rPr>
              <a:t>Lyubarskii</a:t>
            </a:r>
            <a:r>
              <a:rPr lang="en-US" sz="1600" dirty="0">
                <a:solidFill>
                  <a:schemeClr val="tx1"/>
                </a:solidFill>
              </a:rPr>
              <a:t> (1992, 1999)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0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Times New Roman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000" b="0" i="0" u="none" strike="noStrike" cap="none" normalizeH="0" baseline="0">
            <a:ln>
              <a:noFill/>
            </a:ln>
            <a:solidFill>
              <a:srgbClr val="3333FF"/>
            </a:solidFill>
            <a:effectLst/>
            <a:latin typeface="Times New Roman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14045</TotalTime>
  <Words>1550</Words>
  <Application>Microsoft Macintosh PowerPoint</Application>
  <PresentationFormat>On-screen Show (4:3)</PresentationFormat>
  <Paragraphs>305</Paragraphs>
  <Slides>18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標準デザイン</vt:lpstr>
      <vt:lpstr>Macroscopic &amp; Microscopic Instabilities in Relativistic Jets</vt:lpstr>
      <vt:lpstr>Introduction</vt:lpstr>
      <vt:lpstr>KHI Spine Sheath Mixing </vt:lpstr>
      <vt:lpstr>The KH Normal Modes</vt:lpstr>
      <vt:lpstr>Slide 5</vt:lpstr>
      <vt:lpstr>Slide 6</vt:lpstr>
      <vt:lpstr>Magnetic Fields &amp; KHI </vt:lpstr>
      <vt:lpstr>Sub-Alfvénic KH Stabilization</vt:lpstr>
      <vt:lpstr>Current Driven Instability</vt:lpstr>
      <vt:lpstr>CDI Kink Destabilzation/Stabilization   (Mizuno et al. 2009,2012) </vt:lpstr>
      <vt:lpstr>CDI kink: Spatial Growth</vt:lpstr>
      <vt:lpstr>Slide 12</vt:lpstr>
      <vt:lpstr>Slide 13</vt:lpstr>
      <vt:lpstr>Emission  &amp;  Reconnection</vt:lpstr>
      <vt:lpstr>Kinetic Kelvin Helmholtz Instability</vt:lpstr>
      <vt:lpstr>M87: Collimation, Propagation &amp; CDI/KHI</vt:lpstr>
      <vt:lpstr>M87: Launching Region &amp; Microphysics</vt:lpstr>
      <vt:lpstr>M87: Summary &amp; Conclusion</vt:lpstr>
    </vt:vector>
  </TitlesOfParts>
  <Company>University of Alabama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AGN Jets from large to small scales</dc:title>
  <dc:creator>Philip Hardee</dc:creator>
  <cp:lastModifiedBy>Philip Hardee</cp:lastModifiedBy>
  <cp:revision>590</cp:revision>
  <dcterms:created xsi:type="dcterms:W3CDTF">2013-06-07T14:42:49Z</dcterms:created>
  <dcterms:modified xsi:type="dcterms:W3CDTF">2013-06-07T19:35:25Z</dcterms:modified>
</cp:coreProperties>
</file>