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2.xml" ContentType="application/vnd.openxmlformats-officedocument.theme+xml"/>
  <Override PartName="/ppt/notesSlides/notesSlide11.xml" ContentType="application/vnd.openxmlformats-officedocument.presentationml.notes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notesSlides/notesSlide9.xml" ContentType="application/vnd.openxmlformats-officedocument.presentationml.notes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notesSlides/notesSlide16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9.xml" ContentType="application/vnd.openxmlformats-officedocument.presentationml.notes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notesSlides/notesSlide18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pdf" ContentType="application/pdf"/>
  <Override PartName="/ppt/notesSlides/notesSlide20.xml" ContentType="application/vnd.openxmlformats-officedocument.presentationml.notes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tags/tag2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99" r:id="rId1"/>
  </p:sldMasterIdLst>
  <p:notesMasterIdLst>
    <p:notesMasterId r:id="rId23"/>
  </p:notesMasterIdLst>
  <p:sldIdLst>
    <p:sldId id="256" r:id="rId2"/>
    <p:sldId id="257" r:id="rId3"/>
    <p:sldId id="258" r:id="rId4"/>
    <p:sldId id="260" r:id="rId5"/>
    <p:sldId id="261" r:id="rId6"/>
    <p:sldId id="267" r:id="rId7"/>
    <p:sldId id="288" r:id="rId8"/>
    <p:sldId id="263" r:id="rId9"/>
    <p:sldId id="269" r:id="rId10"/>
    <p:sldId id="290" r:id="rId11"/>
    <p:sldId id="291" r:id="rId12"/>
    <p:sldId id="273" r:id="rId13"/>
    <p:sldId id="266" r:id="rId14"/>
    <p:sldId id="276" r:id="rId15"/>
    <p:sldId id="282" r:id="rId16"/>
    <p:sldId id="287" r:id="rId17"/>
    <p:sldId id="283" r:id="rId18"/>
    <p:sldId id="289" r:id="rId19"/>
    <p:sldId id="285" r:id="rId20"/>
    <p:sldId id="286" r:id="rId21"/>
    <p:sldId id="292" r:id="rId22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notes"/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Comments="0">
  <p:normalViewPr>
    <p:restoredLeft sz="14610" autoAdjust="0"/>
    <p:restoredTop sz="78291" autoAdjust="0"/>
  </p:normalViewPr>
  <p:slideViewPr>
    <p:cSldViewPr snapToGrid="0" snapToObjects="1">
      <p:cViewPr>
        <p:scale>
          <a:sx n="100" d="100"/>
          <a:sy n="100" d="100"/>
        </p:scale>
        <p:origin x="-512" y="7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2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theme" Target="theme/theme1.xml"/><Relationship Id="rId14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28" Type="http://schemas.openxmlformats.org/officeDocument/2006/relationships/tableStyles" Target="tableStyles.xml"/><Relationship Id="rId26" Type="http://schemas.openxmlformats.org/officeDocument/2006/relationships/viewProps" Target="viewProps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F3E049-7A37-9142-9742-E38E6081F106}" type="datetimeFigureOut">
              <a:rPr lang="ja-JP" altLang="en-US" smtClean="0"/>
              <a:pPr/>
              <a:t>13.6.14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3B98DA-2792-5444-ADC0-2B3F3CF3EEE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baseline="0" dirty="0" smtClean="0"/>
              <a:t>Thank you.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aseline="0" dirty="0" smtClean="0"/>
              <a:t>Today I will talk about core shift measurements for two-sided jet.</a:t>
            </a:r>
          </a:p>
          <a:p>
            <a:r>
              <a:rPr lang="en-US" altLang="ja-JP" baseline="0" dirty="0" smtClean="0"/>
              <a:t>’m from SOKENDAI/ISAS in Japan</a:t>
            </a:r>
          </a:p>
          <a:p>
            <a:r>
              <a:rPr lang="en-US" altLang="ja-JP" baseline="0" dirty="0" smtClean="0"/>
              <a:t>These members are collaborators.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B98DA-2792-5444-ADC0-2B3F3CF3EEE0}" type="slidenum">
              <a:rPr lang="ja-JP" altLang="en-US" smtClean="0"/>
              <a:pPr/>
              <a:t>1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sz="1400" baseline="0" dirty="0" smtClean="0"/>
              <a:t>This is </a:t>
            </a:r>
            <a:r>
              <a:rPr lang="en-US" altLang="ja-JP" sz="1400" dirty="0" smtClean="0"/>
              <a:t>result.</a:t>
            </a:r>
          </a:p>
          <a:p>
            <a:r>
              <a:rPr lang="en-US" altLang="ja-JP" sz="1400" dirty="0" smtClean="0"/>
              <a:t>The left figure</a:t>
            </a:r>
            <a:r>
              <a:rPr lang="en-US" altLang="ja-JP" sz="1400" baseline="0" dirty="0" smtClean="0"/>
              <a:t> show the continuum maps at every frequency. These are relative to 43 GHz core position.</a:t>
            </a:r>
          </a:p>
          <a:p>
            <a:r>
              <a:rPr lang="en-US" altLang="ja-JP" sz="1400" dirty="0" smtClean="0"/>
              <a:t>The gray</a:t>
            </a:r>
            <a:r>
              <a:rPr lang="en-US" altLang="ja-JP" sz="1400" baseline="0" dirty="0" smtClean="0"/>
              <a:t> ellipse is beam size and the first contour begin from 3 times </a:t>
            </a:r>
            <a:r>
              <a:rPr lang="en-US" altLang="ja-JP" sz="1400" baseline="0" dirty="0" err="1" smtClean="0"/>
              <a:t>rms</a:t>
            </a:r>
            <a:r>
              <a:rPr lang="en-US" altLang="ja-JP" sz="1400" baseline="0" dirty="0" smtClean="0"/>
              <a:t> noise at each map.</a:t>
            </a:r>
            <a:endParaRPr lang="en-US" altLang="ja-JP" sz="1400" dirty="0" smtClean="0"/>
          </a:p>
          <a:p>
            <a:r>
              <a:rPr lang="en-US" altLang="ja-JP" sz="1400" dirty="0" smtClean="0"/>
              <a:t>The red points</a:t>
            </a:r>
            <a:r>
              <a:rPr lang="en-US" altLang="ja-JP" sz="1400" baseline="0" dirty="0" smtClean="0"/>
              <a:t> are plotted on approaching jet core position and the blue is counter jet. </a:t>
            </a:r>
            <a:endParaRPr lang="en-US" altLang="ja-JP" sz="1400" dirty="0" smtClean="0"/>
          </a:p>
          <a:p>
            <a:endParaRPr lang="en-US" altLang="ja-JP" sz="1400" dirty="0" smtClean="0"/>
          </a:p>
          <a:p>
            <a:r>
              <a:rPr lang="en-US" altLang="ja-JP" sz="1400" baseline="0" dirty="0" smtClean="0"/>
              <a:t>the graph on top of the right shows core shift plot </a:t>
            </a:r>
            <a:r>
              <a:rPr lang="en-US" altLang="ja-JP" sz="1400" dirty="0" smtClean="0"/>
              <a:t>.</a:t>
            </a:r>
            <a:r>
              <a:rPr lang="en-US" altLang="ja-JP" sz="1400" baseline="0" dirty="0" smtClean="0"/>
              <a:t> Horizontal axis is frequency and vertical axis is offset from 43 GHz radio core.</a:t>
            </a:r>
            <a:endParaRPr lang="en-US" altLang="ja-JP" sz="140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400" dirty="0" smtClean="0"/>
              <a:t>We can measure</a:t>
            </a:r>
            <a:r>
              <a:rPr lang="en-US" altLang="ja-JP" sz="1400" baseline="0" dirty="0" smtClean="0"/>
              <a:t> the counter jet core shift for the first time.</a:t>
            </a:r>
            <a:endParaRPr lang="en-US" altLang="ja-JP" sz="1400" dirty="0" smtClean="0"/>
          </a:p>
          <a:p>
            <a:endParaRPr lang="ja-JP" altLang="en-US" sz="14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248AB-BDA0-9943-9FBD-EB866262BFC6}" type="slidenum">
              <a:rPr lang="ja-JP" altLang="en-US" smtClean="0"/>
              <a:pPr/>
              <a:t>10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sz="1400" dirty="0" smtClean="0"/>
              <a:t>And then, we fit this core shift on A-jet</a:t>
            </a:r>
            <a:r>
              <a:rPr lang="en-US" altLang="ja-JP" sz="1400" baseline="0" dirty="0" smtClean="0"/>
              <a:t> side</a:t>
            </a:r>
            <a:r>
              <a:rPr lang="en-US" altLang="ja-JP" sz="1400" dirty="0" smtClean="0"/>
              <a:t> by</a:t>
            </a:r>
            <a:r>
              <a:rPr lang="en-US" altLang="ja-JP" sz="1400" baseline="0" dirty="0" smtClean="0"/>
              <a:t> function </a:t>
            </a:r>
            <a:r>
              <a:rPr lang="en-US" altLang="ja-JP" sz="1400" baseline="0" dirty="0" err="1" smtClean="0"/>
              <a:t>r</a:t>
            </a:r>
            <a:endParaRPr lang="en-US" altLang="ja-JP" sz="1400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400" baseline="0" dirty="0" smtClean="0"/>
              <a:t>The large omega, </a:t>
            </a:r>
            <a:r>
              <a:rPr lang="en-US" altLang="ja-JP" sz="1400" baseline="0" dirty="0" err="1" smtClean="0"/>
              <a:t>k</a:t>
            </a:r>
            <a:r>
              <a:rPr lang="en-US" altLang="ja-JP" sz="1400" baseline="0" dirty="0" smtClean="0"/>
              <a:t>, ,</a:t>
            </a:r>
            <a:r>
              <a:rPr lang="en-US" altLang="ja-JP" sz="1400" baseline="0" dirty="0" err="1" smtClean="0"/>
              <a:t>c</a:t>
            </a:r>
            <a:r>
              <a:rPr lang="en-US" altLang="ja-JP" sz="1400" baseline="0" dirty="0" smtClean="0"/>
              <a:t> are </a:t>
            </a:r>
            <a:r>
              <a:rPr lang="en-US" altLang="ja-JP" sz="1400" baseline="0" dirty="0" err="1" smtClean="0"/>
              <a:t>caling</a:t>
            </a:r>
            <a:r>
              <a:rPr lang="en-US" altLang="ja-JP" sz="1400" baseline="0" dirty="0" smtClean="0"/>
              <a:t> factor, index and asymptotic line respectively, and they are free </a:t>
            </a:r>
            <a:r>
              <a:rPr lang="en-US" altLang="ja-JP" sz="1400" baseline="0" dirty="0" err="1" smtClean="0"/>
              <a:t>parmaeters</a:t>
            </a:r>
            <a:endParaRPr lang="en-US" altLang="ja-JP" sz="1400" baseline="0" dirty="0" smtClean="0"/>
          </a:p>
          <a:p>
            <a:r>
              <a:rPr lang="en-US" altLang="ja-JP" sz="1400" baseline="0" dirty="0" smtClean="0"/>
              <a:t>The table shows determined parameters. </a:t>
            </a:r>
          </a:p>
          <a:p>
            <a:r>
              <a:rPr lang="en-US" altLang="ja-JP" sz="1400" dirty="0" smtClean="0"/>
              <a:t>C was</a:t>
            </a:r>
            <a:r>
              <a:rPr lang="en-US" altLang="ja-JP" sz="1400" baseline="0" dirty="0" smtClean="0"/>
              <a:t> determined to be 82 ± 16 </a:t>
            </a:r>
            <a:r>
              <a:rPr lang="en-US" altLang="ja-JP" sz="1400" baseline="0" dirty="0" err="1" smtClean="0"/>
              <a:t>maicroarcseconds</a:t>
            </a:r>
            <a:r>
              <a:rPr lang="en-US" altLang="ja-JP" sz="1400" baseline="0" dirty="0" smtClean="0"/>
              <a:t> from 43 GHz radio core, which correspond to 310± 60 </a:t>
            </a:r>
            <a:r>
              <a:rPr lang="en-US" altLang="ja-JP" sz="1400" baseline="0" dirty="0" err="1" smtClean="0"/>
              <a:t>Rs</a:t>
            </a:r>
            <a:endParaRPr lang="en-US" altLang="ja-JP" sz="1400" dirty="0" smtClean="0"/>
          </a:p>
          <a:p>
            <a:r>
              <a:rPr lang="en-US" altLang="ja-JP" sz="1400" dirty="0" smtClean="0"/>
              <a:t>This</a:t>
            </a:r>
            <a:r>
              <a:rPr lang="en-US" altLang="ja-JP" sz="1400" baseline="0" dirty="0" smtClean="0"/>
              <a:t> is the jet base and this is also the lower limit of the distance to BH.</a:t>
            </a:r>
            <a:endParaRPr lang="en-US" altLang="ja-JP" sz="1400" dirty="0" smtClean="0"/>
          </a:p>
          <a:p>
            <a:endParaRPr lang="en-US" altLang="ja-JP" sz="1400" dirty="0" smtClean="0"/>
          </a:p>
          <a:p>
            <a:r>
              <a:rPr lang="en-US" altLang="ja-JP" sz="1400" dirty="0" smtClean="0"/>
              <a:t>On</a:t>
            </a:r>
            <a:r>
              <a:rPr lang="en-US" altLang="ja-JP" sz="1400" baseline="0" dirty="0" smtClean="0"/>
              <a:t> the other hand, t</a:t>
            </a:r>
            <a:r>
              <a:rPr lang="en-US" altLang="ja-JP" sz="1400" dirty="0" smtClean="0"/>
              <a:t>he obtained </a:t>
            </a:r>
            <a:r>
              <a:rPr lang="en-US" altLang="ja-JP" sz="1400" baseline="0" dirty="0" smtClean="0"/>
              <a:t>counter jet core at 43 GHz is upper limit.</a:t>
            </a:r>
          </a:p>
          <a:p>
            <a:r>
              <a:rPr lang="en-US" altLang="ja-JP" sz="1400" baseline="0" dirty="0" smtClean="0"/>
              <a:t>It indicates that the jet bases represents BH position because core in both side coincide with same position,</a:t>
            </a:r>
            <a:endParaRPr lang="en-US" altLang="ja-JP" sz="1400" dirty="0" smtClean="0"/>
          </a:p>
          <a:p>
            <a:endParaRPr lang="en-US" altLang="ja-JP" sz="140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248AB-BDA0-9943-9FBD-EB866262BFC6}" type="slidenum">
              <a:rPr lang="ja-JP" altLang="en-US" smtClean="0"/>
              <a:pPr/>
              <a:t>11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sz="1200" dirty="0" smtClean="0"/>
              <a:t>Next results are spectral</a:t>
            </a:r>
            <a:r>
              <a:rPr lang="en-US" altLang="ja-JP" sz="1200" baseline="0" dirty="0" smtClean="0"/>
              <a:t> index maps. We made spectral index maps between two frequency to overlay continuum images to be careful for core shift. </a:t>
            </a:r>
          </a:p>
          <a:p>
            <a:r>
              <a:rPr lang="en-US" altLang="ja-JP" sz="1200" baseline="0" dirty="0" smtClean="0"/>
              <a:t>Beam mach lower frequency’s, which is showed light gray ellipse in this figure.</a:t>
            </a:r>
          </a:p>
          <a:p>
            <a:endParaRPr lang="en-US" altLang="ja-JP" sz="1200" baseline="0" dirty="0" smtClean="0"/>
          </a:p>
          <a:p>
            <a:r>
              <a:rPr lang="en-US" altLang="ja-JP" sz="1200" dirty="0" smtClean="0"/>
              <a:t>Top</a:t>
            </a:r>
            <a:r>
              <a:rPr lang="en-US" altLang="ja-JP" sz="1200" baseline="0" dirty="0" smtClean="0"/>
              <a:t> figure is spectral index map between 1and 2 GHz</a:t>
            </a:r>
            <a:endParaRPr lang="en-US" altLang="ja-JP" sz="1200" dirty="0" smtClean="0"/>
          </a:p>
          <a:p>
            <a:r>
              <a:rPr lang="en-US" altLang="ja-JP" sz="1200" baseline="0" dirty="0" smtClean="0"/>
              <a:t>Bottom figure shows </a:t>
            </a:r>
            <a:r>
              <a:rPr lang="en-US" altLang="ja-JP" sz="1200" dirty="0" smtClean="0"/>
              <a:t>5</a:t>
            </a:r>
            <a:r>
              <a:rPr lang="en-US" altLang="ja-JP" sz="1200" baseline="0" dirty="0" smtClean="0"/>
              <a:t> and </a:t>
            </a:r>
            <a:r>
              <a:rPr lang="en-US" altLang="ja-JP" sz="1200" dirty="0" smtClean="0"/>
              <a:t>8</a:t>
            </a:r>
            <a:r>
              <a:rPr lang="en-US" altLang="ja-JP" sz="1200" baseline="0" dirty="0" smtClean="0"/>
              <a:t> GHz pair.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baseline="0" dirty="0" smtClean="0"/>
              <a:t>Dashed line shows the black hole position to be determined by core shift.</a:t>
            </a:r>
            <a:endParaRPr lang="ja-JP" altLang="en-US" sz="1200" dirty="0" smtClean="0"/>
          </a:p>
          <a:p>
            <a:r>
              <a:rPr lang="en-US" altLang="ja-JP" sz="1200" baseline="0" dirty="0" smtClean="0"/>
              <a:t>And heavy line indicates that </a:t>
            </a:r>
            <a:r>
              <a:rPr lang="en-US" altLang="ja-JP" sz="1200" dirty="0" smtClean="0"/>
              <a:t>spectral</a:t>
            </a:r>
            <a:r>
              <a:rPr lang="en-US" altLang="ja-JP" sz="1200" baseline="0" dirty="0" smtClean="0"/>
              <a:t> index </a:t>
            </a:r>
            <a:r>
              <a:rPr lang="en-US" altLang="ja-JP" sz="1200" baseline="0" dirty="0" err="1" smtClean="0"/>
              <a:t>α</a:t>
            </a:r>
            <a:r>
              <a:rPr lang="en-US" altLang="ja-JP" sz="1200" baseline="0" dirty="0" smtClean="0"/>
              <a:t> exceeds the value of 2.5.</a:t>
            </a:r>
            <a:endParaRPr lang="en-US" altLang="ja-JP" sz="120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D3324-A023-1843-ABD0-0BBFB52EF460}" type="slidenum">
              <a:rPr lang="ja-JP" altLang="en-US" smtClean="0"/>
              <a:pPr/>
              <a:t>12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 smtClean="0"/>
              <a:t>There are</a:t>
            </a:r>
            <a:r>
              <a:rPr lang="en-US" altLang="ja-JP" baseline="0" dirty="0" smtClean="0"/>
              <a:t> two possibilities of the process of absorption at low frequency radio band. Both of them can cause core shift.</a:t>
            </a:r>
          </a:p>
          <a:p>
            <a:r>
              <a:rPr lang="en-US" altLang="ja-JP" baseline="0" dirty="0" smtClean="0"/>
              <a:t>One is synchrotron self-absorption, SSA. In this case, absorber is jet itself.</a:t>
            </a:r>
          </a:p>
          <a:p>
            <a:r>
              <a:rPr lang="en-US" altLang="ja-JP" baseline="0" dirty="0" smtClean="0"/>
              <a:t>The other is Free free absorption, FFA. The absorber is the plasma gas around jet. It may be accretion matter.</a:t>
            </a:r>
          </a:p>
          <a:p>
            <a:r>
              <a:rPr lang="en-US" altLang="ja-JP" dirty="0" smtClean="0"/>
              <a:t>The value of the spectral index at</a:t>
            </a:r>
            <a:r>
              <a:rPr lang="en-US" altLang="ja-JP" baseline="0" dirty="0" smtClean="0"/>
              <a:t> low frequency can separate two process. Spectral index below 2.5 theoretically indicates SSA.</a:t>
            </a:r>
          </a:p>
          <a:p>
            <a:r>
              <a:rPr lang="en-US" altLang="ja-JP" baseline="0" dirty="0" smtClean="0"/>
              <a:t>Our spectral index map have the region of over 2.5. So it indicates FFA region.</a:t>
            </a:r>
          </a:p>
          <a:p>
            <a:endParaRPr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D3324-A023-1843-ABD0-0BBFB52EF460}" type="slidenum">
              <a:rPr lang="ja-JP" altLang="en-US" smtClean="0"/>
              <a:pPr/>
              <a:t>13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baseline="0" dirty="0" smtClean="0"/>
              <a:t>I will focus on core shift on counter jet side.</a:t>
            </a:r>
          </a:p>
          <a:p>
            <a:endParaRPr lang="en-US" altLang="ja-JP" baseline="0" dirty="0" smtClean="0"/>
          </a:p>
          <a:p>
            <a:r>
              <a:rPr lang="en-US" altLang="ja-JP" sz="1200" dirty="0" smtClean="0"/>
              <a:t>In counter</a:t>
            </a:r>
            <a:r>
              <a:rPr lang="en-US" altLang="ja-JP" sz="1200" baseline="0" dirty="0" smtClean="0"/>
              <a:t> jet, the absorption look like different from approaching jet</a:t>
            </a:r>
            <a:endParaRPr lang="en-US" altLang="ja-JP" sz="1200" dirty="0" smtClean="0"/>
          </a:p>
          <a:p>
            <a:r>
              <a:rPr lang="en-US" altLang="ja-JP" sz="1200" dirty="0" smtClean="0"/>
              <a:t>Assuming</a:t>
            </a:r>
            <a:r>
              <a:rPr lang="en-US" altLang="ja-JP" sz="1200" baseline="0" dirty="0" smtClean="0"/>
              <a:t> symmetry jet with respect to black hole, index </a:t>
            </a:r>
            <a:r>
              <a:rPr lang="en-US" altLang="ja-JP" sz="1200" baseline="0" dirty="0" err="1" smtClean="0"/>
              <a:t>k</a:t>
            </a:r>
            <a:r>
              <a:rPr lang="en-US" altLang="ja-JP" sz="1200" baseline="0" dirty="0" smtClean="0"/>
              <a:t> and black hole position  </a:t>
            </a:r>
            <a:r>
              <a:rPr lang="en-US" altLang="ja-JP" sz="1200" baseline="0" dirty="0" err="1" smtClean="0"/>
              <a:t>c</a:t>
            </a:r>
            <a:r>
              <a:rPr lang="en-US" altLang="ja-JP" sz="1200" baseline="0" dirty="0" smtClean="0"/>
              <a:t> are common value between jet and counter jet. </a:t>
            </a:r>
            <a:endParaRPr lang="en-US" altLang="ja-JP" sz="1200" dirty="0" smtClean="0"/>
          </a:p>
          <a:p>
            <a:r>
              <a:rPr lang="en-US" altLang="ja-JP" sz="1200" dirty="0" smtClean="0"/>
              <a:t>However,</a:t>
            </a:r>
            <a:r>
              <a:rPr lang="en-US" altLang="ja-JP" sz="1200" baseline="0" dirty="0" smtClean="0"/>
              <a:t> scaling factor large omega is different.</a:t>
            </a:r>
            <a:endParaRPr lang="en-US" altLang="ja-JP" sz="1200" dirty="0" smtClean="0"/>
          </a:p>
          <a:p>
            <a:r>
              <a:rPr lang="en-US" altLang="ja-JP" dirty="0" smtClean="0"/>
              <a:t>In SSA</a:t>
            </a:r>
            <a:r>
              <a:rPr lang="en-US" altLang="ja-JP" baseline="0" dirty="0" smtClean="0"/>
              <a:t> case, the difference will reflect beaming factor, which is depended on jet speed beta, and viewing angle theta.</a:t>
            </a:r>
          </a:p>
          <a:p>
            <a:r>
              <a:rPr lang="en-US" altLang="ja-JP" dirty="0" smtClean="0"/>
              <a:t>Beaming factor</a:t>
            </a:r>
            <a:r>
              <a:rPr lang="en-US" altLang="ja-JP" baseline="0" dirty="0" smtClean="0"/>
              <a:t> on A-jet is larger than the other.</a:t>
            </a:r>
          </a:p>
          <a:p>
            <a:r>
              <a:rPr lang="en-US" altLang="ja-JP" baseline="0" dirty="0" smtClean="0"/>
              <a:t>Also the value can be described by this equation for assuming </a:t>
            </a:r>
            <a:r>
              <a:rPr lang="en-US" altLang="ja-JP" baseline="0" dirty="0" err="1" smtClean="0"/>
              <a:t>equipartition</a:t>
            </a:r>
            <a:r>
              <a:rPr lang="en-US" altLang="ja-JP" baseline="0" dirty="0" smtClean="0"/>
              <a:t>. It is important that the difference value between both side is only theta.</a:t>
            </a:r>
          </a:p>
          <a:p>
            <a:r>
              <a:rPr lang="en-US" altLang="ja-JP" baseline="0" dirty="0" smtClean="0"/>
              <a:t>Therefore, </a:t>
            </a:r>
            <a:r>
              <a:rPr lang="en-US" altLang="ja-JP" sz="1200" baseline="0" dirty="0" smtClean="0"/>
              <a:t>we can calculate the expected core shift on the counter side using approaching jet parameter. And jet speed,</a:t>
            </a:r>
            <a:r>
              <a:rPr lang="en-US" altLang="ja-JP" sz="1200" baseline="0" dirty="0" smtClean="0"/>
              <a:t> viewing angle.</a:t>
            </a:r>
            <a:endParaRPr lang="en-US" altLang="ja-JP" sz="1200" baseline="0" dirty="0" smtClean="0"/>
          </a:p>
          <a:p>
            <a:endParaRPr lang="en-US" altLang="ja-JP" sz="1200" baseline="0" dirty="0" smtClean="0"/>
          </a:p>
          <a:p>
            <a:r>
              <a:rPr lang="en-US" altLang="ja-JP" sz="1200" baseline="0" dirty="0" smtClean="0"/>
              <a:t>Light blue line is expected core shift line </a:t>
            </a:r>
          </a:p>
          <a:p>
            <a:r>
              <a:rPr lang="en-US" altLang="ja-JP" sz="1200" baseline="0" dirty="0" smtClean="0"/>
              <a:t>Compared to observational position and line, you can see the core positions at 1 and 2 GHz are agreement with the SSA expectation, however, 5 and 8 GHz don’t match. </a:t>
            </a:r>
          </a:p>
          <a:p>
            <a:endParaRPr lang="en-US" altLang="ja-JP" sz="1200" baseline="0" dirty="0" smtClean="0"/>
          </a:p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B98DA-2792-5444-ADC0-2B3F3CF3EEE0}" type="slidenum">
              <a:rPr lang="ja-JP" altLang="en-US" smtClean="0"/>
              <a:pPr/>
              <a:t>14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baseline="0" dirty="0" smtClean="0"/>
              <a:t>A possible solution is an additional absorbing component in the limited ration at less than 0.4 pc only on the counter side.</a:t>
            </a:r>
          </a:p>
          <a:p>
            <a:r>
              <a:rPr lang="en-US" altLang="ja-JP" sz="1200" baseline="0" dirty="0" smtClean="0"/>
              <a:t>Core shift also suggest the existence of a disk in addition to gap profile and spectral index larger than 2.5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Why are</a:t>
            </a:r>
            <a:r>
              <a:rPr lang="en-US" altLang="ja-JP" baseline="0" dirty="0" smtClean="0"/>
              <a:t> cores at only midrange frequency affected by FFA disk ?</a:t>
            </a:r>
          </a:p>
          <a:p>
            <a:r>
              <a:rPr lang="en-US" altLang="ja-JP" baseline="0" dirty="0" smtClean="0"/>
              <a:t>FFA opacity show this equation. It depends electro density and temperature, path length in absorbers and frequency.</a:t>
            </a:r>
          </a:p>
          <a:p>
            <a:r>
              <a:rPr lang="en-US" altLang="ja-JP" baseline="0" dirty="0" smtClean="0"/>
              <a:t>At lower than 2 GHz, the core position is outside disk, which indicate the electron density is very low because the distance is too far from BH.</a:t>
            </a:r>
          </a:p>
          <a:p>
            <a:r>
              <a:rPr lang="en-US" altLang="ja-JP" dirty="0" smtClean="0"/>
              <a:t>On</a:t>
            </a:r>
            <a:r>
              <a:rPr lang="en-US" altLang="ja-JP" baseline="0" dirty="0" smtClean="0"/>
              <a:t> the other hand, at higher than 15 GHz, temperature is too high and it is also frequency dependence.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D3324-A023-1843-ABD0-0BBFB52EF460}" type="slidenum">
              <a:rPr lang="ja-JP" altLang="en-US" smtClean="0"/>
              <a:pPr/>
              <a:t>15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This is summary.</a:t>
            </a:r>
          </a:p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B98DA-2792-5444-ADC0-2B3F3CF3EEE0}" type="slidenum">
              <a:rPr lang="ja-JP" altLang="en-US" smtClean="0"/>
              <a:pPr/>
              <a:t>16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baseline="0" dirty="0" smtClean="0"/>
              <a:t>We started the analysis of 3C 84.</a:t>
            </a:r>
          </a:p>
          <a:p>
            <a:r>
              <a:rPr lang="en-US" altLang="ja-JP" baseline="0" dirty="0" smtClean="0"/>
              <a:t>These show continuum maps</a:t>
            </a:r>
          </a:p>
          <a:p>
            <a:r>
              <a:rPr lang="en-US" altLang="ja-JP" baseline="0" dirty="0" smtClean="0"/>
              <a:t>We will try to measure the core shift.</a:t>
            </a:r>
          </a:p>
          <a:p>
            <a:r>
              <a:rPr lang="en-US" altLang="ja-JP" baseline="0" dirty="0" smtClean="0"/>
              <a:t>Please wait till the results of other sources,</a:t>
            </a:r>
          </a:p>
          <a:p>
            <a:endParaRPr lang="en-US" altLang="ja-JP" baseline="0" dirty="0" smtClean="0"/>
          </a:p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B98DA-2792-5444-ADC0-2B3F3CF3EEE0}" type="slidenum">
              <a:rPr lang="ja-JP" altLang="en-US" smtClean="0"/>
              <a:pPr/>
              <a:t>17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B98DA-2792-5444-ADC0-2B3F3CF3EEE0}" type="slidenum">
              <a:rPr lang="ja-JP" altLang="en-US" smtClean="0"/>
              <a:pPr/>
              <a:t>18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aseline="0" dirty="0" smtClean="0"/>
              <a:t>In this observation, New Mark 5c system is used.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aseline="0" dirty="0" smtClean="0"/>
              <a:t>Data rate achieve 2 </a:t>
            </a:r>
            <a:r>
              <a:rPr lang="en-US" altLang="ja-JP" baseline="0" dirty="0" err="1" smtClean="0"/>
              <a:t>Gbps</a:t>
            </a:r>
            <a:r>
              <a:rPr lang="en-US" altLang="ja-JP" baseline="0" dirty="0" smtClean="0"/>
              <a:t> and bandwidth is 512 MHz.</a:t>
            </a:r>
          </a:p>
          <a:p>
            <a:endParaRPr lang="en-US" altLang="ja-JP" baseline="0" dirty="0" smtClean="0"/>
          </a:p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B98DA-2792-5444-ADC0-2B3F3CF3EEE0}" type="slidenum">
              <a:rPr lang="ja-JP" altLang="en-US" smtClean="0"/>
              <a:pPr/>
              <a:t>19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This is</a:t>
            </a:r>
            <a:r>
              <a:rPr lang="en-US" altLang="ja-JP" baseline="0" dirty="0" smtClean="0"/>
              <a:t> outline of my talk.</a:t>
            </a:r>
          </a:p>
          <a:p>
            <a:r>
              <a:rPr lang="en-US" altLang="ja-JP" baseline="0" dirty="0" smtClean="0"/>
              <a:t>Firstly, I will introduce our project.</a:t>
            </a:r>
          </a:p>
          <a:p>
            <a:r>
              <a:rPr lang="en-US" altLang="ja-JP" baseline="0" dirty="0" smtClean="0"/>
              <a:t>The keyword is core shift measurements for two-side jet</a:t>
            </a:r>
          </a:p>
          <a:p>
            <a:r>
              <a:rPr lang="en-US" altLang="ja-JP" baseline="0" dirty="0" smtClean="0"/>
              <a:t>The main purpose is to understand where the position of the black hole is. </a:t>
            </a:r>
          </a:p>
          <a:p>
            <a:r>
              <a:rPr lang="en-US" altLang="ja-JP" baseline="0" dirty="0" smtClean="0"/>
              <a:t>These 4 sources are our </a:t>
            </a:r>
            <a:r>
              <a:rPr lang="en-US" altLang="ja-JP" baseline="0" dirty="0" err="1" smtClean="0"/>
              <a:t>targerts</a:t>
            </a:r>
            <a:endParaRPr lang="en-US" altLang="ja-JP" baseline="0" dirty="0" smtClean="0"/>
          </a:p>
          <a:p>
            <a:r>
              <a:rPr lang="en-US" altLang="ja-JP" baseline="0" dirty="0" smtClean="0"/>
              <a:t>Then, I will show you the results of NGC 4261 as example of our target,</a:t>
            </a:r>
          </a:p>
          <a:p>
            <a:r>
              <a:rPr lang="en-US" altLang="ja-JP" baseline="0" dirty="0" smtClean="0"/>
              <a:t>There are two topics.</a:t>
            </a:r>
          </a:p>
          <a:p>
            <a:r>
              <a:rPr lang="en-US" altLang="ja-JP" baseline="0" dirty="0" smtClean="0"/>
              <a:t>One is the black hole position,</a:t>
            </a:r>
          </a:p>
          <a:p>
            <a:r>
              <a:rPr lang="en-US" altLang="ja-JP" baseline="0" dirty="0" smtClean="0"/>
              <a:t>The other is the interpretation of the counter jet core shift.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B98DA-2792-5444-ADC0-2B3F3CF3EEE0}" type="slidenum">
              <a:rPr lang="ja-JP" altLang="en-US" smtClean="0"/>
              <a:pPr/>
              <a:t>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B98DA-2792-5444-ADC0-2B3F3CF3EEE0}" type="slidenum">
              <a:rPr lang="ja-JP" altLang="en-US" smtClean="0"/>
              <a:pPr/>
              <a:t>20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sz="1400" dirty="0" smtClean="0"/>
              <a:t>This</a:t>
            </a:r>
            <a:r>
              <a:rPr lang="en-US" altLang="ja-JP" sz="1400" baseline="0" dirty="0" smtClean="0"/>
              <a:t> table shows the errors we estimated.</a:t>
            </a:r>
          </a:p>
          <a:p>
            <a:r>
              <a:rPr lang="en-US" altLang="ja-JP" sz="1400" baseline="0" dirty="0" smtClean="0"/>
              <a:t>There are 7 terms and we calculate root sum square of them.</a:t>
            </a:r>
          </a:p>
          <a:p>
            <a:r>
              <a:rPr lang="en-US" altLang="ja-JP" sz="1400" baseline="0" dirty="0" smtClean="0"/>
              <a:t>At low frequency, </a:t>
            </a:r>
            <a:r>
              <a:rPr lang="en-US" altLang="ja-JP" sz="1400" baseline="0" dirty="0" err="1" smtClean="0"/>
              <a:t>Ionospheric</a:t>
            </a:r>
            <a:r>
              <a:rPr lang="en-US" altLang="ja-JP" sz="1400" baseline="0" dirty="0" smtClean="0"/>
              <a:t> residual is most important. At high frequency, Troposphere and core identification are major components.</a:t>
            </a:r>
            <a:endParaRPr lang="ja-JP" altLang="en-US" sz="14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248AB-BDA0-9943-9FBD-EB866262BFC6}" type="slidenum">
              <a:rPr lang="ja-JP" altLang="en-US" smtClean="0"/>
              <a:pPr/>
              <a:t>21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baseline="0" dirty="0" smtClean="0"/>
              <a:t>What is radio core.</a:t>
            </a:r>
          </a:p>
          <a:p>
            <a:r>
              <a:rPr lang="en-US" altLang="ja-JP" baseline="0" dirty="0" smtClean="0"/>
              <a:t>We defined the position of radio core as the position of peak intensity at upstream of jet. In this figure, this position is core. </a:t>
            </a:r>
          </a:p>
          <a:p>
            <a:r>
              <a:rPr lang="en-US" altLang="ja-JP" baseline="0" dirty="0" smtClean="0"/>
              <a:t>However, the position of core is not so simple.</a:t>
            </a:r>
          </a:p>
          <a:p>
            <a:r>
              <a:rPr lang="en-US" altLang="ja-JP" baseline="0" dirty="0" smtClean="0"/>
              <a:t>Because the </a:t>
            </a:r>
            <a:r>
              <a:rPr lang="en-US" altLang="ja-JP" baseline="0" dirty="0" err="1" smtClean="0"/>
              <a:t>uperstream</a:t>
            </a:r>
            <a:r>
              <a:rPr lang="en-US" altLang="ja-JP" baseline="0" dirty="0" smtClean="0"/>
              <a:t> of jet is absorbed and this opacity effect is stronger at lower frequency</a:t>
            </a:r>
          </a:p>
          <a:p>
            <a:r>
              <a:rPr lang="en-US" altLang="ja-JP" baseline="0" dirty="0" smtClean="0"/>
              <a:t>Therefore, we observe radio cores at different position by frequencies.</a:t>
            </a:r>
          </a:p>
          <a:p>
            <a:r>
              <a:rPr lang="en-US" altLang="ja-JP" baseline="0" dirty="0" smtClean="0"/>
              <a:t>This is known as core shift.</a:t>
            </a:r>
          </a:p>
          <a:p>
            <a:r>
              <a:rPr lang="en-US" altLang="ja-JP" baseline="0" dirty="0" smtClean="0"/>
              <a:t>For example in this figure</a:t>
            </a:r>
          </a:p>
          <a:p>
            <a:r>
              <a:rPr lang="en-US" altLang="ja-JP" baseline="0" dirty="0" smtClean="0"/>
              <a:t>If this jet intrinsically start at this point but we can actually see only inside dashed line at a frequency.</a:t>
            </a:r>
          </a:p>
          <a:p>
            <a:r>
              <a:rPr lang="en-US" altLang="ja-JP" baseline="0" dirty="0" smtClean="0"/>
              <a:t> It means that core position is not equal to position of the jet base. 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B98DA-2792-5444-ADC0-2B3F3CF3EEE0}" type="slidenum">
              <a:rPr lang="ja-JP" altLang="en-US" smtClean="0"/>
              <a:pPr/>
              <a:t>3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sz="1400" baseline="0" dirty="0" smtClean="0"/>
              <a:t>M 87 case by </a:t>
            </a:r>
            <a:r>
              <a:rPr lang="en-US" altLang="ja-JP" sz="1400" baseline="0" dirty="0" err="1" smtClean="0"/>
              <a:t>Hada</a:t>
            </a:r>
            <a:r>
              <a:rPr lang="en-US" altLang="ja-JP" sz="1400" baseline="0" dirty="0" smtClean="0"/>
              <a:t> et al. 2011 is very important example for determination of jet base.</a:t>
            </a:r>
          </a:p>
          <a:p>
            <a:r>
              <a:rPr lang="en-US" altLang="ja-JP" sz="1400" baseline="0" dirty="0" smtClean="0"/>
              <a:t>Kazuhiro </a:t>
            </a:r>
            <a:r>
              <a:rPr lang="en-US" altLang="ja-JP" sz="1400" baseline="0" dirty="0" err="1" smtClean="0"/>
              <a:t>Hada</a:t>
            </a:r>
            <a:r>
              <a:rPr lang="en-US" altLang="ja-JP" sz="1400" baseline="0" dirty="0" smtClean="0"/>
              <a:t> talked about this topics at the first day in this meeting. </a:t>
            </a:r>
          </a:p>
          <a:p>
            <a:r>
              <a:rPr lang="en-US" altLang="ja-JP" sz="1400" baseline="0" dirty="0" smtClean="0"/>
              <a:t>They determined the jet base in M87 accurately by multi-frequency phase referencing observation.</a:t>
            </a:r>
            <a:endParaRPr lang="en-US" altLang="ja-JP" sz="1400" baseline="0" dirty="0" smtClean="0"/>
          </a:p>
          <a:p>
            <a:r>
              <a:rPr lang="en-US" altLang="ja-JP" sz="1400" dirty="0" smtClean="0"/>
              <a:t>The</a:t>
            </a:r>
            <a:r>
              <a:rPr lang="en-US" altLang="ja-JP" sz="1400" baseline="0" dirty="0" smtClean="0"/>
              <a:t> </a:t>
            </a:r>
            <a:r>
              <a:rPr lang="en-US" altLang="ja-JP" sz="1400" baseline="0" dirty="0" smtClean="0"/>
              <a:t>jet base of M 87 is located at about 14 times </a:t>
            </a:r>
            <a:r>
              <a:rPr lang="en-US" altLang="ja-JP" sz="1400" baseline="0" dirty="0" err="1" smtClean="0"/>
              <a:t>Rs</a:t>
            </a:r>
            <a:r>
              <a:rPr lang="en-US" altLang="ja-JP" sz="1400" baseline="0" dirty="0" smtClean="0"/>
              <a:t> away from 43 GHz radio core</a:t>
            </a:r>
          </a:p>
          <a:p>
            <a:r>
              <a:rPr lang="en-US" altLang="ja-JP" sz="1400" baseline="0" dirty="0" smtClean="0"/>
              <a:t>If The frequency is higher and higher  the position of the core is closer and closer to the jet base.</a:t>
            </a:r>
          </a:p>
          <a:p>
            <a:r>
              <a:rPr lang="en-US" altLang="ja-JP" sz="1400" baseline="0" dirty="0" smtClean="0"/>
              <a:t>Therefore, they expected that the position of core at infinity of frequency should be jet base  </a:t>
            </a:r>
          </a:p>
          <a:p>
            <a:endParaRPr lang="en-US" altLang="ja-JP" sz="1400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400" dirty="0" smtClean="0"/>
              <a:t>However, does jet base </a:t>
            </a:r>
            <a:r>
              <a:rPr lang="en-US" altLang="ja-JP" sz="1400" baseline="0" dirty="0" smtClean="0"/>
              <a:t>represent true black hole position ?</a:t>
            </a:r>
          </a:p>
          <a:p>
            <a:endParaRPr lang="en-US" altLang="ja-JP" sz="1400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248AB-BDA0-9943-9FBD-EB866262BFC6}" type="slidenum">
              <a:rPr lang="ja-JP" altLang="en-US" smtClean="0"/>
              <a:pPr/>
              <a:t>4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baseline="0" dirty="0" smtClean="0"/>
              <a:t>It is unclear.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aseline="0" dirty="0" smtClean="0"/>
              <a:t>This sketch shows the relation of positions between core and BH. the purple cone is jet and yellow ellipse is core at 43 GHz.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aseline="0" dirty="0" smtClean="0"/>
              <a:t>In M 87 case, the position of jet base is 10 times </a:t>
            </a:r>
            <a:r>
              <a:rPr lang="en-US" altLang="ja-JP" baseline="0" dirty="0" err="1" smtClean="0"/>
              <a:t>Rs</a:t>
            </a:r>
            <a:r>
              <a:rPr lang="en-US" altLang="ja-JP" baseline="0" dirty="0" smtClean="0"/>
              <a:t> away from 43 GHz.</a:t>
            </a:r>
          </a:p>
          <a:p>
            <a:r>
              <a:rPr lang="en-US" altLang="ja-JP" baseline="0" dirty="0" smtClean="0"/>
              <a:t>On the other hand, In BL Lac case, </a:t>
            </a:r>
            <a:r>
              <a:rPr lang="en-US" altLang="ja-JP" baseline="0" dirty="0" err="1" smtClean="0"/>
              <a:t>Marscher</a:t>
            </a:r>
            <a:r>
              <a:rPr lang="en-US" altLang="ja-JP" baseline="0" dirty="0" smtClean="0"/>
              <a:t> et al. reported 43 GHz core indicate standing shock point and it is very far by 10 to 5th </a:t>
            </a:r>
            <a:r>
              <a:rPr lang="en-US" altLang="ja-JP" baseline="0" dirty="0" err="1" smtClean="0"/>
              <a:t>Rs</a:t>
            </a:r>
            <a:r>
              <a:rPr lang="en-US" altLang="ja-JP" baseline="0" dirty="0" smtClean="0"/>
              <a:t> from BH position.</a:t>
            </a:r>
            <a:endParaRPr lang="en-US" altLang="ja-JP" baseline="0" dirty="0" smtClean="0"/>
          </a:p>
          <a:p>
            <a:r>
              <a:rPr lang="en-US" altLang="ja-JP" baseline="0" dirty="0" smtClean="0"/>
              <a:t>Therefore</a:t>
            </a:r>
            <a:r>
              <a:rPr lang="en-US" altLang="ja-JP" baseline="0" dirty="0" smtClean="0"/>
              <a:t>, if the jet base is determined by core shift measurements, on one-sided jet it prove only the lower limit of the distance to black hole position,</a:t>
            </a:r>
          </a:p>
          <a:p>
            <a:endParaRPr lang="en-US" altLang="ja-JP" baseline="0" dirty="0" smtClean="0"/>
          </a:p>
          <a:p>
            <a:r>
              <a:rPr lang="en-US" altLang="ja-JP" baseline="0" dirty="0" smtClean="0"/>
              <a:t>So, We focused on two-sided jet.</a:t>
            </a:r>
          </a:p>
          <a:p>
            <a:r>
              <a:rPr lang="en-US" altLang="ja-JP" baseline="0" dirty="0" smtClean="0"/>
              <a:t>The courter jet core shift gives the upper limit. Both side core can limit range of the position of the black hole </a:t>
            </a:r>
            <a:r>
              <a:rPr lang="en-US" altLang="ja-JP" baseline="0" dirty="0" err="1" smtClean="0"/>
              <a:t>unambigously</a:t>
            </a:r>
            <a:r>
              <a:rPr lang="en-US" altLang="ja-JP" baseline="0" dirty="0" smtClean="0"/>
              <a:t> </a:t>
            </a:r>
          </a:p>
          <a:p>
            <a:endParaRPr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B98DA-2792-5444-ADC0-2B3F3CF3EEE0}" type="slidenum">
              <a:rPr lang="ja-JP" altLang="en-US" smtClean="0"/>
              <a:pPr/>
              <a:t>5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The</a:t>
            </a:r>
            <a:r>
              <a:rPr lang="en-US" altLang="ja-JP" baseline="0" dirty="0" smtClean="0"/>
              <a:t> goal of our study is that </a:t>
            </a:r>
          </a:p>
          <a:p>
            <a:r>
              <a:rPr lang="en-US" altLang="ja-JP" baseline="0" dirty="0" smtClean="0"/>
              <a:t>We will measure the core shift not only on main jet but also on counter jet side And </a:t>
            </a:r>
          </a:p>
          <a:p>
            <a:r>
              <a:rPr lang="en-US" altLang="ja-JP" baseline="0" dirty="0" smtClean="0"/>
              <a:t>We will reveal the true position of black hole by using core shift of both side jet.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B98DA-2792-5444-ADC0-2B3F3CF3EEE0}" type="slidenum">
              <a:rPr lang="ja-JP" altLang="en-US" smtClean="0"/>
              <a:pPr/>
              <a:t>6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baseline="0" dirty="0" smtClean="0"/>
              <a:t>The targets are required to be nearby source because we have to measure core shifts accurately. </a:t>
            </a:r>
          </a:p>
          <a:p>
            <a:r>
              <a:rPr lang="en-US" altLang="ja-JP" baseline="0" dirty="0" smtClean="0"/>
              <a:t>We selected 4 sources, Centaurs A, NGC 4261, 3C 84, and Cygnus A.</a:t>
            </a:r>
          </a:p>
          <a:p>
            <a:r>
              <a:rPr lang="en-US" altLang="ja-JP" baseline="0" dirty="0" smtClean="0"/>
              <a:t>Additionally, all of them have free-free absorption feature around core.</a:t>
            </a:r>
          </a:p>
          <a:p>
            <a:endParaRPr lang="en-US" altLang="ja-JP" baseline="0" dirty="0" smtClean="0"/>
          </a:p>
          <a:p>
            <a:r>
              <a:rPr lang="en-US" altLang="ja-JP" baseline="0" dirty="0" smtClean="0"/>
              <a:t>In this talk, I will focus on NGC 4261 case.</a:t>
            </a:r>
          </a:p>
          <a:p>
            <a:r>
              <a:rPr lang="en-US" altLang="ja-JP" baseline="0" dirty="0" smtClean="0"/>
              <a:t>About Other sources, we submitted the proposal to VLBA and accepted.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aseline="0" dirty="0" smtClean="0"/>
              <a:t>3C 84 and </a:t>
            </a:r>
            <a:r>
              <a:rPr lang="en-US" altLang="ja-JP" baseline="0" dirty="0" err="1" smtClean="0"/>
              <a:t>Cen</a:t>
            </a:r>
            <a:r>
              <a:rPr lang="en-US" altLang="ja-JP" baseline="0" dirty="0" smtClean="0"/>
              <a:t> A have already been observed in last winter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B98DA-2792-5444-ADC0-2B3F3CF3EEE0}" type="slidenum">
              <a:rPr lang="ja-JP" altLang="en-US" smtClean="0"/>
              <a:pPr/>
              <a:t>7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ja-JP" sz="1400" dirty="0" smtClean="0"/>
              <a:t>This source is a</a:t>
            </a:r>
            <a:r>
              <a:rPr lang="en-US" altLang="ja-JP" sz="1400" baseline="0" dirty="0" smtClean="0"/>
              <a:t> nearby FR-I type radio galaxy. Top figure shows VLA 5 GHz image.</a:t>
            </a:r>
            <a:endParaRPr lang="en-US" altLang="ja-JP" sz="1400" dirty="0" smtClean="0"/>
          </a:p>
          <a:p>
            <a:r>
              <a:rPr lang="en-US" altLang="ja-JP" sz="1400" dirty="0" smtClean="0"/>
              <a:t>Its</a:t>
            </a:r>
            <a:r>
              <a:rPr lang="en-US" altLang="ja-JP" sz="1400" baseline="0" dirty="0" smtClean="0"/>
              <a:t> black hole mass is estimated </a:t>
            </a:r>
            <a:r>
              <a:rPr lang="en-US" altLang="ja-JP" sz="1400" baseline="0" dirty="0" err="1" smtClean="0"/>
              <a:t>kinematically</a:t>
            </a:r>
            <a:r>
              <a:rPr lang="en-US" altLang="ja-JP" sz="1400" baseline="0" dirty="0" smtClean="0"/>
              <a:t> to be about 500 million times solar mass by HST observation, which discovered a 100 pc scale dusty tours.</a:t>
            </a:r>
            <a:endParaRPr lang="en-US" altLang="ja-JP" sz="1400" dirty="0" smtClean="0"/>
          </a:p>
          <a:p>
            <a:r>
              <a:rPr lang="en-US" altLang="ja-JP" sz="1400" baseline="0" dirty="0" smtClean="0"/>
              <a:t>middle figure shows </a:t>
            </a:r>
            <a:r>
              <a:rPr lang="en-US" altLang="ja-JP" sz="1400" dirty="0" smtClean="0"/>
              <a:t>pc</a:t>
            </a:r>
            <a:r>
              <a:rPr lang="en-US" altLang="ja-JP" sz="1400" baseline="0" dirty="0" smtClean="0"/>
              <a:t> scales by VLBA observations. It has prominent two-sided jets. </a:t>
            </a:r>
          </a:p>
          <a:p>
            <a:r>
              <a:rPr lang="en-US" altLang="ja-JP" sz="1400" baseline="0" dirty="0" smtClean="0"/>
              <a:t>West side is approaching jet. And the other side is counter jet,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400" dirty="0" smtClean="0"/>
              <a:t>Therefore NGC 4261 is one of the</a:t>
            </a:r>
            <a:r>
              <a:rPr lang="en-US" altLang="ja-JP" sz="1400" baseline="0" dirty="0" smtClean="0"/>
              <a:t> best object to study counter jet core shift.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400" baseline="0" dirty="0" smtClean="0"/>
              <a:t>Additionally, viewing angle theta is estimated to be 63 degrees </a:t>
            </a:r>
            <a:endParaRPr lang="en-US" altLang="ja-JP" sz="1400" dirty="0" smtClean="0"/>
          </a:p>
          <a:p>
            <a:r>
              <a:rPr lang="en-US" altLang="ja-JP" sz="1400" dirty="0" smtClean="0"/>
              <a:t>by using jet</a:t>
            </a:r>
            <a:r>
              <a:rPr lang="en-US" altLang="ja-JP" sz="1400" baseline="0" dirty="0" smtClean="0"/>
              <a:t> speed and flux ratio between </a:t>
            </a:r>
            <a:r>
              <a:rPr lang="en-US" altLang="ja-JP" sz="1400" baseline="0" dirty="0" err="1" smtClean="0"/>
              <a:t>Ajet</a:t>
            </a:r>
            <a:r>
              <a:rPr lang="en-US" altLang="ja-JP" sz="1400" baseline="0" dirty="0" smtClean="0"/>
              <a:t> and </a:t>
            </a:r>
            <a:r>
              <a:rPr lang="en-US" altLang="ja-JP" sz="1400" baseline="0" dirty="0" err="1" smtClean="0"/>
              <a:t>Cjet</a:t>
            </a:r>
            <a:r>
              <a:rPr lang="en-US" altLang="ja-JP" sz="1400" baseline="0" dirty="0" smtClean="0"/>
              <a:t>.</a:t>
            </a:r>
          </a:p>
          <a:p>
            <a:endParaRPr lang="en-US" altLang="ja-JP" sz="1400" baseline="0" dirty="0" smtClean="0"/>
          </a:p>
          <a:p>
            <a:r>
              <a:rPr lang="en-US" altLang="ja-JP" sz="1400" baseline="0" dirty="0" smtClean="0"/>
              <a:t>This source have another important feature.</a:t>
            </a:r>
          </a:p>
          <a:p>
            <a:r>
              <a:rPr lang="en-US" altLang="ja-JP" sz="1400" baseline="0" dirty="0" smtClean="0"/>
              <a:t>This is intensity gap. It is located nearby core position.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400" dirty="0" smtClean="0"/>
              <a:t>Jones et al interpreted the gap as the obscuration by an edge-on.</a:t>
            </a:r>
            <a:r>
              <a:rPr lang="en-US" altLang="ja-JP" sz="1400" baseline="0" dirty="0" smtClean="0"/>
              <a:t> geometrically-thin, cold disk with a temperature about 10,000 K like bottom right figure.</a:t>
            </a:r>
            <a:endParaRPr lang="en-US" altLang="ja-JP" sz="140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248AB-BDA0-9943-9FBD-EB866262BFC6}" type="slidenum">
              <a:rPr lang="ja-JP" altLang="en-US" smtClean="0"/>
              <a:pPr/>
              <a:t>8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sz="1400" dirty="0" smtClean="0"/>
              <a:t>Next</a:t>
            </a:r>
            <a:r>
              <a:rPr lang="en-US" altLang="ja-JP" sz="1400" baseline="0" dirty="0" smtClean="0"/>
              <a:t> is observational summary</a:t>
            </a:r>
            <a:endParaRPr lang="en-US" altLang="ja-JP" sz="1400" dirty="0" smtClean="0"/>
          </a:p>
          <a:p>
            <a:r>
              <a:rPr lang="en-US" altLang="ja-JP" sz="1400" dirty="0" smtClean="0"/>
              <a:t>We observed the target</a:t>
            </a:r>
            <a:r>
              <a:rPr lang="en-US" altLang="ja-JP" sz="1400" baseline="0" dirty="0" smtClean="0"/>
              <a:t> </a:t>
            </a:r>
            <a:r>
              <a:rPr lang="en-US" altLang="ja-JP" sz="1400" dirty="0" smtClean="0"/>
              <a:t>by </a:t>
            </a:r>
            <a:r>
              <a:rPr lang="en-US" altLang="ja-JP" sz="1400" baseline="0" dirty="0" smtClean="0"/>
              <a:t>VLBA with 10 antennas at multi-frequency phase-referencing.</a:t>
            </a:r>
          </a:p>
          <a:p>
            <a:r>
              <a:rPr lang="en-US" altLang="ja-JP" sz="1400" baseline="0" dirty="0" smtClean="0"/>
              <a:t>We use 7 frequencies from 1.4 GHz to 43 GHz.</a:t>
            </a:r>
            <a:endParaRPr lang="en-US" altLang="ja-JP" sz="1400" dirty="0" smtClean="0"/>
          </a:p>
          <a:p>
            <a:r>
              <a:rPr lang="en-US" altLang="ja-JP" sz="1400" dirty="0" smtClean="0"/>
              <a:t>The maximum spatial resolution at</a:t>
            </a:r>
            <a:r>
              <a:rPr lang="en-US" altLang="ja-JP" sz="1400" baseline="0" dirty="0" smtClean="0"/>
              <a:t> </a:t>
            </a:r>
            <a:r>
              <a:rPr lang="en-US" altLang="ja-JP" sz="1400" dirty="0" smtClean="0"/>
              <a:t>43</a:t>
            </a:r>
            <a:r>
              <a:rPr lang="en-US" altLang="ja-JP" sz="1400" baseline="0" dirty="0" smtClean="0"/>
              <a:t> GHz is 0.15 </a:t>
            </a:r>
            <a:r>
              <a:rPr lang="en-US" altLang="ja-JP" sz="1400" baseline="0" dirty="0" err="1" smtClean="0"/>
              <a:t>mas</a:t>
            </a:r>
            <a:r>
              <a:rPr lang="en-US" altLang="ja-JP" sz="1400" baseline="0" dirty="0" smtClean="0"/>
              <a:t>  it correspond to about 0.04 pc and 1000</a:t>
            </a:r>
            <a:r>
              <a:rPr lang="ja-JP" altLang="en-US" sz="1400" baseline="0" dirty="0" smtClean="0"/>
              <a:t>　</a:t>
            </a:r>
            <a:r>
              <a:rPr lang="en-US" altLang="ja-JP" sz="1400" baseline="0" dirty="0" err="1" smtClean="0"/>
              <a:t>Rs</a:t>
            </a:r>
            <a:endParaRPr lang="en-US" altLang="ja-JP" sz="1400" baseline="0" dirty="0" smtClean="0"/>
          </a:p>
          <a:p>
            <a:r>
              <a:rPr lang="en-US" altLang="ja-JP" sz="1400" baseline="0" dirty="0" smtClean="0"/>
              <a:t>Calibrator is J1222+0413.</a:t>
            </a:r>
          </a:p>
          <a:p>
            <a:r>
              <a:rPr lang="en-US" altLang="ja-JP" sz="1400" dirty="0" smtClean="0"/>
              <a:t>The</a:t>
            </a:r>
            <a:r>
              <a:rPr lang="en-US" altLang="ja-JP" sz="1400" baseline="0" dirty="0" smtClean="0"/>
              <a:t> geometrical relations between the target and the calibrator is like this, the calibrator is within 1.7 degrees from the target. </a:t>
            </a:r>
          </a:p>
          <a:p>
            <a:r>
              <a:rPr lang="en-US" altLang="ja-JP" sz="1400" baseline="0" dirty="0" smtClean="0"/>
              <a:t>Each figure is continuum map at 5 GHz. You can see jet’s directions are almost perpendicular so, the target core shift can be measured without being affected by calibrator’s core shift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248AB-BDA0-9943-9FBD-EB866262BFC6}" type="slidenum">
              <a:rPr lang="ja-JP" altLang="en-US" smtClean="0"/>
              <a:pPr/>
              <a:t>9</a:t>
            </a:fld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DBE3D-24D7-464F-BF72-7AD685533C9C}" type="datetimeFigureOut">
              <a:rPr lang="ja-JP" altLang="en-US" smtClean="0"/>
              <a:pPr/>
              <a:t>13.6.14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15C07-B478-1343-A22D-946104DB35AD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DBE3D-24D7-464F-BF72-7AD685533C9C}" type="datetimeFigureOut">
              <a:rPr lang="ja-JP" altLang="en-US" smtClean="0"/>
              <a:pPr/>
              <a:t>13.6.14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15C07-B478-1343-A22D-946104DB35AD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DBE3D-24D7-464F-BF72-7AD685533C9C}" type="datetimeFigureOut">
              <a:rPr lang="ja-JP" altLang="en-US" smtClean="0"/>
              <a:pPr/>
              <a:t>13.6.14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15C07-B478-1343-A22D-946104DB35AD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DBE3D-24D7-464F-BF72-7AD685533C9C}" type="datetimeFigureOut">
              <a:rPr lang="ja-JP" altLang="en-US" smtClean="0"/>
              <a:pPr/>
              <a:t>13.6.14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15C07-B478-1343-A22D-946104DB35AD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altLang="ja-JP" smtClean="0"/>
              <a:pPr/>
              <a:t>13.6.14</a:t>
            </a:fld>
            <a:endParaRPr 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DBE3D-24D7-464F-BF72-7AD685533C9C}" type="datetimeFigureOut">
              <a:rPr lang="ja-JP" altLang="en-US" smtClean="0"/>
              <a:pPr/>
              <a:t>13.6.14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15C07-B478-1343-A22D-946104DB35AD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DBE3D-24D7-464F-BF72-7AD685533C9C}" type="datetimeFigureOut">
              <a:rPr lang="ja-JP" altLang="en-US" smtClean="0"/>
              <a:pPr/>
              <a:t>13.6.14</a:t>
            </a:fld>
            <a:endParaRPr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15C07-B478-1343-A22D-946104DB35AD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DBE3D-24D7-464F-BF72-7AD685533C9C}" type="datetimeFigureOut">
              <a:rPr lang="ja-JP" altLang="en-US" smtClean="0"/>
              <a:pPr/>
              <a:t>13.6.14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15C07-B478-1343-A22D-946104DB35AD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DBE3D-24D7-464F-BF72-7AD685533C9C}" type="datetimeFigureOut">
              <a:rPr lang="ja-JP" altLang="en-US" smtClean="0"/>
              <a:pPr/>
              <a:t>13.6.14</a:t>
            </a:fld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15C07-B478-1343-A22D-946104DB35AD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DBE3D-24D7-464F-BF72-7AD685533C9C}" type="datetimeFigureOut">
              <a:rPr lang="ja-JP" altLang="en-US" smtClean="0"/>
              <a:pPr/>
              <a:t>13.6.14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15C07-B478-1343-A22D-946104DB35AD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DBE3D-24D7-464F-BF72-7AD685533C9C}" type="datetimeFigureOut">
              <a:rPr lang="ja-JP" altLang="en-US" smtClean="0"/>
              <a:pPr/>
              <a:t>13.6.14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15C07-B478-1343-A22D-946104DB35AD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DBE3D-24D7-464F-BF72-7AD685533C9C}" type="datetimeFigureOut">
              <a:rPr lang="ja-JP" altLang="en-US" smtClean="0"/>
              <a:pPr/>
              <a:t>13.6.14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15C07-B478-1343-A22D-946104DB35AD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df"/><Relationship Id="rId5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df"/><Relationship Id="rId5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4" Type="http://schemas.openxmlformats.org/officeDocument/2006/relationships/image" Target="../media/image22.png"/><Relationship Id="rId5" Type="http://schemas.openxmlformats.org/officeDocument/2006/relationships/image" Target="../media/image23.pdf"/><Relationship Id="rId7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df"/><Relationship Id="rId6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4" Type="http://schemas.openxmlformats.org/officeDocument/2006/relationships/image" Target="../media/image29.png"/><Relationship Id="rId5" Type="http://schemas.openxmlformats.org/officeDocument/2006/relationships/image" Target="../media/image30.pdf"/><Relationship Id="rId7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8.pdf"/><Relationship Id="rId6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4" Type="http://schemas.openxmlformats.org/officeDocument/2006/relationships/image" Target="../media/image33.pdf"/><Relationship Id="rId10" Type="http://schemas.openxmlformats.org/officeDocument/2006/relationships/image" Target="../media/image39.png"/><Relationship Id="rId5" Type="http://schemas.openxmlformats.org/officeDocument/2006/relationships/image" Target="../media/image34.png"/><Relationship Id="rId7" Type="http://schemas.openxmlformats.org/officeDocument/2006/relationships/image" Target="../media/image36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9" Type="http://schemas.openxmlformats.org/officeDocument/2006/relationships/image" Target="../media/image38.pdf"/><Relationship Id="rId3" Type="http://schemas.openxmlformats.org/officeDocument/2006/relationships/notesSlide" Target="../notesSlides/notesSlide15.xml"/><Relationship Id="rId6" Type="http://schemas.openxmlformats.org/officeDocument/2006/relationships/image" Target="../media/image35.pd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0.pdf"/><Relationship Id="rId5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5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image" Target="../media/image10.pn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eg"/><Relationship Id="rId5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.png"/><Relationship Id="rId5" Type="http://schemas.openxmlformats.org/officeDocument/2006/relationships/image" Target="../media/image10.png"/><Relationship Id="rId7" Type="http://schemas.openxmlformats.org/officeDocument/2006/relationships/image" Target="../media/image13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8.xml"/><Relationship Id="rId6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eg"/><Relationship Id="rId5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The core shift measurements for two-sided jets affected by Free-Free absorption using VLBA</a:t>
            </a:r>
            <a:endParaRPr lang="ja-JP" altLang="en-US" dirty="0"/>
          </a:p>
        </p:txBody>
      </p:sp>
      <p:sp>
        <p:nvSpPr>
          <p:cNvPr id="7" name="サブタイトル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2501900"/>
          </a:xfrm>
        </p:spPr>
        <p:txBody>
          <a:bodyPr>
            <a:normAutofit fontScale="85000" lnSpcReduction="20000"/>
          </a:bodyPr>
          <a:lstStyle/>
          <a:p>
            <a:r>
              <a:rPr lang="en-US" altLang="ja-JP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Takafumi </a:t>
            </a:r>
            <a:r>
              <a:rPr lang="en-US" altLang="ja-JP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Haga</a:t>
            </a:r>
            <a:r>
              <a:rPr lang="en-US" altLang="ja-JP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　(SOKENDAI/ISAS)</a:t>
            </a:r>
          </a:p>
          <a:p>
            <a:endParaRPr lang="en-US" altLang="ja-JP" sz="258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altLang="ja-JP" sz="258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altLang="ja-JP" sz="258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Collaborators </a:t>
            </a:r>
          </a:p>
          <a:p>
            <a:r>
              <a:rPr lang="en-US" altLang="ja-JP" sz="258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Akihiro </a:t>
            </a:r>
            <a:r>
              <a:rPr lang="en-US" altLang="ja-JP" sz="258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Doi</a:t>
            </a:r>
            <a:r>
              <a:rPr lang="en-US" altLang="ja-JP" sz="258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Yasuhiro Murata (ISAS/JAXA), </a:t>
            </a:r>
          </a:p>
          <a:p>
            <a:r>
              <a:rPr lang="en-US" altLang="ja-JP" sz="258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Hiroshi </a:t>
            </a:r>
            <a:r>
              <a:rPr lang="en-US" altLang="ja-JP" sz="258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Sudo</a:t>
            </a:r>
            <a:r>
              <a:rPr lang="ja-JP" altLang="en-US" sz="258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ja-JP" sz="258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(Gifu Univ.), Seiji </a:t>
            </a:r>
            <a:r>
              <a:rPr lang="en-US" altLang="ja-JP" sz="258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Kameno</a:t>
            </a:r>
            <a:r>
              <a:rPr lang="en-US" altLang="ja-JP" sz="258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(Kagoshima Univ.), </a:t>
            </a:r>
          </a:p>
          <a:p>
            <a:r>
              <a:rPr lang="en-US" altLang="ja-JP" sz="258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Kazuhiro </a:t>
            </a:r>
            <a:r>
              <a:rPr lang="en-US" altLang="ja-JP" sz="258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Hada</a:t>
            </a:r>
            <a:r>
              <a:rPr lang="en-US" altLang="ja-JP" sz="258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(IRA/INAF), Hiroshi Nagai (NAOJ)</a:t>
            </a:r>
            <a:endParaRPr lang="ja-JP" altLang="en-US" sz="258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図 60" descr="cs_43g_120903_ws3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302549" y="1130640"/>
            <a:ext cx="4631268" cy="344982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15369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altLang="ja-JP" dirty="0" smtClean="0"/>
              <a:t>Continuum maps and core shift measurements</a:t>
            </a:r>
            <a:endParaRPr lang="ja-JP" altLang="en-US" dirty="0"/>
          </a:p>
        </p:txBody>
      </p:sp>
      <p:grpSp>
        <p:nvGrpSpPr>
          <p:cNvPr id="3" name="図形グループ 38"/>
          <p:cNvGrpSpPr/>
          <p:nvPr/>
        </p:nvGrpSpPr>
        <p:grpSpPr>
          <a:xfrm>
            <a:off x="4315249" y="4580462"/>
            <a:ext cx="4045765" cy="2225484"/>
            <a:chOff x="4302549" y="4580462"/>
            <a:chExt cx="4045765" cy="2225484"/>
          </a:xfrm>
        </p:grpSpPr>
        <p:pic>
          <p:nvPicPr>
            <p:cNvPr id="62" name="図 61"/>
            <p:cNvPicPr>
              <a:picLocks noChangeAspect="1"/>
            </p:cNvPicPr>
            <p:nvPr/>
          </p:nvPicPr>
          <p:blipFill>
            <a:blip r:embed="rId5"/>
            <a:srcRect l="47267" t="50972" r="897"/>
            <a:stretch>
              <a:fillRect/>
            </a:stretch>
          </p:blipFill>
          <p:spPr>
            <a:xfrm>
              <a:off x="4302549" y="4580462"/>
              <a:ext cx="4045765" cy="2225484"/>
            </a:xfrm>
            <a:prstGeom prst="rect">
              <a:avLst/>
            </a:prstGeom>
          </p:spPr>
        </p:pic>
        <p:sp>
          <p:nvSpPr>
            <p:cNvPr id="12" name="円/楕円 11"/>
            <p:cNvSpPr/>
            <p:nvPr/>
          </p:nvSpPr>
          <p:spPr>
            <a:xfrm flipH="1" flipV="1">
              <a:off x="6385378" y="5277249"/>
              <a:ext cx="90183" cy="9018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円/楕円 12"/>
            <p:cNvSpPr/>
            <p:nvPr/>
          </p:nvSpPr>
          <p:spPr>
            <a:xfrm flipH="1" flipV="1">
              <a:off x="6306864" y="6117522"/>
              <a:ext cx="90183" cy="9018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円/楕円 18"/>
            <p:cNvSpPr/>
            <p:nvPr/>
          </p:nvSpPr>
          <p:spPr>
            <a:xfrm flipH="1" flipV="1">
              <a:off x="6118547" y="5277249"/>
              <a:ext cx="90183" cy="90183"/>
            </a:xfrm>
            <a:prstGeom prst="ellipse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円/楕円 19"/>
            <p:cNvSpPr/>
            <p:nvPr/>
          </p:nvSpPr>
          <p:spPr>
            <a:xfrm flipH="1" flipV="1">
              <a:off x="6208730" y="6117523"/>
              <a:ext cx="90183" cy="90183"/>
            </a:xfrm>
            <a:prstGeom prst="ellipse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7" name="直線コネクタ 36"/>
            <p:cNvCxnSpPr/>
            <p:nvPr/>
          </p:nvCxnSpPr>
          <p:spPr>
            <a:xfrm rot="16200000" flipH="1">
              <a:off x="5368082" y="5650333"/>
              <a:ext cx="1850484" cy="11179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テキスト ボックス 51"/>
          <p:cNvSpPr txBox="1"/>
          <p:nvPr/>
        </p:nvSpPr>
        <p:spPr>
          <a:xfrm>
            <a:off x="7094800" y="4321299"/>
            <a:ext cx="13929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Frequency [GHz]</a:t>
            </a:r>
            <a:endParaRPr kumimoji="1" lang="ja-JP" altLang="en-US" sz="1400" dirty="0"/>
          </a:p>
        </p:txBody>
      </p:sp>
      <p:sp>
        <p:nvSpPr>
          <p:cNvPr id="53" name="テキスト ボックス 52"/>
          <p:cNvSpPr txBox="1"/>
          <p:nvPr/>
        </p:nvSpPr>
        <p:spPr>
          <a:xfrm rot="16200000">
            <a:off x="2621799" y="2461345"/>
            <a:ext cx="3053741" cy="30777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altLang="ja-JP" sz="1400" dirty="0" smtClean="0"/>
              <a:t>Relative position form  43 G core  [</a:t>
            </a:r>
            <a:r>
              <a:rPr lang="en-US" altLang="ja-JP" sz="1400" dirty="0" err="1" smtClean="0"/>
              <a:t>mas</a:t>
            </a:r>
            <a:r>
              <a:rPr lang="en-US" altLang="ja-JP" sz="1400" dirty="0" smtClean="0"/>
              <a:t>]</a:t>
            </a:r>
            <a:endParaRPr kumimoji="1" lang="ja-JP" altLang="en-US" sz="1400" dirty="0"/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470523" y="6289258"/>
            <a:ext cx="31562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Relative position from 43GHz core [ </a:t>
            </a:r>
            <a:r>
              <a:rPr lang="en-US" altLang="ja-JP" sz="1400" dirty="0" err="1" smtClean="0"/>
              <a:t>mas</a:t>
            </a:r>
            <a:r>
              <a:rPr lang="en-US" altLang="ja-JP" sz="1400" dirty="0" smtClean="0"/>
              <a:t>]</a:t>
            </a:r>
            <a:endParaRPr kumimoji="1" lang="ja-JP" altLang="en-US" sz="1400" dirty="0"/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5444348" y="1192362"/>
            <a:ext cx="3300904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We can measure </a:t>
            </a:r>
            <a:r>
              <a:rPr lang="en-US" altLang="ja-JP" dirty="0" smtClean="0"/>
              <a:t>C-jet’s core shift </a:t>
            </a:r>
            <a:br>
              <a:rPr lang="en-US" altLang="ja-JP" dirty="0" smtClean="0"/>
            </a:br>
            <a:r>
              <a:rPr lang="en-US" altLang="ja-JP" dirty="0" smtClean="0"/>
              <a:t>f</a:t>
            </a:r>
            <a:r>
              <a:rPr kumimoji="1" lang="en-US" altLang="ja-JP" dirty="0" smtClean="0"/>
              <a:t>or the first time</a:t>
            </a:r>
            <a:endParaRPr kumimoji="1" lang="ja-JP" altLang="en-US" dirty="0"/>
          </a:p>
        </p:txBody>
      </p:sp>
      <p:sp>
        <p:nvSpPr>
          <p:cNvPr id="35" name="スライド番号プレースホルダ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D7C9B-137C-3E42-ADDF-4E7391ED6BA5}" type="slidenum">
              <a:rPr lang="ja-JP" altLang="en-US" smtClean="0"/>
              <a:pPr/>
              <a:t>10</a:t>
            </a:fld>
            <a:endParaRPr lang="ja-JP" altLang="en-US"/>
          </a:p>
        </p:txBody>
      </p:sp>
      <p:grpSp>
        <p:nvGrpSpPr>
          <p:cNvPr id="5" name="図形グループ 37"/>
          <p:cNvGrpSpPr/>
          <p:nvPr/>
        </p:nvGrpSpPr>
        <p:grpSpPr>
          <a:xfrm>
            <a:off x="62716" y="1372783"/>
            <a:ext cx="3835400" cy="4939634"/>
            <a:chOff x="62716" y="1372783"/>
            <a:chExt cx="3835400" cy="4939634"/>
          </a:xfrm>
        </p:grpSpPr>
        <p:grpSp>
          <p:nvGrpSpPr>
            <p:cNvPr id="21" name="図形グループ 64"/>
            <p:cNvGrpSpPr/>
            <p:nvPr/>
          </p:nvGrpSpPr>
          <p:grpSpPr>
            <a:xfrm>
              <a:off x="62716" y="1372783"/>
              <a:ext cx="3835400" cy="4939634"/>
              <a:chOff x="342127" y="1770732"/>
              <a:chExt cx="3835400" cy="4939634"/>
            </a:xfrm>
          </p:grpSpPr>
          <p:pic>
            <p:nvPicPr>
              <p:cNvPr id="6" name="図 5"/>
              <p:cNvPicPr>
                <a:picLocks noChangeAspect="1"/>
              </p:cNvPicPr>
              <p:nvPr/>
            </p:nvPicPr>
            <p:blipFill>
              <a:blip r:embed="rId5"/>
              <a:srcRect l="2210" r="52633"/>
              <a:stretch>
                <a:fillRect/>
              </a:stretch>
            </p:blipFill>
            <p:spPr>
              <a:xfrm>
                <a:off x="342127" y="1770732"/>
                <a:ext cx="3835400" cy="4939634"/>
              </a:xfrm>
              <a:prstGeom prst="rect">
                <a:avLst/>
              </a:prstGeom>
            </p:spPr>
          </p:pic>
          <p:grpSp>
            <p:nvGrpSpPr>
              <p:cNvPr id="22" name="図形グループ 63"/>
              <p:cNvGrpSpPr/>
              <p:nvPr/>
            </p:nvGrpSpPr>
            <p:grpSpPr>
              <a:xfrm>
                <a:off x="1976964" y="1913478"/>
                <a:ext cx="732357" cy="4546604"/>
                <a:chOff x="1976964" y="1913478"/>
                <a:chExt cx="732357" cy="4546604"/>
              </a:xfrm>
            </p:grpSpPr>
            <p:sp>
              <p:nvSpPr>
                <p:cNvPr id="7" name="円/楕円 6"/>
                <p:cNvSpPr/>
                <p:nvPr/>
              </p:nvSpPr>
              <p:spPr>
                <a:xfrm flipH="1" flipV="1">
                  <a:off x="2611182" y="2719346"/>
                  <a:ext cx="98139" cy="9813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" name="円/楕円 7"/>
                <p:cNvSpPr/>
                <p:nvPr/>
              </p:nvSpPr>
              <p:spPr>
                <a:xfrm flipH="1" flipV="1">
                  <a:off x="2391830" y="3987039"/>
                  <a:ext cx="98139" cy="9813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" name="円/楕円 8"/>
                <p:cNvSpPr/>
                <p:nvPr/>
              </p:nvSpPr>
              <p:spPr>
                <a:xfrm flipH="1" flipV="1">
                  <a:off x="2259827" y="4880272"/>
                  <a:ext cx="98139" cy="9813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" name="円/楕円 9"/>
                <p:cNvSpPr/>
                <p:nvPr/>
              </p:nvSpPr>
              <p:spPr>
                <a:xfrm flipH="1" flipV="1">
                  <a:off x="2236155" y="5422913"/>
                  <a:ext cx="98139" cy="9813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" name="円/楕円 10"/>
                <p:cNvSpPr/>
                <p:nvPr/>
              </p:nvSpPr>
              <p:spPr>
                <a:xfrm flipH="1" flipV="1">
                  <a:off x="2210757" y="5756572"/>
                  <a:ext cx="98139" cy="9813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" name="円/楕円 13"/>
                <p:cNvSpPr/>
                <p:nvPr/>
              </p:nvSpPr>
              <p:spPr>
                <a:xfrm flipH="1" flipV="1">
                  <a:off x="1976964" y="2699907"/>
                  <a:ext cx="98139" cy="98139"/>
                </a:xfrm>
                <a:prstGeom prst="ellipse">
                  <a:avLst/>
                </a:prstGeom>
                <a:solidFill>
                  <a:srgbClr val="3366FF"/>
                </a:solidFill>
                <a:ln>
                  <a:solidFill>
                    <a:srgbClr val="3366FF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" name="円/楕円 14"/>
                <p:cNvSpPr/>
                <p:nvPr/>
              </p:nvSpPr>
              <p:spPr>
                <a:xfrm flipH="1" flipV="1">
                  <a:off x="2068366" y="3987039"/>
                  <a:ext cx="98139" cy="98139"/>
                </a:xfrm>
                <a:prstGeom prst="ellipse">
                  <a:avLst/>
                </a:prstGeom>
                <a:solidFill>
                  <a:srgbClr val="3366FF"/>
                </a:solidFill>
                <a:ln>
                  <a:solidFill>
                    <a:srgbClr val="3366FF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" name="円/楕円 15"/>
                <p:cNvSpPr/>
                <p:nvPr/>
              </p:nvSpPr>
              <p:spPr>
                <a:xfrm flipH="1" flipV="1">
                  <a:off x="2081065" y="4880272"/>
                  <a:ext cx="98139" cy="98139"/>
                </a:xfrm>
                <a:prstGeom prst="ellipse">
                  <a:avLst/>
                </a:prstGeom>
                <a:solidFill>
                  <a:srgbClr val="3366FF"/>
                </a:solidFill>
                <a:ln>
                  <a:solidFill>
                    <a:srgbClr val="3366FF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" name="円/楕円 16"/>
                <p:cNvSpPr/>
                <p:nvPr/>
              </p:nvSpPr>
              <p:spPr>
                <a:xfrm flipH="1" flipV="1">
                  <a:off x="2108969" y="5427146"/>
                  <a:ext cx="98139" cy="98139"/>
                </a:xfrm>
                <a:prstGeom prst="ellipse">
                  <a:avLst/>
                </a:prstGeom>
                <a:solidFill>
                  <a:srgbClr val="3366FF"/>
                </a:solidFill>
                <a:ln>
                  <a:solidFill>
                    <a:srgbClr val="3366FF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8" name="円/楕円 17"/>
                <p:cNvSpPr/>
                <p:nvPr/>
              </p:nvSpPr>
              <p:spPr>
                <a:xfrm flipH="1" flipV="1">
                  <a:off x="2130134" y="5756572"/>
                  <a:ext cx="98139" cy="98139"/>
                </a:xfrm>
                <a:prstGeom prst="ellipse">
                  <a:avLst/>
                </a:prstGeom>
                <a:solidFill>
                  <a:srgbClr val="3366FF"/>
                </a:solidFill>
                <a:ln>
                  <a:solidFill>
                    <a:srgbClr val="3366FF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" name="フリーフォーム 29"/>
                <p:cNvSpPr/>
                <p:nvPr/>
              </p:nvSpPr>
              <p:spPr>
                <a:xfrm>
                  <a:off x="2230964" y="2760145"/>
                  <a:ext cx="427567" cy="3509433"/>
                </a:xfrm>
                <a:custGeom>
                  <a:avLst/>
                  <a:gdLst>
                    <a:gd name="connsiteX0" fmla="*/ 0 w 427567"/>
                    <a:gd name="connsiteY0" fmla="*/ 3509433 h 3509433"/>
                    <a:gd name="connsiteX1" fmla="*/ 12700 w 427567"/>
                    <a:gd name="connsiteY1" fmla="*/ 3331633 h 3509433"/>
                    <a:gd name="connsiteX2" fmla="*/ 25400 w 427567"/>
                    <a:gd name="connsiteY2" fmla="*/ 3052233 h 3509433"/>
                    <a:gd name="connsiteX3" fmla="*/ 50800 w 427567"/>
                    <a:gd name="connsiteY3" fmla="*/ 2709333 h 3509433"/>
                    <a:gd name="connsiteX4" fmla="*/ 84667 w 427567"/>
                    <a:gd name="connsiteY4" fmla="*/ 2159000 h 3509433"/>
                    <a:gd name="connsiteX5" fmla="*/ 211667 w 427567"/>
                    <a:gd name="connsiteY5" fmla="*/ 1274233 h 3509433"/>
                    <a:gd name="connsiteX6" fmla="*/ 427567 w 427567"/>
                    <a:gd name="connsiteY6" fmla="*/ 0 h 3509433"/>
                    <a:gd name="connsiteX7" fmla="*/ 427567 w 427567"/>
                    <a:gd name="connsiteY7" fmla="*/ 0 h 35094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27567" h="3509433">
                      <a:moveTo>
                        <a:pt x="0" y="3509433"/>
                      </a:moveTo>
                      <a:lnTo>
                        <a:pt x="12700" y="3331633"/>
                      </a:lnTo>
                      <a:lnTo>
                        <a:pt x="25400" y="3052233"/>
                      </a:lnTo>
                      <a:lnTo>
                        <a:pt x="50800" y="2709333"/>
                      </a:lnTo>
                      <a:lnTo>
                        <a:pt x="84667" y="2159000"/>
                      </a:lnTo>
                      <a:lnTo>
                        <a:pt x="211667" y="1274233"/>
                      </a:lnTo>
                      <a:lnTo>
                        <a:pt x="427567" y="0"/>
                      </a:lnTo>
                      <a:lnTo>
                        <a:pt x="427567" y="0"/>
                      </a:lnTo>
                    </a:path>
                  </a:pathLst>
                </a:custGeom>
                <a:ln w="222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1" name="フリーフォーム 30"/>
                <p:cNvSpPr/>
                <p:nvPr/>
              </p:nvSpPr>
              <p:spPr>
                <a:xfrm>
                  <a:off x="2044698" y="2751678"/>
                  <a:ext cx="177800" cy="3513667"/>
                </a:xfrm>
                <a:custGeom>
                  <a:avLst/>
                  <a:gdLst>
                    <a:gd name="connsiteX0" fmla="*/ 177800 w 177800"/>
                    <a:gd name="connsiteY0" fmla="*/ 3513667 h 3513667"/>
                    <a:gd name="connsiteX1" fmla="*/ 173566 w 177800"/>
                    <a:gd name="connsiteY1" fmla="*/ 3335867 h 3513667"/>
                    <a:gd name="connsiteX2" fmla="*/ 152400 w 177800"/>
                    <a:gd name="connsiteY2" fmla="*/ 3031067 h 3513667"/>
                    <a:gd name="connsiteX3" fmla="*/ 114300 w 177800"/>
                    <a:gd name="connsiteY3" fmla="*/ 2709334 h 3513667"/>
                    <a:gd name="connsiteX4" fmla="*/ 80433 w 177800"/>
                    <a:gd name="connsiteY4" fmla="*/ 2167467 h 3513667"/>
                    <a:gd name="connsiteX5" fmla="*/ 67733 w 177800"/>
                    <a:gd name="connsiteY5" fmla="*/ 1278467 h 3513667"/>
                    <a:gd name="connsiteX6" fmla="*/ 0 w 177800"/>
                    <a:gd name="connsiteY6" fmla="*/ 4234 h 3513667"/>
                    <a:gd name="connsiteX7" fmla="*/ 0 w 177800"/>
                    <a:gd name="connsiteY7" fmla="*/ 4234 h 3513667"/>
                    <a:gd name="connsiteX8" fmla="*/ 0 w 177800"/>
                    <a:gd name="connsiteY8" fmla="*/ 0 h 3513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7800" h="3513667">
                      <a:moveTo>
                        <a:pt x="177800" y="3513667"/>
                      </a:moveTo>
                      <a:cubicBezTo>
                        <a:pt x="176389" y="3454400"/>
                        <a:pt x="174977" y="3395134"/>
                        <a:pt x="173566" y="3335867"/>
                      </a:cubicBezTo>
                      <a:lnTo>
                        <a:pt x="152400" y="3031067"/>
                      </a:lnTo>
                      <a:lnTo>
                        <a:pt x="114300" y="2709334"/>
                      </a:lnTo>
                      <a:lnTo>
                        <a:pt x="80433" y="2167467"/>
                      </a:lnTo>
                      <a:lnTo>
                        <a:pt x="67733" y="1278467"/>
                      </a:lnTo>
                      <a:lnTo>
                        <a:pt x="0" y="4234"/>
                      </a:lnTo>
                      <a:lnTo>
                        <a:pt x="0" y="4234"/>
                      </a:lnTo>
                      <a:lnTo>
                        <a:pt x="0" y="0"/>
                      </a:lnTo>
                    </a:path>
                  </a:pathLst>
                </a:custGeom>
                <a:ln w="22225" cap="flat" cmpd="sng" algn="ctr">
                  <a:solidFill>
                    <a:srgbClr val="3366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34" name="直線コネクタ 33"/>
                <p:cNvCxnSpPr/>
                <p:nvPr/>
              </p:nvCxnSpPr>
              <p:spPr>
                <a:xfrm rot="5400000">
                  <a:off x="-53785" y="4178022"/>
                  <a:ext cx="4546604" cy="17515"/>
                </a:xfrm>
                <a:prstGeom prst="line">
                  <a:avLst/>
                </a:prstGeom>
                <a:ln w="19050" cap="flat" cmpd="sng" algn="ctr">
                  <a:solidFill>
                    <a:schemeClr val="tx1"/>
                  </a:solidFill>
                  <a:prstDash val="sysDash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6" name="テキスト ボックス 35"/>
            <p:cNvSpPr txBox="1"/>
            <p:nvPr/>
          </p:nvSpPr>
          <p:spPr>
            <a:xfrm>
              <a:off x="2674055" y="5395787"/>
              <a:ext cx="1069524" cy="52322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rgbClr val="FF9F3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rtlCol="0">
              <a:spAutoFit/>
            </a:bodyPr>
            <a:lstStyle/>
            <a:p>
              <a:r>
                <a:rPr lang="en-US" altLang="ja-JP" sz="1050" dirty="0" smtClean="0">
                  <a:solidFill>
                    <a:srgbClr val="FF0000"/>
                  </a:solidFill>
                </a:rPr>
                <a:t>●</a:t>
              </a:r>
              <a:r>
                <a:rPr kumimoji="1" lang="en-US" altLang="ja-JP" sz="1400" dirty="0" smtClean="0"/>
                <a:t>:jet core</a:t>
              </a:r>
            </a:p>
            <a:p>
              <a:r>
                <a:rPr lang="en-US" altLang="ja-JP" sz="1050" dirty="0" smtClean="0">
                  <a:solidFill>
                    <a:srgbClr val="0000FF"/>
                  </a:solidFill>
                </a:rPr>
                <a:t>●</a:t>
              </a:r>
              <a:r>
                <a:rPr lang="en-US" altLang="ja-JP" sz="1400" dirty="0" smtClean="0"/>
                <a:t>:C-jet core</a:t>
              </a:r>
              <a:endParaRPr kumimoji="1" lang="ja-JP" altLang="en-US" sz="1400" dirty="0"/>
            </a:p>
          </p:txBody>
        </p:sp>
      </p:grpSp>
      <p:cxnSp>
        <p:nvCxnSpPr>
          <p:cNvPr id="41" name="直線コネクタ 40"/>
          <p:cNvCxnSpPr/>
          <p:nvPr/>
        </p:nvCxnSpPr>
        <p:spPr>
          <a:xfrm flipV="1">
            <a:off x="2210558" y="4717980"/>
            <a:ext cx="2231700" cy="90812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/>
        </p:nvCxnSpPr>
        <p:spPr>
          <a:xfrm>
            <a:off x="2210558" y="5892800"/>
            <a:ext cx="2231700" cy="688365"/>
          </a:xfrm>
          <a:prstGeom prst="line">
            <a:avLst/>
          </a:prstGeom>
          <a:ln>
            <a:solidFill>
              <a:srgbClr val="604A7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ja-JP" dirty="0" smtClean="0"/>
              <a:t>Core shift fitting on approaching jet </a:t>
            </a:r>
            <a:endParaRPr lang="ja-JP" altLang="en-US" dirty="0"/>
          </a:p>
        </p:txBody>
      </p:sp>
      <p:pic>
        <p:nvPicPr>
          <p:cNvPr id="8" name="コンテンツ プレースホルダ 7" descr="cs_43g_120903_ws3.eps"/>
          <p:cNvPicPr>
            <a:picLocks noGrp="1" noChangeAspect="1"/>
          </p:cNvPicPr>
          <p:nvPr>
            <p:ph sz="half" idx="2"/>
          </p:nvPr>
        </p:nvPicPr>
        <mc:AlternateContent>
          <mc:Choice xmlns:ma="http://schemas.microsoft.com/office/mac/drawingml/2008/main" Requires="ma">
            <p:blipFill>
              <a:blip r:embed="rId3"/>
              <a:srcRect t="-3834" b="-1705"/>
              <a:stretch>
                <a:fillRect/>
              </a:stretch>
            </p:blipFill>
          </mc:Choice>
          <mc:Fallback>
            <p:blipFill>
              <a:blip r:embed="rId4"/>
              <a:srcRect t="-3834" b="-1705"/>
              <a:stretch>
                <a:fillRect/>
              </a:stretch>
            </p:blipFill>
          </mc:Fallback>
        </mc:AlternateContent>
        <p:spPr>
          <a:xfrm>
            <a:off x="457200" y="1100667"/>
            <a:ext cx="4953000" cy="3893868"/>
          </a:xfrm>
          <a:prstGeom prst="rect">
            <a:avLst/>
          </a:prstGeom>
        </p:spPr>
      </p:pic>
      <p:graphicFrame>
        <p:nvGraphicFramePr>
          <p:cNvPr id="10" name="表 9"/>
          <p:cNvGraphicFramePr>
            <a:graphicFrameLocks noGrp="1"/>
          </p:cNvGraphicFramePr>
          <p:nvPr/>
        </p:nvGraphicFramePr>
        <p:xfrm>
          <a:off x="5485374" y="1409700"/>
          <a:ext cx="3201426" cy="221287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920668"/>
                <a:gridCol w="1055894"/>
                <a:gridCol w="1224864"/>
              </a:tblGrid>
              <a:tr h="389111">
                <a:tc>
                  <a:txBody>
                    <a:bodyPr/>
                    <a:lstStyle/>
                    <a:p>
                      <a:pPr algn="ctr"/>
                      <a:endParaRPr kumimoji="1" lang="ja-JP" altLang="en-US" sz="2000" b="0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/>
                        <a:t>Value</a:t>
                      </a:r>
                      <a:endParaRPr kumimoji="1" lang="ja-JP" altLang="en-US" sz="2000" b="0" dirty="0"/>
                    </a:p>
                  </a:txBody>
                  <a:tcPr anchor="ctr"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/>
                        <a:t>error</a:t>
                      </a:r>
                      <a:endParaRPr kumimoji="1" lang="ja-JP" altLang="en-US" sz="2000" b="0" dirty="0"/>
                    </a:p>
                  </a:txBody>
                  <a:tcPr anchor="ctr">
                    <a:solidFill>
                      <a:srgbClr val="D7E4BD"/>
                    </a:solidFill>
                  </a:tcPr>
                </a:tc>
              </a:tr>
              <a:tr h="60554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err="1" smtClean="0"/>
                        <a:t>Ω</a:t>
                      </a:r>
                      <a:endParaRPr kumimoji="1" lang="ja-JP" altLang="en-US" sz="2000" b="0" dirty="0"/>
                    </a:p>
                  </a:txBody>
                  <a:tcPr anchor="ctr"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/>
                        <a:t>-8.42</a:t>
                      </a:r>
                      <a:endParaRPr kumimoji="1" lang="ja-JP" altLang="en-US" sz="2000" b="0" dirty="0"/>
                    </a:p>
                  </a:txBody>
                  <a:tcPr anchor="ctr"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/>
                        <a:t>± 0.86</a:t>
                      </a:r>
                      <a:endParaRPr kumimoji="1" lang="ja-JP" altLang="en-US" sz="2000" b="0" dirty="0"/>
                    </a:p>
                  </a:txBody>
                  <a:tcPr anchor="ctr">
                    <a:solidFill>
                      <a:srgbClr val="D7E4BD"/>
                    </a:solidFill>
                  </a:tcPr>
                </a:tc>
              </a:tr>
              <a:tr h="60554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err="1" smtClean="0"/>
                        <a:t>k</a:t>
                      </a:r>
                      <a:endParaRPr kumimoji="1" lang="ja-JP" altLang="en-US" sz="2000" b="0" dirty="0"/>
                    </a:p>
                  </a:txBody>
                  <a:tcPr anchor="ctr"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/>
                        <a:t>1.22</a:t>
                      </a:r>
                      <a:endParaRPr kumimoji="1" lang="ja-JP" altLang="en-US" sz="2000" b="0" dirty="0"/>
                    </a:p>
                  </a:txBody>
                  <a:tcPr anchor="ctr"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/>
                        <a:t>± 0.06</a:t>
                      </a:r>
                      <a:endParaRPr kumimoji="1" lang="ja-JP" altLang="en-US" sz="2000" b="0" dirty="0"/>
                    </a:p>
                  </a:txBody>
                  <a:tcPr anchor="ctr">
                    <a:solidFill>
                      <a:srgbClr val="D7E4BD"/>
                    </a:solidFill>
                  </a:tcPr>
                </a:tc>
              </a:tr>
              <a:tr h="60554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err="1" smtClean="0"/>
                        <a:t>c</a:t>
                      </a:r>
                      <a:endParaRPr kumimoji="1" lang="ja-JP" altLang="en-US" sz="2000" b="0" dirty="0"/>
                    </a:p>
                  </a:txBody>
                  <a:tcPr anchor="ctr"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/>
                        <a:t>0.082</a:t>
                      </a:r>
                      <a:endParaRPr kumimoji="1" lang="ja-JP" altLang="en-US" sz="2000" b="0" dirty="0"/>
                    </a:p>
                  </a:txBody>
                  <a:tcPr anchor="ctr"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/>
                        <a:t>± 0.016</a:t>
                      </a:r>
                      <a:endParaRPr kumimoji="1" lang="ja-JP" altLang="en-US" sz="2000" b="0" dirty="0"/>
                    </a:p>
                  </a:txBody>
                  <a:tcPr anchor="ctr">
                    <a:solidFill>
                      <a:srgbClr val="D7E4BD"/>
                    </a:solidFill>
                  </a:tcPr>
                </a:tc>
              </a:tr>
            </a:tbl>
          </a:graphicData>
        </a:graphic>
      </p:graphicFrame>
      <p:cxnSp>
        <p:nvCxnSpPr>
          <p:cNvPr id="12" name="直線コネクタ 11"/>
          <p:cNvCxnSpPr/>
          <p:nvPr/>
        </p:nvCxnSpPr>
        <p:spPr>
          <a:xfrm>
            <a:off x="821446" y="2768599"/>
            <a:ext cx="4425953" cy="1588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スライド番号プレースホル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D7C9B-137C-3E42-ADDF-4E7391ED6BA5}" type="slidenum">
              <a:rPr lang="ja-JP" altLang="en-US" smtClean="0"/>
              <a:pPr/>
              <a:t>11</a:t>
            </a:fld>
            <a:endParaRPr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276600" y="4778635"/>
            <a:ext cx="1790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Frequency  [GHz]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 rot="16200000">
            <a:off x="-1377692" y="2664410"/>
            <a:ext cx="3463608" cy="33855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altLang="ja-JP" sz="1600" dirty="0" smtClean="0"/>
              <a:t>Relative position form  43 G core  [</a:t>
            </a:r>
            <a:r>
              <a:rPr lang="en-US" altLang="ja-JP" sz="1600" dirty="0" err="1" smtClean="0"/>
              <a:t>mas</a:t>
            </a:r>
            <a:r>
              <a:rPr lang="en-US" altLang="ja-JP" sz="1600" dirty="0" smtClean="0"/>
              <a:t>]</a:t>
            </a:r>
            <a:endParaRPr kumimoji="1" lang="ja-JP" altLang="en-US" sz="1600" dirty="0"/>
          </a:p>
        </p:txBody>
      </p:sp>
      <p:sp>
        <p:nvSpPr>
          <p:cNvPr id="15" name="右矢印 14"/>
          <p:cNvSpPr/>
          <p:nvPr/>
        </p:nvSpPr>
        <p:spPr>
          <a:xfrm rot="1118355">
            <a:off x="1663700" y="1798638"/>
            <a:ext cx="1803400" cy="53816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右矢印 15"/>
          <p:cNvSpPr/>
          <p:nvPr/>
        </p:nvSpPr>
        <p:spPr>
          <a:xfrm rot="20549921">
            <a:off x="1689100" y="3182377"/>
            <a:ext cx="1803400" cy="538162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 descr="equ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8720" y="4035949"/>
            <a:ext cx="3098800" cy="529542"/>
          </a:xfrm>
          <a:prstGeom prst="rect">
            <a:avLst/>
          </a:prstGeom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0" name="テキスト ボックス 19"/>
          <p:cNvSpPr txBox="1"/>
          <p:nvPr/>
        </p:nvSpPr>
        <p:spPr>
          <a:xfrm>
            <a:off x="5410200" y="3794207"/>
            <a:ext cx="3581400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Parameter </a:t>
            </a:r>
            <a:r>
              <a:rPr lang="en-US" altLang="ja-JP" sz="2400" dirty="0" err="1" smtClean="0"/>
              <a:t>c</a:t>
            </a:r>
            <a:r>
              <a:rPr lang="en-US" altLang="ja-JP" sz="2400" dirty="0" smtClean="0"/>
              <a:t> was determined to be </a:t>
            </a:r>
            <a:r>
              <a:rPr kumimoji="1" lang="en-US" altLang="ja-JP" sz="2400" dirty="0" smtClean="0"/>
              <a:t>82 ± 16 </a:t>
            </a:r>
            <a:r>
              <a:rPr kumimoji="1" lang="en-US" altLang="ja-JP" sz="2400" dirty="0" err="1" smtClean="0"/>
              <a:t>μas</a:t>
            </a:r>
            <a:r>
              <a:rPr kumimoji="1" lang="en-US" altLang="ja-JP" sz="2400" dirty="0" smtClean="0"/>
              <a:t>  (</a:t>
            </a:r>
            <a:r>
              <a:rPr lang="en-US" altLang="ja-JP" sz="2400" dirty="0" smtClean="0"/>
              <a:t>~310</a:t>
            </a:r>
            <a:r>
              <a:rPr kumimoji="1" lang="en-US" altLang="ja-JP" sz="2400" dirty="0" smtClean="0"/>
              <a:t> ± </a:t>
            </a:r>
            <a:r>
              <a:rPr lang="en-US" altLang="ja-JP" sz="2400" dirty="0"/>
              <a:t>6</a:t>
            </a:r>
            <a:r>
              <a:rPr kumimoji="1" lang="en-US" altLang="ja-JP" sz="2400" dirty="0" smtClean="0"/>
              <a:t>0 </a:t>
            </a:r>
            <a:r>
              <a:rPr kumimoji="1" lang="en-US" altLang="ja-JP" sz="2400" dirty="0" err="1" smtClean="0"/>
              <a:t>Rs</a:t>
            </a:r>
            <a:r>
              <a:rPr kumimoji="1" lang="en-US" altLang="ja-JP" sz="2400" dirty="0" smtClean="0"/>
              <a:t>) from 43 GHz core</a:t>
            </a:r>
            <a:endParaRPr kumimoji="1" lang="ja-JP" altLang="en-US" sz="24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57200" y="5579038"/>
            <a:ext cx="8128127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・</a:t>
            </a:r>
            <a:r>
              <a:rPr lang="en-US" altLang="ja-JP" sz="2400" dirty="0" smtClean="0"/>
              <a:t> </a:t>
            </a:r>
            <a:r>
              <a:rPr lang="en-US" altLang="ja-JP" sz="2400" dirty="0" smtClean="0">
                <a:solidFill>
                  <a:srgbClr val="FF0000"/>
                </a:solidFill>
              </a:rPr>
              <a:t>Core_AJet</a:t>
            </a:r>
            <a:r>
              <a:rPr lang="en-US" altLang="ja-JP" sz="2400" dirty="0">
                <a:solidFill>
                  <a:srgbClr val="FF0000"/>
                </a:solidFill>
              </a:rPr>
              <a:t>@</a:t>
            </a:r>
            <a:r>
              <a:rPr lang="en-US" altLang="ja-JP" sz="2400" dirty="0" smtClean="0">
                <a:solidFill>
                  <a:srgbClr val="FF0000"/>
                </a:solidFill>
              </a:rPr>
              <a:t>43GHz </a:t>
            </a:r>
            <a:r>
              <a:rPr lang="en-US" altLang="ja-JP" sz="2400" dirty="0"/>
              <a:t>&lt;  </a:t>
            </a:r>
            <a:r>
              <a:rPr lang="en-US" altLang="ja-JP" sz="2400" dirty="0" err="1"/>
              <a:t>c</a:t>
            </a:r>
            <a:r>
              <a:rPr lang="en-US" altLang="ja-JP" sz="2400" dirty="0"/>
              <a:t>  &lt;  </a:t>
            </a:r>
            <a:r>
              <a:rPr lang="en-US" altLang="ja-JP" sz="2400" dirty="0" smtClean="0">
                <a:solidFill>
                  <a:srgbClr val="0000FF"/>
                </a:solidFill>
              </a:rPr>
              <a:t>Core_CJet@43GHz</a:t>
            </a:r>
          </a:p>
          <a:p>
            <a:r>
              <a:rPr lang="ja-JP" altLang="en-US" sz="2400" dirty="0" smtClean="0"/>
              <a:t>・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c</a:t>
            </a:r>
            <a:r>
              <a:rPr lang="en-US" altLang="ja-JP" sz="2400" dirty="0" smtClean="0"/>
              <a:t> (core @ </a:t>
            </a:r>
            <a:r>
              <a:rPr lang="en-US" altLang="ja-JP" sz="2400" dirty="0" err="1" smtClean="0"/>
              <a:t>ν</a:t>
            </a:r>
            <a:r>
              <a:rPr lang="en-US" altLang="ja-JP" sz="2400" dirty="0" smtClean="0"/>
              <a:t>→∞) = BH position</a:t>
            </a:r>
            <a:endParaRPr lang="ja-JP" alt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 descr="spix_d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31454" b="58796"/>
              <a:stretch>
                <a:fillRect/>
              </a:stretch>
            </p:blipFill>
          </mc:Choice>
          <mc:Fallback>
            <p:blipFill>
              <a:blip r:embed="rId4"/>
              <a:srcRect l="31454" b="58796"/>
              <a:stretch>
                <a:fillRect/>
              </a:stretch>
            </p:blipFill>
          </mc:Fallback>
        </mc:AlternateContent>
        <p:spPr>
          <a:xfrm>
            <a:off x="612648" y="1511300"/>
            <a:ext cx="4032250" cy="2301316"/>
          </a:xfrm>
          <a:prstGeom prst="rect">
            <a:avLst/>
          </a:prstGeom>
        </p:spPr>
      </p:pic>
      <p:pic>
        <p:nvPicPr>
          <p:cNvPr id="12" name="図 11" descr="spix_a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rcRect l="33628" t="49091"/>
              <a:stretch>
                <a:fillRect/>
              </a:stretch>
            </p:blipFill>
          </mc:Choice>
          <mc:Fallback>
            <p:blipFill>
              <a:blip r:embed="rId6"/>
              <a:srcRect l="33628" t="49091"/>
              <a:stretch>
                <a:fillRect/>
              </a:stretch>
            </p:blipFill>
          </mc:Fallback>
        </mc:AlternateContent>
        <p:spPr>
          <a:xfrm>
            <a:off x="612648" y="3714750"/>
            <a:ext cx="4141674" cy="309245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Spectral index map (S</a:t>
            </a:r>
            <a:r>
              <a:rPr lang="en-US" altLang="ja-JP" baseline="-25000" dirty="0" smtClean="0"/>
              <a:t>ν</a:t>
            </a:r>
            <a:r>
              <a:rPr lang="en-US" altLang="ja-JP" dirty="0" smtClean="0"/>
              <a:t>∝ν</a:t>
            </a:r>
            <a:r>
              <a:rPr lang="en-US" altLang="ja-JP" baseline="30000" dirty="0" smtClean="0"/>
              <a:t>α</a:t>
            </a:r>
            <a:r>
              <a:rPr lang="en-US" altLang="ja-JP" dirty="0" smtClean="0"/>
              <a:t>)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644898" y="1600200"/>
            <a:ext cx="4197350" cy="46482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Overlay maps at adjacent frequency</a:t>
            </a:r>
          </a:p>
          <a:p>
            <a:pPr lvl="1"/>
            <a:r>
              <a:rPr lang="en-US" altLang="ja-JP" dirty="0" smtClean="0"/>
              <a:t>Considered core shift</a:t>
            </a:r>
          </a:p>
          <a:p>
            <a:pPr lvl="1"/>
            <a:r>
              <a:rPr lang="en-US" altLang="ja-JP" dirty="0" smtClean="0"/>
              <a:t>Using same beam</a:t>
            </a:r>
          </a:p>
          <a:p>
            <a:r>
              <a:rPr lang="en-US" altLang="ja-JP" dirty="0" err="1" smtClean="0"/>
              <a:t>α</a:t>
            </a:r>
            <a:r>
              <a:rPr lang="en-US" altLang="ja-JP" dirty="0" smtClean="0"/>
              <a:t> &gt; 2.5  </a:t>
            </a:r>
            <a:r>
              <a:rPr lang="en-US" altLang="ja-JP" sz="2000" dirty="0" smtClean="0"/>
              <a:t>(inside heavy line)</a:t>
            </a:r>
          </a:p>
          <a:p>
            <a:pPr lvl="1"/>
            <a:r>
              <a:rPr lang="en-US" altLang="ja-JP" dirty="0" smtClean="0"/>
              <a:t>1-2, 5-8, 8-15 GHz</a:t>
            </a:r>
          </a:p>
          <a:p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11200" y="1511300"/>
            <a:ext cx="998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1-2 GHz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12800" y="3860800"/>
            <a:ext cx="998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5</a:t>
            </a:r>
            <a:r>
              <a:rPr kumimoji="1" lang="en-US" altLang="ja-JP" dirty="0" smtClean="0"/>
              <a:t>-</a:t>
            </a:r>
            <a:r>
              <a:rPr lang="en-US" altLang="ja-JP" dirty="0" smtClean="0"/>
              <a:t>8</a:t>
            </a:r>
            <a:r>
              <a:rPr kumimoji="1" lang="en-US" altLang="ja-JP" dirty="0" smtClean="0"/>
              <a:t> GHz</a:t>
            </a:r>
            <a:endParaRPr kumimoji="1" lang="ja-JP" altLang="en-US" dirty="0"/>
          </a:p>
        </p:txBody>
      </p:sp>
      <p:grpSp>
        <p:nvGrpSpPr>
          <p:cNvPr id="8" name="図形グループ 40"/>
          <p:cNvGrpSpPr/>
          <p:nvPr/>
        </p:nvGrpSpPr>
        <p:grpSpPr>
          <a:xfrm>
            <a:off x="5232916" y="4542501"/>
            <a:ext cx="2552184" cy="2149243"/>
            <a:chOff x="1044448" y="4349750"/>
            <a:chExt cx="3174484" cy="2673294"/>
          </a:xfrm>
        </p:grpSpPr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7">
              <a:lum contrast="-28000"/>
            </a:blip>
            <a:srcRect l="21259" t="10067" r="16390" b="30705"/>
            <a:stretch>
              <a:fillRect/>
            </a:stretch>
          </p:blipFill>
          <p:spPr>
            <a:xfrm>
              <a:off x="1044448" y="4984750"/>
              <a:ext cx="3031463" cy="2038294"/>
            </a:xfrm>
            <a:prstGeom prst="rect">
              <a:avLst/>
            </a:prstGeom>
            <a:scene3d>
              <a:camera prst="isometricOffAxis1Top">
                <a:rot lat="18077999" lon="18390000" rev="3456000"/>
              </a:camera>
              <a:lightRig rig="threePt" dir="t"/>
            </a:scene3d>
          </p:spPr>
        </p:pic>
        <p:pic>
          <p:nvPicPr>
            <p:cNvPr id="14" name="図 13"/>
            <p:cNvPicPr>
              <a:picLocks noChangeAspect="1"/>
            </p:cNvPicPr>
            <p:nvPr/>
          </p:nvPicPr>
          <p:blipFill>
            <a:blip r:embed="rId8">
              <a:lum contrast="-31000"/>
            </a:blip>
            <a:srcRect l="21259" t="10235" r="16390" b="30621"/>
            <a:stretch>
              <a:fillRect/>
            </a:stretch>
          </p:blipFill>
          <p:spPr>
            <a:xfrm>
              <a:off x="1187469" y="4349750"/>
              <a:ext cx="3031463" cy="2035417"/>
            </a:xfrm>
            <a:prstGeom prst="rect">
              <a:avLst/>
            </a:prstGeom>
            <a:scene3d>
              <a:camera prst="isometricOffAxis1Top">
                <a:rot lat="18077999" lon="18390000" rev="3456000"/>
              </a:camera>
              <a:lightRig rig="threePt" dir="t"/>
            </a:scene3d>
          </p:spPr>
        </p:pic>
        <p:cxnSp>
          <p:nvCxnSpPr>
            <p:cNvPr id="15" name="直線コネクタ 14"/>
            <p:cNvCxnSpPr/>
            <p:nvPr/>
          </p:nvCxnSpPr>
          <p:spPr>
            <a:xfrm rot="5400000">
              <a:off x="2724546" y="5851922"/>
              <a:ext cx="211932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 rot="5400000">
              <a:off x="2638028" y="5545534"/>
              <a:ext cx="386556" cy="3176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テキスト ボックス 16"/>
          <p:cNvSpPr txBox="1"/>
          <p:nvPr/>
        </p:nvSpPr>
        <p:spPr>
          <a:xfrm>
            <a:off x="5347900" y="5165094"/>
            <a:ext cx="500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 smtClean="0"/>
              <a:t>ν</a:t>
            </a:r>
            <a:r>
              <a:rPr lang="en-US" altLang="en-US" baseline="-25000" dirty="0" smtClean="0"/>
              <a:t>1</a:t>
            </a:r>
            <a:endParaRPr kumimoji="1" lang="ja-JP" altLang="en-US" baseline="-250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232916" y="5809579"/>
            <a:ext cx="500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 smtClean="0"/>
              <a:t>ν</a:t>
            </a:r>
            <a:r>
              <a:rPr lang="en-US" altLang="en-US" baseline="-25000" dirty="0" smtClean="0"/>
              <a:t>2</a:t>
            </a:r>
            <a:endParaRPr kumimoji="1" lang="ja-JP" altLang="en-US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 core shift is caused by SSA or/and FFA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282448" y="1651000"/>
            <a:ext cx="8153400" cy="5118044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Absorption at low frequency </a:t>
            </a:r>
          </a:p>
          <a:p>
            <a:pPr lvl="1"/>
            <a:r>
              <a:rPr lang="en-US" altLang="ja-JP" dirty="0" smtClean="0"/>
              <a:t>Jet itself </a:t>
            </a:r>
            <a:r>
              <a:rPr lang="en-US" altLang="en-US" dirty="0" smtClean="0"/>
              <a:t>： </a:t>
            </a:r>
            <a:r>
              <a:rPr lang="en-US" altLang="ja-JP" dirty="0" smtClean="0"/>
              <a:t>synchrotron self-absorption (SSA)</a:t>
            </a:r>
          </a:p>
          <a:p>
            <a:pPr lvl="1"/>
            <a:r>
              <a:rPr lang="en-US" altLang="ja-JP" dirty="0" smtClean="0"/>
              <a:t>Obscuration of accretion matter :free-free absorption (FFA)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α</a:t>
            </a:r>
            <a:r>
              <a:rPr lang="en-US" altLang="ja-JP" baseline="-25000" dirty="0" smtClean="0"/>
              <a:t>SSA</a:t>
            </a:r>
            <a:r>
              <a:rPr lang="en-US" altLang="ja-JP" dirty="0" smtClean="0"/>
              <a:t> ≦ 2.5</a:t>
            </a:r>
          </a:p>
          <a:p>
            <a:pPr>
              <a:buNone/>
            </a:pPr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3"/>
          <a:srcRect t="2929" b="3814"/>
          <a:stretch>
            <a:fillRect/>
          </a:stretch>
        </p:blipFill>
        <p:spPr>
          <a:xfrm>
            <a:off x="4898284" y="3258961"/>
            <a:ext cx="3864716" cy="3510083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3568700" y="6410980"/>
            <a:ext cx="4638547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The </a:t>
            </a:r>
            <a:r>
              <a:rPr lang="en-US" altLang="ja-JP" dirty="0" smtClean="0"/>
              <a:t>spectral difference between SSA and FFA</a:t>
            </a:r>
            <a:endParaRPr kumimoji="1"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Pure SSA model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2769"/>
            <a:ext cx="8229600" cy="4980911"/>
          </a:xfrm>
        </p:spPr>
        <p:txBody>
          <a:bodyPr>
            <a:normAutofit fontScale="92500" lnSpcReduction="20000"/>
          </a:bodyPr>
          <a:lstStyle/>
          <a:p>
            <a:r>
              <a:rPr lang="en-US" altLang="ja-JP" dirty="0" smtClean="0"/>
              <a:t>The difference</a:t>
            </a:r>
            <a:br>
              <a:rPr lang="en-US" altLang="ja-JP" dirty="0" smtClean="0"/>
            </a:br>
            <a:r>
              <a:rPr lang="en-US" altLang="ja-JP" dirty="0" smtClean="0"/>
              <a:t>  of A-Jet / C-Jet</a:t>
            </a:r>
          </a:p>
          <a:p>
            <a:pPr lvl="1"/>
            <a:r>
              <a:rPr lang="en-US" altLang="ja-JP" dirty="0" smtClean="0"/>
              <a:t>beaming factor</a:t>
            </a:r>
          </a:p>
          <a:p>
            <a:pPr lvl="2"/>
            <a:r>
              <a:rPr lang="en-US" altLang="ja-JP" dirty="0" err="1" smtClean="0"/>
              <a:t>δ</a:t>
            </a:r>
            <a:r>
              <a:rPr lang="en-US" altLang="ja-JP" dirty="0" smtClean="0"/>
              <a:t> (</a:t>
            </a:r>
            <a:r>
              <a:rPr lang="en-US" altLang="ja-JP" dirty="0" err="1" smtClean="0"/>
              <a:t>β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θ</a:t>
            </a:r>
            <a:r>
              <a:rPr lang="en-US" altLang="ja-JP" dirty="0" smtClean="0"/>
              <a:t>) </a:t>
            </a:r>
          </a:p>
          <a:p>
            <a:pPr lvl="2">
              <a:buNone/>
            </a:pPr>
            <a:r>
              <a:rPr lang="en-US" altLang="ja-JP" dirty="0" err="1" smtClean="0"/>
              <a:t>β</a:t>
            </a:r>
            <a:r>
              <a:rPr lang="ja-JP" altLang="en-US" dirty="0" smtClean="0"/>
              <a:t>：</a:t>
            </a:r>
            <a:r>
              <a:rPr lang="en-US" altLang="ja-JP" dirty="0" smtClean="0"/>
              <a:t>0.46, </a:t>
            </a:r>
            <a:r>
              <a:rPr lang="en-US" altLang="ja-JP" dirty="0" err="1" smtClean="0"/>
              <a:t>θ</a:t>
            </a:r>
            <a:r>
              <a:rPr lang="en-US" altLang="ja-JP" dirty="0" smtClean="0"/>
              <a:t>: 63° </a:t>
            </a:r>
          </a:p>
          <a:p>
            <a:pPr lvl="1"/>
            <a:r>
              <a:rPr lang="en-US" altLang="ja-JP" dirty="0" smtClean="0"/>
              <a:t>Ω</a:t>
            </a:r>
            <a:r>
              <a:rPr lang="en-US" altLang="ja-JP" baseline="-25000" dirty="0" smtClean="0"/>
              <a:t>CJ</a:t>
            </a:r>
            <a:r>
              <a:rPr lang="en-US" altLang="ja-JP" dirty="0" smtClean="0"/>
              <a:t> &lt; Ω</a:t>
            </a:r>
            <a:r>
              <a:rPr lang="en-US" altLang="ja-JP" baseline="-25000" dirty="0" smtClean="0"/>
              <a:t>AJ</a:t>
            </a:r>
          </a:p>
          <a:p>
            <a:r>
              <a:rPr lang="en-US" altLang="ja-JP" dirty="0" smtClean="0"/>
              <a:t>Model</a:t>
            </a:r>
          </a:p>
          <a:p>
            <a:pPr lvl="1"/>
            <a:r>
              <a:rPr lang="en-US" altLang="ja-JP" dirty="0" smtClean="0"/>
              <a:t>5–8 GHz</a:t>
            </a:r>
            <a:br>
              <a:rPr lang="en-US" altLang="ja-JP" dirty="0" smtClean="0"/>
            </a:br>
            <a:r>
              <a:rPr lang="en-US" altLang="ja-JP" dirty="0" smtClean="0"/>
              <a:t> : lager than pure </a:t>
            </a:r>
            <a:br>
              <a:rPr lang="en-US" altLang="ja-JP" dirty="0" smtClean="0"/>
            </a:br>
            <a:r>
              <a:rPr lang="en-US" altLang="ja-JP" dirty="0" smtClean="0"/>
              <a:t>   SSA expectation</a:t>
            </a:r>
          </a:p>
          <a:p>
            <a:pPr lvl="1"/>
            <a:r>
              <a:rPr lang="en-US" altLang="ja-JP" dirty="0" smtClean="0"/>
              <a:t>Others </a:t>
            </a:r>
          </a:p>
          <a:p>
            <a:pPr lvl="1">
              <a:buNone/>
            </a:pPr>
            <a:r>
              <a:rPr lang="en-US" altLang="ja-JP" dirty="0" smtClean="0"/>
              <a:t>   </a:t>
            </a:r>
            <a:r>
              <a:rPr lang="ja-JP" altLang="en-US" dirty="0" smtClean="0"/>
              <a:t>：</a:t>
            </a:r>
            <a:r>
              <a:rPr lang="en-US" altLang="ja-JP" dirty="0" smtClean="0"/>
              <a:t>as expectation from</a:t>
            </a:r>
            <a:br>
              <a:rPr lang="en-US" altLang="ja-JP" dirty="0" smtClean="0"/>
            </a:br>
            <a:r>
              <a:rPr lang="en-US" altLang="ja-JP" dirty="0" smtClean="0"/>
              <a:t> pure SSA core shift</a:t>
            </a:r>
          </a:p>
          <a:p>
            <a:pPr lvl="1"/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</p:txBody>
      </p:sp>
      <p:pic>
        <p:nvPicPr>
          <p:cNvPr id="4" name="図 3" descr="coreshift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016900" y="1417639"/>
            <a:ext cx="4857773" cy="3698892"/>
          </a:xfrm>
          <a:prstGeom prst="rect">
            <a:avLst/>
          </a:prstGeom>
        </p:spPr>
      </p:pic>
      <p:grpSp>
        <p:nvGrpSpPr>
          <p:cNvPr id="5" name="図形グループ 40"/>
          <p:cNvGrpSpPr/>
          <p:nvPr/>
        </p:nvGrpSpPr>
        <p:grpSpPr>
          <a:xfrm>
            <a:off x="4780261" y="4748730"/>
            <a:ext cx="3043556" cy="2021676"/>
            <a:chOff x="5488122" y="3263567"/>
            <a:chExt cx="3611823" cy="2399143"/>
          </a:xfrm>
        </p:grpSpPr>
        <p:grpSp>
          <p:nvGrpSpPr>
            <p:cNvPr id="6" name="図形グループ 6"/>
            <p:cNvGrpSpPr/>
            <p:nvPr/>
          </p:nvGrpSpPr>
          <p:grpSpPr>
            <a:xfrm>
              <a:off x="5488122" y="3263567"/>
              <a:ext cx="3611823" cy="2399143"/>
              <a:chOff x="541863" y="4482403"/>
              <a:chExt cx="3611823" cy="2399143"/>
            </a:xfrm>
          </p:grpSpPr>
          <p:pic>
            <p:nvPicPr>
              <p:cNvPr id="10" name="図 9" descr="sync_jet_2.eps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5"/>
                  <a:stretch>
                    <a:fillRect/>
                  </a:stretch>
                </p:blipFill>
              </mc:Choice>
              <mc:Fallback>
                <p:blipFill>
                  <a:blip r:embed="rId6"/>
                  <a:stretch>
                    <a:fillRect/>
                  </a:stretch>
                </p:blipFill>
              </mc:Fallback>
            </mc:AlternateContent>
            <p:spPr>
              <a:xfrm>
                <a:off x="541863" y="4482403"/>
                <a:ext cx="3611823" cy="2140585"/>
              </a:xfrm>
              <a:prstGeom prst="rect">
                <a:avLst/>
              </a:prstGeom>
            </p:spPr>
          </p:pic>
          <p:sp>
            <p:nvSpPr>
              <p:cNvPr id="11" name="スマイル 10"/>
              <p:cNvSpPr/>
              <p:nvPr/>
            </p:nvSpPr>
            <p:spPr>
              <a:xfrm>
                <a:off x="2215818" y="6633563"/>
                <a:ext cx="247984" cy="247983"/>
              </a:xfrm>
              <a:prstGeom prst="smileyFace">
                <a:avLst>
                  <a:gd name="adj" fmla="val 4653"/>
                </a:avLst>
              </a:prstGeom>
              <a:solidFill>
                <a:srgbClr val="FF9F33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2" name="直線矢印コネクタ 11"/>
              <p:cNvCxnSpPr/>
              <p:nvPr/>
            </p:nvCxnSpPr>
            <p:spPr>
              <a:xfrm rot="16200000" flipV="1">
                <a:off x="2111799" y="6303774"/>
                <a:ext cx="438090" cy="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円/楕円 6"/>
            <p:cNvSpPr/>
            <p:nvPr/>
          </p:nvSpPr>
          <p:spPr>
            <a:xfrm rot="1926821">
              <a:off x="7828887" y="4522298"/>
              <a:ext cx="128324" cy="26035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円/楕円 7"/>
            <p:cNvSpPr/>
            <p:nvPr/>
          </p:nvSpPr>
          <p:spPr>
            <a:xfrm rot="1926821">
              <a:off x="6889087" y="4007948"/>
              <a:ext cx="128324" cy="26035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7769503" y="5002829"/>
              <a:ext cx="953287" cy="438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SS</a:t>
              </a:r>
              <a:r>
                <a:rPr kumimoji="1" lang="en-US" altLang="ja-JP" dirty="0" smtClean="0"/>
                <a:t>A</a:t>
              </a:r>
              <a:endParaRPr kumimoji="1" lang="ja-JP" altLang="en-US" dirty="0"/>
            </a:p>
          </p:txBody>
        </p:sp>
      </p:grpSp>
      <p:cxnSp>
        <p:nvCxnSpPr>
          <p:cNvPr id="14" name="直線矢印コネクタ 13"/>
          <p:cNvCxnSpPr/>
          <p:nvPr/>
        </p:nvCxnSpPr>
        <p:spPr>
          <a:xfrm>
            <a:off x="6470372" y="5725934"/>
            <a:ext cx="1353445" cy="742186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 flipH="1" flipV="1">
            <a:off x="4825069" y="4852826"/>
            <a:ext cx="1353445" cy="742186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図 20" descr="equ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8980" y="3943784"/>
            <a:ext cx="2392772" cy="408892"/>
          </a:xfrm>
          <a:prstGeom prst="rect">
            <a:avLst/>
          </a:prstGeom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2" name="図 21" descr="fig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64458" y="1467150"/>
            <a:ext cx="3581272" cy="644132"/>
          </a:xfrm>
          <a:prstGeom prst="rect">
            <a:avLst/>
          </a:prstGeom>
          <a:ln w="3810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5" name="テキスト ボックス 24"/>
          <p:cNvSpPr txBox="1"/>
          <p:nvPr/>
        </p:nvSpPr>
        <p:spPr>
          <a:xfrm>
            <a:off x="7445258" y="5852644"/>
            <a:ext cx="1688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Approaching Jet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916630" y="5541268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FF"/>
                </a:solidFill>
              </a:rPr>
              <a:t>Counter Jet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 descr="chukan_fig7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 l="50929" t="12000" b="16800"/>
              <a:stretch>
                <a:fillRect/>
              </a:stretch>
            </p:blipFill>
          </mc:Choice>
          <mc:Fallback>
            <p:blipFill>
              <a:blip r:embed="rId5"/>
              <a:srcRect l="50929" t="12000" b="16800"/>
              <a:stretch>
                <a:fillRect/>
              </a:stretch>
            </p:blipFill>
          </mc:Fallback>
        </mc:AlternateContent>
        <p:spPr>
          <a:xfrm>
            <a:off x="5495390" y="4015148"/>
            <a:ext cx="3648610" cy="246004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69748" y="228600"/>
            <a:ext cx="8585200" cy="990600"/>
          </a:xfrm>
        </p:spPr>
        <p:txBody>
          <a:bodyPr>
            <a:noAutofit/>
          </a:bodyPr>
          <a:lstStyle/>
          <a:p>
            <a:r>
              <a:rPr lang="en-US" altLang="ja-JP" dirty="0" smtClean="0"/>
              <a:t>SSA + FFA model 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269748" y="1600200"/>
            <a:ext cx="8153400" cy="5063530"/>
          </a:xfrm>
        </p:spPr>
        <p:txBody>
          <a:bodyPr>
            <a:normAutofit/>
          </a:bodyPr>
          <a:lstStyle/>
          <a:p>
            <a:r>
              <a:rPr lang="en-US" altLang="ja-JP" sz="2800" dirty="0" smtClean="0"/>
              <a:t>SSA jet + FFA disk</a:t>
            </a:r>
          </a:p>
          <a:p>
            <a:pPr lvl="1"/>
            <a:r>
              <a:rPr lang="en-US" altLang="ja-JP" sz="2400" dirty="0" smtClean="0"/>
              <a:t>5, 8 GHz: affected by FFA disk</a:t>
            </a:r>
          </a:p>
          <a:p>
            <a:pPr lvl="1"/>
            <a:r>
              <a:rPr lang="en-US" altLang="ja-JP" sz="2400" dirty="0" smtClean="0"/>
              <a:t>Other : consistent with pure SSA</a:t>
            </a:r>
          </a:p>
          <a:p>
            <a:r>
              <a:rPr lang="en-US" altLang="ja-JP" sz="2800" dirty="0" smtClean="0"/>
              <a:t>Limited regions within 0.4 pc</a:t>
            </a:r>
          </a:p>
          <a:p>
            <a:endParaRPr lang="en-US" altLang="ja-JP" dirty="0" smtClean="0"/>
          </a:p>
          <a:p>
            <a:endParaRPr lang="en-US" altLang="ja-JP" dirty="0" smtClean="0"/>
          </a:p>
          <a:p>
            <a:pPr lvl="2"/>
            <a:r>
              <a:rPr lang="en-US" altLang="ja-JP" dirty="0" err="1" smtClean="0"/>
              <a:t>ν</a:t>
            </a:r>
            <a:r>
              <a:rPr lang="en-US" altLang="ja-JP" dirty="0" smtClean="0"/>
              <a:t> ≦ 2 GHz</a:t>
            </a:r>
            <a:br>
              <a:rPr lang="en-US" altLang="ja-JP" dirty="0" smtClean="0"/>
            </a:br>
            <a:r>
              <a:rPr lang="en-US" altLang="ja-JP" dirty="0" smtClean="0"/>
              <a:t>: outside disk (low density)</a:t>
            </a:r>
          </a:p>
          <a:p>
            <a:pPr lvl="2"/>
            <a:r>
              <a:rPr lang="en-US" altLang="ja-JP" dirty="0" err="1" smtClean="0"/>
              <a:t>ν</a:t>
            </a:r>
            <a:r>
              <a:rPr lang="en-US" altLang="ja-JP" dirty="0" smtClean="0"/>
              <a:t> ≧ 15 GHz</a:t>
            </a:r>
            <a:br>
              <a:rPr lang="en-US" altLang="ja-JP" dirty="0" smtClean="0"/>
            </a:br>
            <a:r>
              <a:rPr lang="en-US" altLang="ja-JP" dirty="0" smtClean="0"/>
              <a:t>: too high temperature</a:t>
            </a:r>
            <a:br>
              <a:rPr lang="en-US" altLang="ja-JP" dirty="0" smtClean="0"/>
            </a:br>
            <a:r>
              <a:rPr lang="en-US" altLang="ja-JP" dirty="0" smtClean="0"/>
              <a:t>: frequency dependence</a:t>
            </a:r>
          </a:p>
          <a:p>
            <a:endParaRPr lang="en-US" altLang="ja-JP" dirty="0" smtClean="0"/>
          </a:p>
        </p:txBody>
      </p:sp>
      <p:pic>
        <p:nvPicPr>
          <p:cNvPr id="6" name="図 5" descr="chukan_fig11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5572675" y="1155700"/>
            <a:ext cx="3533223" cy="2598991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23" name="図 22" descr="eq_tau_ffa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1850" y="3544847"/>
            <a:ext cx="3467100" cy="455424"/>
          </a:xfrm>
          <a:prstGeom prst="rect">
            <a:avLst/>
          </a:prstGeom>
          <a:ln w="222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4" name="テキスト ボックス 23"/>
          <p:cNvSpPr txBox="1"/>
          <p:nvPr/>
        </p:nvSpPr>
        <p:spPr>
          <a:xfrm>
            <a:off x="375590" y="4003480"/>
            <a:ext cx="5305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τ</a:t>
            </a:r>
            <a:r>
              <a:rPr lang="en-US" altLang="ja-JP" baseline="-25000" dirty="0" smtClean="0"/>
              <a:t>FFA</a:t>
            </a:r>
            <a:r>
              <a:rPr lang="ja-JP" altLang="en-US" dirty="0" smtClean="0"/>
              <a:t>：</a:t>
            </a:r>
            <a:r>
              <a:rPr lang="en-US" altLang="ja-JP" dirty="0" smtClean="0"/>
              <a:t>FFA opacity, n</a:t>
            </a:r>
            <a:r>
              <a:rPr lang="en-US" altLang="ja-JP" baseline="-25000" dirty="0" smtClean="0"/>
              <a:t>e</a:t>
            </a:r>
            <a:r>
              <a:rPr lang="en-US" altLang="ja-JP" dirty="0" smtClean="0"/>
              <a:t>: electron density,  T : temperature  </a:t>
            </a:r>
            <a:br>
              <a:rPr lang="en-US" altLang="ja-JP" dirty="0" smtClean="0"/>
            </a:br>
            <a:r>
              <a:rPr kumimoji="1" lang="en-US" altLang="ja-JP" dirty="0" smtClean="0"/>
              <a:t>L : </a:t>
            </a:r>
            <a:r>
              <a:rPr lang="en-US" altLang="ja-JP" dirty="0" smtClean="0"/>
              <a:t>path length in absorbers </a:t>
            </a:r>
            <a:endParaRPr kumimoji="1" lang="ja-JP" altLang="en-US" dirty="0"/>
          </a:p>
        </p:txBody>
      </p:sp>
      <p:grpSp>
        <p:nvGrpSpPr>
          <p:cNvPr id="19" name="図形グループ 18"/>
          <p:cNvGrpSpPr/>
          <p:nvPr/>
        </p:nvGrpSpPr>
        <p:grpSpPr>
          <a:xfrm>
            <a:off x="5562068" y="3811547"/>
            <a:ext cx="3569232" cy="2852183"/>
            <a:chOff x="2466978" y="3917949"/>
            <a:chExt cx="3569232" cy="2852183"/>
          </a:xfrm>
        </p:grpSpPr>
        <p:pic>
          <p:nvPicPr>
            <p:cNvPr id="20" name="図 19" descr="moel_disk_ssa_tau.eps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9"/>
                <a:srcRect l="51487" t="5200" b="24000"/>
                <a:stretch>
                  <a:fillRect/>
                </a:stretch>
              </p:blipFill>
            </mc:Choice>
            <mc:Fallback>
              <p:blipFill>
                <a:blip r:embed="rId10"/>
                <a:srcRect l="51487" t="5200" b="24000"/>
                <a:stretch>
                  <a:fillRect/>
                </a:stretch>
              </p:blipFill>
            </mc:Fallback>
          </mc:AlternateContent>
          <p:spPr>
            <a:xfrm>
              <a:off x="2466978" y="3917949"/>
              <a:ext cx="3569232" cy="2420514"/>
            </a:xfrm>
            <a:prstGeom prst="rect">
              <a:avLst/>
            </a:prstGeom>
            <a:noFill/>
          </p:spPr>
        </p:pic>
        <p:cxnSp>
          <p:nvCxnSpPr>
            <p:cNvPr id="26" name="直線矢印コネクタ 25"/>
            <p:cNvCxnSpPr/>
            <p:nvPr/>
          </p:nvCxnSpPr>
          <p:spPr>
            <a:xfrm rot="5400000" flipH="1" flipV="1">
              <a:off x="3048855" y="5639655"/>
              <a:ext cx="1206500" cy="1099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矢印コネクタ 26"/>
            <p:cNvCxnSpPr/>
            <p:nvPr/>
          </p:nvCxnSpPr>
          <p:spPr>
            <a:xfrm rot="16200000" flipV="1">
              <a:off x="3618394" y="5882164"/>
              <a:ext cx="1088071" cy="2"/>
            </a:xfrm>
            <a:prstGeom prst="straightConnector1">
              <a:avLst/>
            </a:prstGeom>
            <a:ln>
              <a:solidFill>
                <a:srgbClr val="66006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テキスト ボックス 27"/>
            <p:cNvSpPr txBox="1"/>
            <p:nvPr/>
          </p:nvSpPr>
          <p:spPr>
            <a:xfrm>
              <a:off x="3468810" y="6400800"/>
              <a:ext cx="10979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observers</a:t>
              </a:r>
              <a:endParaRPr kumimoji="1" lang="ja-JP" altLang="en-US" dirty="0"/>
            </a:p>
          </p:txBody>
        </p:sp>
      </p:grpSp>
      <p:sp>
        <p:nvSpPr>
          <p:cNvPr id="29" name="正方形/長方形 28"/>
          <p:cNvSpPr/>
          <p:nvPr/>
        </p:nvSpPr>
        <p:spPr>
          <a:xfrm>
            <a:off x="7937500" y="4167548"/>
            <a:ext cx="993648" cy="455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7926324" y="6129298"/>
            <a:ext cx="993648" cy="455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8051800" y="3850048"/>
            <a:ext cx="959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FFA Disk</a:t>
            </a:r>
            <a:endParaRPr kumimoji="1" lang="ja-JP" altLang="en-US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8051800" y="6047395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Jet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/>
        </p:nvSpPr>
        <p:spPr>
          <a:xfrm>
            <a:off x="6048910" y="2247900"/>
            <a:ext cx="2953910" cy="152356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30000"/>
                </a:schemeClr>
              </a:gs>
              <a:gs pos="50000">
                <a:srgbClr val="FF6600">
                  <a:alpha val="90000"/>
                </a:srgbClr>
              </a:gs>
              <a:gs pos="100000">
                <a:schemeClr val="bg1">
                  <a:alpha val="30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Summary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ja-JP" dirty="0" smtClean="0"/>
              <a:t>We measured core shift of NGC 4261 not only on main jet side but also counter jet.</a:t>
            </a:r>
          </a:p>
          <a:p>
            <a:pPr lvl="1"/>
            <a:r>
              <a:rPr lang="en-US" altLang="ja-JP" dirty="0" smtClean="0"/>
              <a:t>The jet base practically represent the BH position.</a:t>
            </a:r>
          </a:p>
          <a:p>
            <a:pPr lvl="1"/>
            <a:r>
              <a:rPr lang="en-US" altLang="ja-JP" dirty="0" smtClean="0"/>
              <a:t>The BH position of NGC 4261 is determined unambiguously.</a:t>
            </a:r>
          </a:p>
          <a:p>
            <a:pPr lvl="2"/>
            <a:r>
              <a:rPr lang="en-US" altLang="ja-JP" dirty="0" smtClean="0"/>
              <a:t>It is located within 82 ± 16  </a:t>
            </a:r>
            <a:r>
              <a:rPr lang="en-US" altLang="ja-JP" dirty="0" err="1" smtClean="0"/>
              <a:t>μas</a:t>
            </a:r>
            <a:r>
              <a:rPr lang="en-US" altLang="ja-JP" dirty="0" smtClean="0"/>
              <a:t> (310± 60 </a:t>
            </a:r>
            <a:r>
              <a:rPr lang="en-US" altLang="ja-JP" dirty="0" err="1" smtClean="0"/>
              <a:t>Rs</a:t>
            </a:r>
            <a:r>
              <a:rPr lang="en-US" altLang="ja-JP" dirty="0" smtClean="0"/>
              <a:t>) from 43 GHz core</a:t>
            </a:r>
          </a:p>
          <a:p>
            <a:r>
              <a:rPr lang="en-US" altLang="ja-JP" dirty="0" smtClean="0"/>
              <a:t>C-Jet core shift can’t be interpreted as pure SSA core shift. </a:t>
            </a:r>
          </a:p>
          <a:p>
            <a:pPr lvl="1"/>
            <a:r>
              <a:rPr lang="en-US" altLang="ja-JP" dirty="0" smtClean="0"/>
              <a:t>Contribution of FFA disk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線吹き出し 1 (枠付き) 33"/>
          <p:cNvSpPr/>
          <p:nvPr/>
        </p:nvSpPr>
        <p:spPr>
          <a:xfrm>
            <a:off x="6438900" y="3776725"/>
            <a:ext cx="2527300" cy="2793938"/>
          </a:xfrm>
          <a:prstGeom prst="borderCallout1">
            <a:avLst>
              <a:gd name="adj1" fmla="val 19338"/>
              <a:gd name="adj2" fmla="val -1800"/>
              <a:gd name="adj3" fmla="val -44096"/>
              <a:gd name="adj4" fmla="val -188584"/>
            </a:avLst>
          </a:prstGeom>
          <a:noFill/>
          <a:ln w="4127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/>
        </p:nvSpPr>
        <p:spPr>
          <a:xfrm>
            <a:off x="73868" y="3390900"/>
            <a:ext cx="5943600" cy="2730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2" name="コンテンツ プレースホルダ 3" descr="map_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10556" t="-3757" r="-563" b="61566"/>
              <a:stretch>
                <a:fillRect/>
              </a:stretch>
            </p:blipFill>
          </mc:Choice>
          <mc:Fallback>
            <p:blipFill>
              <a:blip r:embed="rId4"/>
              <a:srcRect l="10556" t="-3757" r="-563" b="61566"/>
              <a:stretch>
                <a:fillRect/>
              </a:stretch>
            </p:blipFill>
          </mc:Fallback>
        </mc:AlternateContent>
        <p:spPr>
          <a:xfrm>
            <a:off x="2552700" y="1173718"/>
            <a:ext cx="6578600" cy="217908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3C 84 phase referencing observation</a:t>
            </a:r>
            <a:endParaRPr lang="ja-JP" altLang="en-US" dirty="0"/>
          </a:p>
        </p:txBody>
      </p:sp>
      <p:pic>
        <p:nvPicPr>
          <p:cNvPr id="4" name="コンテンツ プレースホルダ 3" descr="map_1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3"/>
              <a:srcRect l="825" t="38434" r="-563"/>
              <a:stretch>
                <a:fillRect/>
              </a:stretch>
            </p:blipFill>
          </mc:Choice>
          <mc:Fallback>
            <p:blipFill>
              <a:blip r:embed="rId4"/>
              <a:srcRect l="825" t="38434" r="-563"/>
              <a:stretch>
                <a:fillRect/>
              </a:stretch>
            </p:blipFill>
          </mc:Fallback>
        </mc:AlternateContent>
        <p:spPr>
          <a:xfrm>
            <a:off x="63500" y="3390900"/>
            <a:ext cx="7289800" cy="3179763"/>
          </a:xfrm>
        </p:spPr>
      </p:pic>
      <p:sp>
        <p:nvSpPr>
          <p:cNvPr id="5" name="テキスト ボックス 4"/>
          <p:cNvSpPr txBox="1"/>
          <p:nvPr/>
        </p:nvSpPr>
        <p:spPr>
          <a:xfrm>
            <a:off x="711200" y="6360597"/>
            <a:ext cx="909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1.6 GHz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036663" y="6360597"/>
            <a:ext cx="909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2</a:t>
            </a:r>
            <a:r>
              <a:rPr kumimoji="1" lang="en-US" altLang="ja-JP" dirty="0" smtClean="0"/>
              <a:t>.3 GHz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459063" y="6360597"/>
            <a:ext cx="909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5</a:t>
            </a:r>
            <a:r>
              <a:rPr kumimoji="1" lang="en-US" altLang="ja-JP" dirty="0" smtClean="0"/>
              <a:t>.0 GHz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889500" y="6360597"/>
            <a:ext cx="909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8</a:t>
            </a:r>
            <a:r>
              <a:rPr kumimoji="1" lang="en-US" altLang="ja-JP" dirty="0" smtClean="0"/>
              <a:t>.4 GHz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5156200" y="4083050"/>
            <a:ext cx="357554" cy="387350"/>
          </a:xfrm>
          <a:prstGeom prst="rect">
            <a:avLst/>
          </a:prstGeom>
          <a:noFill/>
          <a:ln w="190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2855546" y="1530350"/>
            <a:ext cx="1398954" cy="1581150"/>
          </a:xfrm>
          <a:prstGeom prst="rect">
            <a:avLst/>
          </a:prstGeom>
          <a:noFill/>
          <a:ln w="190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109168" y="1220272"/>
            <a:ext cx="909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8</a:t>
            </a:r>
            <a:r>
              <a:rPr kumimoji="1" lang="en-US" altLang="ja-JP" dirty="0" smtClean="0"/>
              <a:t>.4 GHz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737100" y="1199118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12</a:t>
            </a:r>
            <a:r>
              <a:rPr kumimoji="1" lang="en-US" altLang="ja-JP" dirty="0" smtClean="0"/>
              <a:t> GHz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317942" y="1204952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15</a:t>
            </a:r>
            <a:r>
              <a:rPr kumimoji="1" lang="en-US" altLang="ja-JP" dirty="0" smtClean="0"/>
              <a:t> GHz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860685" y="1224518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22</a:t>
            </a:r>
            <a:r>
              <a:rPr kumimoji="1" lang="en-US" altLang="ja-JP" dirty="0" smtClean="0"/>
              <a:t> GHz</a:t>
            </a:r>
            <a:endParaRPr kumimoji="1" lang="ja-JP" altLang="en-US" dirty="0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5"/>
          <a:srcRect l="20023" t="9523" r="7407" b="40823"/>
          <a:stretch>
            <a:fillRect/>
          </a:stretch>
        </p:blipFill>
        <p:spPr>
          <a:xfrm>
            <a:off x="6495741" y="3937000"/>
            <a:ext cx="2433963" cy="2010833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7108846" y="5880100"/>
            <a:ext cx="13613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Calibrator:</a:t>
            </a:r>
            <a:br>
              <a:rPr kumimoji="1" lang="en-US" altLang="ja-JP" dirty="0" smtClean="0"/>
            </a:br>
            <a:r>
              <a:rPr kumimoji="1" lang="en-US" altLang="ja-JP" dirty="0" smtClean="0"/>
              <a:t> J0313+4120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789531" y="5130800"/>
            <a:ext cx="1006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FF"/>
                </a:solidFill>
              </a:rPr>
              <a:t>P.A. –</a:t>
            </a:r>
            <a:r>
              <a:rPr lang="en-US" altLang="ja-JP" dirty="0" smtClean="0">
                <a:solidFill>
                  <a:srgbClr val="0000FF"/>
                </a:solidFill>
              </a:rPr>
              <a:t>55</a:t>
            </a:r>
            <a:r>
              <a:rPr kumimoji="1" lang="en-US" altLang="ja-JP" dirty="0" smtClean="0">
                <a:solidFill>
                  <a:srgbClr val="0000FF"/>
                </a:solidFill>
              </a:rPr>
              <a:t>°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grpSp>
        <p:nvGrpSpPr>
          <p:cNvPr id="29" name="図形グループ 28"/>
          <p:cNvGrpSpPr/>
          <p:nvPr/>
        </p:nvGrpSpPr>
        <p:grpSpPr>
          <a:xfrm>
            <a:off x="508000" y="1435102"/>
            <a:ext cx="1676398" cy="1676398"/>
            <a:chOff x="508000" y="1435102"/>
            <a:chExt cx="1676398" cy="1676398"/>
          </a:xfrm>
        </p:grpSpPr>
        <p:cxnSp>
          <p:nvCxnSpPr>
            <p:cNvPr id="24" name="直線矢印コネクタ 23"/>
            <p:cNvCxnSpPr/>
            <p:nvPr/>
          </p:nvCxnSpPr>
          <p:spPr>
            <a:xfrm rot="10800000">
              <a:off x="508000" y="2905123"/>
              <a:ext cx="1676398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矢印コネクタ 26"/>
            <p:cNvCxnSpPr/>
            <p:nvPr/>
          </p:nvCxnSpPr>
          <p:spPr>
            <a:xfrm rot="16200000">
              <a:off x="1197670" y="2272507"/>
              <a:ext cx="1676398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星 5 29"/>
          <p:cNvSpPr/>
          <p:nvPr/>
        </p:nvSpPr>
        <p:spPr>
          <a:xfrm>
            <a:off x="847802" y="1925080"/>
            <a:ext cx="228600" cy="228600"/>
          </a:xfrm>
          <a:prstGeom prst="star5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星 5 30"/>
          <p:cNvSpPr/>
          <p:nvPr/>
        </p:nvSpPr>
        <p:spPr>
          <a:xfrm>
            <a:off x="1481237" y="2374900"/>
            <a:ext cx="228600" cy="228600"/>
          </a:xfrm>
          <a:prstGeom prst="star5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線吹き出し 1 (枠付き) 34"/>
          <p:cNvSpPr/>
          <p:nvPr/>
        </p:nvSpPr>
        <p:spPr>
          <a:xfrm>
            <a:off x="73868" y="3390900"/>
            <a:ext cx="5943600" cy="3339029"/>
          </a:xfrm>
          <a:prstGeom prst="borderCallout1">
            <a:avLst>
              <a:gd name="adj1" fmla="val -37542"/>
              <a:gd name="adj2" fmla="val 14958"/>
              <a:gd name="adj3" fmla="val -1225"/>
              <a:gd name="adj4" fmla="val 14018"/>
            </a:avLst>
          </a:prstGeom>
          <a:noFill/>
          <a:ln w="317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125661" y="1784348"/>
            <a:ext cx="764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Target</a:t>
            </a:r>
            <a:endParaRPr kumimoji="1" lang="ja-JP" altLang="en-US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962102" y="25781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Calibrator</a:t>
            </a:r>
            <a:endParaRPr kumimoji="1" lang="ja-JP" altLang="en-US" dirty="0"/>
          </a:p>
        </p:txBody>
      </p:sp>
      <p:cxnSp>
        <p:nvCxnSpPr>
          <p:cNvPr id="40" name="直線矢印コネクタ 39"/>
          <p:cNvCxnSpPr/>
          <p:nvPr/>
        </p:nvCxnSpPr>
        <p:spPr>
          <a:xfrm>
            <a:off x="1073941" y="2153680"/>
            <a:ext cx="445397" cy="283135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直線矢印コネクタ 45"/>
          <p:cNvCxnSpPr/>
          <p:nvPr/>
        </p:nvCxnSpPr>
        <p:spPr>
          <a:xfrm flipV="1">
            <a:off x="7108846" y="4083050"/>
            <a:ext cx="1820858" cy="13027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/>
          <p:cNvSpPr txBox="1"/>
          <p:nvPr/>
        </p:nvSpPr>
        <p:spPr>
          <a:xfrm>
            <a:off x="1206503" y="1925080"/>
            <a:ext cx="67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1.28</a:t>
            </a:r>
            <a:r>
              <a:rPr kumimoji="1" lang="en-US" altLang="ja-JP" dirty="0" smtClean="0"/>
              <a:t>°</a:t>
            </a:r>
            <a:endParaRPr kumimoji="1" lang="ja-JP" altLang="en-US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1988027" y="1453116"/>
            <a:ext cx="650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Decl.</a:t>
            </a:r>
            <a:endParaRPr kumimoji="1" lang="ja-JP" altLang="en-US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238429" y="2905123"/>
            <a:ext cx="563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R.A.</a:t>
            </a:r>
            <a:endParaRPr kumimoji="1" lang="ja-JP" altLang="en-US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6477765" y="109538"/>
            <a:ext cx="235653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Going on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 analysis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pPr>
              <a:buNone/>
            </a:pPr>
            <a:r>
              <a:rPr lang="en-US" altLang="ja-JP" dirty="0" smtClean="0"/>
              <a:t>  </a:t>
            </a:r>
            <a:r>
              <a:rPr lang="en-US" altLang="ja-JP" sz="3600" dirty="0" smtClean="0"/>
              <a:t>Thank </a:t>
            </a:r>
            <a:r>
              <a:rPr lang="en-US" altLang="ja-JP" sz="3600" dirty="0" smtClean="0"/>
              <a:t>you for your attention!</a:t>
            </a:r>
            <a:endParaRPr lang="ja-JP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Observational summary</a:t>
            </a:r>
            <a:endParaRPr lang="ja-JP" altLang="en-US" dirty="0"/>
          </a:p>
        </p:txBody>
      </p:sp>
      <p:graphicFrame>
        <p:nvGraphicFramePr>
          <p:cNvPr id="5" name="コンテンツ プレースホルダ 4"/>
          <p:cNvGraphicFramePr>
            <a:graphicFrameLocks noGrp="1"/>
          </p:cNvGraphicFramePr>
          <p:nvPr>
            <p:ph sz="half" idx="2"/>
          </p:nvPr>
        </p:nvGraphicFramePr>
        <p:xfrm>
          <a:off x="457200" y="1676083"/>
          <a:ext cx="5029201" cy="44500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344164"/>
                <a:gridCol w="1202821"/>
                <a:gridCol w="1059538"/>
                <a:gridCol w="1422678"/>
              </a:tblGrid>
              <a:tr h="370840">
                <a:tc gridSpan="2">
                  <a:txBody>
                    <a:bodyPr/>
                    <a:lstStyle/>
                    <a:p>
                      <a:r>
                        <a:rPr kumimoji="1" lang="en-US" altLang="ja-JP" dirty="0" smtClean="0"/>
                        <a:t>Telescope</a:t>
                      </a:r>
                      <a:endParaRPr kumimoji="1" lang="ja-JP" altLang="en-US" dirty="0"/>
                    </a:p>
                  </a:txBody>
                  <a:tcPr marL="75118" marR="7511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kumimoji="1" lang="en-US" altLang="ja-JP" dirty="0" smtClean="0"/>
                        <a:t>VLBA (10</a:t>
                      </a:r>
                      <a:r>
                        <a:rPr kumimoji="1" lang="en-US" altLang="ja-JP" baseline="0" dirty="0" smtClean="0"/>
                        <a:t> antennas)</a:t>
                      </a:r>
                      <a:endParaRPr kumimoji="1" lang="ja-JP" altLang="en-US" dirty="0"/>
                    </a:p>
                  </a:txBody>
                  <a:tcPr marL="75118" marR="7511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kumimoji="1" lang="en-US" altLang="ja-JP" dirty="0" smtClean="0"/>
                        <a:t>Observation mode</a:t>
                      </a:r>
                      <a:endParaRPr kumimoji="1" lang="ja-JP" altLang="en-US" dirty="0"/>
                    </a:p>
                  </a:txBody>
                  <a:tcPr marL="75118" marR="7511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kumimoji="1" lang="en-US" altLang="ja-JP" dirty="0" smtClean="0"/>
                        <a:t>Phase-referencing</a:t>
                      </a:r>
                      <a:endParaRPr kumimoji="1" lang="ja-JP" altLang="en-US" dirty="0"/>
                    </a:p>
                  </a:txBody>
                  <a:tcPr marL="75118" marR="7511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kumimoji="1" lang="en-US" altLang="ja-JP" dirty="0" smtClean="0"/>
                        <a:t>Date</a:t>
                      </a:r>
                      <a:endParaRPr kumimoji="1" lang="ja-JP" altLang="en-US" dirty="0"/>
                    </a:p>
                  </a:txBody>
                  <a:tcPr marL="75118" marR="7511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kumimoji="1" lang="en-US" altLang="ja-JP" baseline="0" dirty="0" smtClean="0"/>
                        <a:t> 24</a:t>
                      </a:r>
                      <a:r>
                        <a:rPr kumimoji="1" lang="en-US" altLang="ja-JP" baseline="30000" dirty="0" smtClean="0"/>
                        <a:t>th</a:t>
                      </a:r>
                      <a:r>
                        <a:rPr kumimoji="1" lang="en-US" altLang="ja-JP" baseline="0" dirty="0" smtClean="0"/>
                        <a:t> January, 2013</a:t>
                      </a:r>
                      <a:endParaRPr kumimoji="1" lang="ja-JP" altLang="en-US" dirty="0"/>
                    </a:p>
                  </a:txBody>
                  <a:tcPr marL="75118" marR="7511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Freq.</a:t>
                      </a:r>
                      <a:r>
                        <a:rPr kumimoji="1" lang="en-US" altLang="ja-JP" baseline="0" dirty="0" smtClean="0"/>
                        <a:t> [GHz]</a:t>
                      </a:r>
                      <a:endParaRPr kumimoji="1" lang="ja-JP" altLang="en-US" dirty="0"/>
                    </a:p>
                  </a:txBody>
                  <a:tcPr marL="75118" marR="7511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OST</a:t>
                      </a:r>
                      <a:r>
                        <a:rPr kumimoji="1" lang="en-US" altLang="ja-JP" baseline="0" dirty="0" smtClean="0"/>
                        <a:t> [min]</a:t>
                      </a:r>
                      <a:endParaRPr kumimoji="1" lang="ja-JP" altLang="en-US" dirty="0"/>
                    </a:p>
                  </a:txBody>
                  <a:tcPr marL="75118" marR="7511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Pol.</a:t>
                      </a:r>
                      <a:endParaRPr kumimoji="1" lang="ja-JP" altLang="en-US" dirty="0"/>
                    </a:p>
                  </a:txBody>
                  <a:tcPr marL="75118" marR="7511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BW</a:t>
                      </a:r>
                      <a:r>
                        <a:rPr kumimoji="1" lang="en-US" altLang="ja-JP" baseline="0" dirty="0" smtClean="0"/>
                        <a:t> [MHz]</a:t>
                      </a:r>
                      <a:endParaRPr kumimoji="1" lang="ja-JP" altLang="en-US" dirty="0"/>
                    </a:p>
                  </a:txBody>
                  <a:tcPr marL="75118" marR="7511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1.6</a:t>
                      </a:r>
                    </a:p>
                  </a:txBody>
                  <a:tcPr marL="75118" marR="7511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15</a:t>
                      </a:r>
                      <a:endParaRPr kumimoji="1" lang="ja-JP" altLang="en-US" dirty="0"/>
                    </a:p>
                  </a:txBody>
                  <a:tcPr marL="75118" marR="7511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LL/RR</a:t>
                      </a:r>
                      <a:endParaRPr kumimoji="1" lang="ja-JP" altLang="en-US" dirty="0"/>
                    </a:p>
                  </a:txBody>
                  <a:tcPr marL="75118" marR="7511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256</a:t>
                      </a:r>
                      <a:endParaRPr kumimoji="1" lang="ja-JP" altLang="en-US" dirty="0"/>
                    </a:p>
                  </a:txBody>
                  <a:tcPr marL="75118" marR="7511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2.3</a:t>
                      </a:r>
                      <a:endParaRPr kumimoji="1" lang="ja-JP" altLang="en-US" dirty="0"/>
                    </a:p>
                  </a:txBody>
                  <a:tcPr marL="75118" marR="7511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15</a:t>
                      </a:r>
                      <a:endParaRPr kumimoji="1" lang="ja-JP" altLang="en-US" dirty="0"/>
                    </a:p>
                  </a:txBody>
                  <a:tcPr marL="75118" marR="7511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RR*</a:t>
                      </a:r>
                      <a:endParaRPr kumimoji="1" lang="ja-JP" altLang="en-US" dirty="0"/>
                    </a:p>
                  </a:txBody>
                  <a:tcPr marL="75118" marR="7511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256</a:t>
                      </a:r>
                      <a:endParaRPr kumimoji="1" lang="ja-JP" altLang="en-US" dirty="0"/>
                    </a:p>
                  </a:txBody>
                  <a:tcPr marL="75118" marR="7511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5.0</a:t>
                      </a:r>
                      <a:endParaRPr kumimoji="1" lang="ja-JP" altLang="en-US" dirty="0"/>
                    </a:p>
                  </a:txBody>
                  <a:tcPr marL="75118" marR="7511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30</a:t>
                      </a:r>
                      <a:endParaRPr kumimoji="1" lang="ja-JP" altLang="en-US" dirty="0"/>
                    </a:p>
                  </a:txBody>
                  <a:tcPr marL="75118" marR="7511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LL/RR</a:t>
                      </a:r>
                      <a:endParaRPr kumimoji="1" lang="ja-JP" altLang="en-US" dirty="0"/>
                    </a:p>
                  </a:txBody>
                  <a:tcPr marL="75118" marR="7511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256</a:t>
                      </a:r>
                      <a:endParaRPr kumimoji="1" lang="ja-JP" altLang="en-US" dirty="0"/>
                    </a:p>
                  </a:txBody>
                  <a:tcPr marL="75118" marR="7511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8.4</a:t>
                      </a:r>
                      <a:endParaRPr kumimoji="1" lang="ja-JP" altLang="en-US" dirty="0"/>
                    </a:p>
                  </a:txBody>
                  <a:tcPr marL="75118" marR="7511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15</a:t>
                      </a:r>
                      <a:endParaRPr kumimoji="1" lang="ja-JP" altLang="en-US" dirty="0"/>
                    </a:p>
                  </a:txBody>
                  <a:tcPr marL="75118" marR="7511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RR*</a:t>
                      </a:r>
                      <a:endParaRPr kumimoji="1" lang="ja-JP" altLang="en-US" dirty="0"/>
                    </a:p>
                  </a:txBody>
                  <a:tcPr marL="75118" marR="7511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256</a:t>
                      </a:r>
                      <a:endParaRPr kumimoji="1" lang="ja-JP" altLang="en-US" dirty="0"/>
                    </a:p>
                  </a:txBody>
                  <a:tcPr marL="75118" marR="7511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12</a:t>
                      </a:r>
                      <a:endParaRPr kumimoji="1" lang="ja-JP" altLang="en-US" dirty="0"/>
                    </a:p>
                  </a:txBody>
                  <a:tcPr marL="75118" marR="7511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40</a:t>
                      </a:r>
                      <a:endParaRPr kumimoji="1" lang="ja-JP" altLang="en-US" dirty="0"/>
                    </a:p>
                  </a:txBody>
                  <a:tcPr marL="75118" marR="7511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LL/RR</a:t>
                      </a:r>
                      <a:endParaRPr kumimoji="1" lang="ja-JP" altLang="en-US" dirty="0"/>
                    </a:p>
                  </a:txBody>
                  <a:tcPr marL="75118" marR="7511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256</a:t>
                      </a:r>
                      <a:endParaRPr kumimoji="1" lang="ja-JP" altLang="en-US" dirty="0"/>
                    </a:p>
                  </a:txBody>
                  <a:tcPr marL="75118" marR="7511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15</a:t>
                      </a:r>
                      <a:endParaRPr kumimoji="1" lang="ja-JP" altLang="en-US" dirty="0"/>
                    </a:p>
                  </a:txBody>
                  <a:tcPr marL="75118" marR="7511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40</a:t>
                      </a:r>
                      <a:endParaRPr kumimoji="1" lang="ja-JP" altLang="en-US" dirty="0"/>
                    </a:p>
                  </a:txBody>
                  <a:tcPr marL="75118" marR="7511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LL/RR</a:t>
                      </a:r>
                      <a:endParaRPr kumimoji="1" lang="ja-JP" altLang="en-US" dirty="0" smtClean="0"/>
                    </a:p>
                  </a:txBody>
                  <a:tcPr marL="75118" marR="7511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256</a:t>
                      </a:r>
                      <a:endParaRPr kumimoji="1" lang="ja-JP" altLang="en-US" dirty="0"/>
                    </a:p>
                  </a:txBody>
                  <a:tcPr marL="75118" marR="7511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22</a:t>
                      </a:r>
                      <a:endParaRPr kumimoji="1" lang="ja-JP" altLang="en-US" dirty="0"/>
                    </a:p>
                  </a:txBody>
                  <a:tcPr marL="75118" marR="7511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70</a:t>
                      </a:r>
                      <a:endParaRPr kumimoji="1" lang="ja-JP" altLang="en-US" dirty="0"/>
                    </a:p>
                  </a:txBody>
                  <a:tcPr marL="75118" marR="7511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LL/RR</a:t>
                      </a:r>
                      <a:endParaRPr kumimoji="1" lang="ja-JP" altLang="en-US" dirty="0" smtClean="0"/>
                    </a:p>
                  </a:txBody>
                  <a:tcPr marL="75118" marR="7511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256</a:t>
                      </a:r>
                      <a:endParaRPr kumimoji="1" lang="ja-JP" altLang="en-US" dirty="0"/>
                    </a:p>
                  </a:txBody>
                  <a:tcPr marL="75118" marR="7511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43</a:t>
                      </a:r>
                      <a:endParaRPr kumimoji="1" lang="ja-JP" altLang="en-US" dirty="0"/>
                    </a:p>
                  </a:txBody>
                  <a:tcPr marL="75118" marR="7511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120</a:t>
                      </a:r>
                      <a:endParaRPr kumimoji="1" lang="ja-JP" altLang="en-US" dirty="0"/>
                    </a:p>
                  </a:txBody>
                  <a:tcPr marL="75118" marR="7511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LL/RR</a:t>
                      </a:r>
                      <a:endParaRPr kumimoji="1" lang="ja-JP" altLang="en-US" dirty="0" smtClean="0"/>
                    </a:p>
                  </a:txBody>
                  <a:tcPr marL="75118" marR="7511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256</a:t>
                      </a:r>
                      <a:endParaRPr kumimoji="1" lang="ja-JP" altLang="en-US" dirty="0"/>
                    </a:p>
                  </a:txBody>
                  <a:tcPr marL="75118" marR="7511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コンテンツ プレースホルダ 8"/>
          <p:cNvSpPr>
            <a:spLocks noGrp="1"/>
          </p:cNvSpPr>
          <p:nvPr>
            <p:ph sz="quarter" idx="4"/>
          </p:nvPr>
        </p:nvSpPr>
        <p:spPr>
          <a:xfrm>
            <a:off x="5549901" y="1955800"/>
            <a:ext cx="3594099" cy="3951288"/>
          </a:xfrm>
        </p:spPr>
        <p:txBody>
          <a:bodyPr/>
          <a:lstStyle/>
          <a:p>
            <a:r>
              <a:rPr lang="en-US" altLang="ja-JP" dirty="0" smtClean="0"/>
              <a:t>3C 84  (NGC 1275)</a:t>
            </a:r>
          </a:p>
          <a:p>
            <a:pPr lvl="1"/>
            <a:r>
              <a:rPr lang="en-US" altLang="ja-JP" dirty="0" smtClean="0"/>
              <a:t>Distance: 70 </a:t>
            </a:r>
            <a:r>
              <a:rPr lang="en-US" altLang="ja-JP" dirty="0" err="1" smtClean="0"/>
              <a:t>Mpc</a:t>
            </a:r>
            <a:endParaRPr lang="en-US" altLang="ja-JP" dirty="0" smtClean="0"/>
          </a:p>
          <a:p>
            <a:pPr lvl="2"/>
            <a:r>
              <a:rPr lang="en-US" altLang="ja-JP" dirty="0" smtClean="0"/>
              <a:t>1mas〜 0.35 pc</a:t>
            </a:r>
          </a:p>
          <a:p>
            <a:pPr lvl="1"/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New Mark 5C system</a:t>
            </a:r>
          </a:p>
          <a:p>
            <a:pPr lvl="1"/>
            <a:r>
              <a:rPr lang="en-US" altLang="ja-JP" dirty="0" smtClean="0"/>
              <a:t>Data rate : 2Gbps</a:t>
            </a:r>
          </a:p>
          <a:p>
            <a:pPr lvl="1"/>
            <a:endParaRPr lang="en-US" altLang="ja-JP" dirty="0" smtClean="0"/>
          </a:p>
          <a:p>
            <a:endParaRPr lang="en-US" altLang="ja-JP" dirty="0" smtClean="0"/>
          </a:p>
          <a:p>
            <a:endParaRPr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638491" y="6302658"/>
            <a:ext cx="7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8 GHZ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Outline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Introduction of Our project</a:t>
            </a:r>
          </a:p>
          <a:p>
            <a:pPr lvl="1"/>
            <a:r>
              <a:rPr lang="en-US" altLang="ja-JP" dirty="0" smtClean="0"/>
              <a:t>Core shift measurements for two-sided jet </a:t>
            </a:r>
          </a:p>
          <a:p>
            <a:pPr lvl="2"/>
            <a:r>
              <a:rPr lang="en-US" altLang="ja-JP" dirty="0" smtClean="0"/>
              <a:t>Where is the position of the black hole?</a:t>
            </a:r>
          </a:p>
          <a:p>
            <a:pPr lvl="1"/>
            <a:r>
              <a:rPr lang="en-US" altLang="ja-JP" dirty="0" smtClean="0"/>
              <a:t>Our Targets</a:t>
            </a:r>
          </a:p>
          <a:p>
            <a:pPr lvl="2"/>
            <a:r>
              <a:rPr lang="en-US" altLang="ja-JP" dirty="0" smtClean="0"/>
              <a:t>NGC 4261, 3C 84, </a:t>
            </a:r>
            <a:r>
              <a:rPr lang="en-US" altLang="ja-JP" dirty="0" err="1" smtClean="0"/>
              <a:t>Cen</a:t>
            </a:r>
            <a:r>
              <a:rPr lang="en-US" altLang="ja-JP" dirty="0" smtClean="0"/>
              <a:t> A, </a:t>
            </a:r>
            <a:r>
              <a:rPr lang="en-US" altLang="ja-JP" dirty="0" err="1" smtClean="0"/>
              <a:t>Cyg</a:t>
            </a:r>
            <a:r>
              <a:rPr lang="en-US" altLang="ja-JP" dirty="0" smtClean="0"/>
              <a:t> A</a:t>
            </a:r>
          </a:p>
          <a:p>
            <a:r>
              <a:rPr lang="en-US" altLang="ja-JP" dirty="0" smtClean="0"/>
              <a:t>Results of NGC 4261  </a:t>
            </a:r>
          </a:p>
          <a:p>
            <a:pPr lvl="1"/>
            <a:r>
              <a:rPr lang="en-US" altLang="ja-JP" dirty="0" smtClean="0"/>
              <a:t>The black hole position</a:t>
            </a:r>
          </a:p>
          <a:p>
            <a:pPr lvl="1">
              <a:buNone/>
            </a:pPr>
            <a:r>
              <a:rPr lang="en-US" altLang="ja-JP" dirty="0" smtClean="0"/>
              <a:t>– The interpretation of the counter jet core shift </a:t>
            </a:r>
          </a:p>
          <a:p>
            <a:pPr lvl="1"/>
            <a:endParaRPr lang="en-US" altLang="ja-JP" dirty="0" smtClean="0"/>
          </a:p>
          <a:p>
            <a:pPr lvl="1">
              <a:buNone/>
            </a:pPr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393700" y="1869648"/>
            <a:ext cx="8229600" cy="4303583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Spectral index maps</a:t>
            </a:r>
            <a:endParaRPr lang="ja-JP" altLang="en-US" dirty="0"/>
          </a:p>
        </p:txBody>
      </p:sp>
      <p:pic>
        <p:nvPicPr>
          <p:cNvPr id="5" name="コンテンツ プレースホルダ 4" descr="ピクチャ 3.png"/>
          <p:cNvPicPr>
            <a:picLocks noGrp="1" noChangeAspect="1"/>
          </p:cNvPicPr>
          <p:nvPr>
            <p:ph idx="1"/>
          </p:nvPr>
        </p:nvPicPr>
        <p:blipFill>
          <a:blip r:embed="rId3"/>
          <a:srcRect l="-54926" r="-54926"/>
          <a:stretch>
            <a:fillRect/>
          </a:stretch>
        </p:blipFill>
        <p:spPr>
          <a:xfrm>
            <a:off x="3386777" y="1996649"/>
            <a:ext cx="6608123" cy="3634213"/>
          </a:xfrm>
        </p:spPr>
      </p:pic>
      <p:pic>
        <p:nvPicPr>
          <p:cNvPr id="4" name="図 3" descr="ピクチャ 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500" y="1996650"/>
            <a:ext cx="3289300" cy="3634213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082800" y="5727700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8-12 GHz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080824" y="5727700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FFFF"/>
                </a:solidFill>
              </a:rPr>
              <a:t>12</a:t>
            </a:r>
            <a:r>
              <a:rPr kumimoji="1" lang="en-US" altLang="ja-JP" dirty="0" smtClean="0">
                <a:solidFill>
                  <a:srgbClr val="FFFFFF"/>
                </a:solidFill>
              </a:rPr>
              <a:t>-15 GHz</a:t>
            </a:r>
            <a:endParaRPr kumimoji="1" lang="ja-JP" alt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Error budget  </a:t>
            </a:r>
            <a:r>
              <a:rPr lang="en-US" altLang="ja-JP" sz="3200" dirty="0" smtClean="0"/>
              <a:t>(</a:t>
            </a:r>
            <a:r>
              <a:rPr lang="en-US" altLang="ja-JP" sz="3200" dirty="0" err="1" smtClean="0"/>
              <a:t>μas</a:t>
            </a:r>
            <a:r>
              <a:rPr lang="en-US" altLang="ja-JP" sz="3200" dirty="0" smtClean="0"/>
              <a:t>)</a:t>
            </a:r>
            <a:endParaRPr lang="ja-JP" altLang="en-US" sz="3200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D7C9B-137C-3E42-ADDF-4E7391ED6BA5}" type="slidenum">
              <a:rPr lang="ja-JP" altLang="en-US" smtClean="0"/>
              <a:pPr/>
              <a:t>21</a:t>
            </a:fld>
            <a:endParaRPr lang="ja-JP" altLang="en-US"/>
          </a:p>
        </p:txBody>
      </p:sp>
      <p:graphicFrame>
        <p:nvGraphicFramePr>
          <p:cNvPr id="4" name="表 3"/>
          <p:cNvGraphicFramePr>
            <a:graphicFrameLocks noGrp="1"/>
          </p:cNvGraphicFramePr>
          <p:nvPr/>
        </p:nvGraphicFramePr>
        <p:xfrm>
          <a:off x="711200" y="1417638"/>
          <a:ext cx="7721601" cy="446599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30482"/>
                <a:gridCol w="813017"/>
                <a:gridCol w="813017"/>
                <a:gridCol w="813017"/>
                <a:gridCol w="813017"/>
                <a:gridCol w="813017"/>
                <a:gridCol w="813017"/>
                <a:gridCol w="813017"/>
              </a:tblGrid>
              <a:tr h="47272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Frequency [GHz]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1.4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2.3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5.0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8.4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15.4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22.2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43.2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  <a:tr h="47272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Beam</a:t>
                      </a:r>
                      <a:r>
                        <a:rPr kumimoji="1" lang="en-US" altLang="ja-JP" baseline="0" dirty="0" smtClean="0"/>
                        <a:t> size/ SNR</a:t>
                      </a:r>
                      <a:endParaRPr kumimoji="1" lang="en-US" altLang="ja-JP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52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24  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10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6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4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  <a:tr h="47272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Ionosphere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2006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779  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161 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57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17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8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  <a:tr h="47272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Troposphere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13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13</a:t>
                      </a:r>
                      <a:endParaRPr kumimoji="1" lang="ja-JP" alt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13</a:t>
                      </a:r>
                      <a:endParaRPr kumimoji="1" lang="ja-JP" alt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13</a:t>
                      </a:r>
                      <a:endParaRPr kumimoji="1" lang="ja-JP" alt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13</a:t>
                      </a:r>
                      <a:endParaRPr kumimoji="1" lang="ja-JP" alt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13</a:t>
                      </a:r>
                      <a:endParaRPr kumimoji="1" lang="ja-JP" alt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13</a:t>
                      </a:r>
                      <a:endParaRPr kumimoji="1" lang="ja-JP" altLang="en-US" dirty="0" smtClean="0"/>
                    </a:p>
                  </a:txBody>
                  <a:tcPr anchor="ctr"/>
                </a:tc>
              </a:tr>
              <a:tr h="47272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Core identification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349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60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17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40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0.2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5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  <a:tr h="47272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Earth orientation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5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5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5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5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5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5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5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  <a:tr h="47272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Antenna position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  <a:tr h="68422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err="1" smtClean="0"/>
                        <a:t>Apriori</a:t>
                      </a:r>
                      <a:r>
                        <a:rPr kumimoji="1" lang="en-US" altLang="ja-JP" dirty="0" smtClean="0"/>
                        <a:t> Source</a:t>
                      </a:r>
                    </a:p>
                    <a:p>
                      <a:pPr algn="ctr"/>
                      <a:r>
                        <a:rPr kumimoji="1" lang="en-US" altLang="ja-JP" dirty="0" smtClean="0"/>
                        <a:t>coordinates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  <a:tr h="47272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Total</a:t>
                      </a:r>
                      <a:r>
                        <a:rPr kumimoji="1" lang="en-US" altLang="ja-JP" b="1" baseline="0" dirty="0" smtClean="0"/>
                        <a:t> error (RSS)</a:t>
                      </a:r>
                      <a:endParaRPr kumimoji="1" lang="ja-JP" altLang="en-US" b="1" dirty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2055</a:t>
                      </a:r>
                      <a:endParaRPr kumimoji="1" lang="ja-JP" altLang="en-US" b="1" dirty="0"/>
                    </a:p>
                  </a:txBody>
                  <a:tcPr anchor="ctr"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792</a:t>
                      </a:r>
                      <a:endParaRPr kumimoji="1" lang="ja-JP" altLang="en-US" b="1" dirty="0"/>
                    </a:p>
                  </a:txBody>
                  <a:tcPr anchor="ctr"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170</a:t>
                      </a:r>
                      <a:endParaRPr kumimoji="1" lang="ja-JP" altLang="en-US" b="1" dirty="0"/>
                    </a:p>
                  </a:txBody>
                  <a:tcPr anchor="ctr"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77</a:t>
                      </a:r>
                      <a:endParaRPr kumimoji="1" lang="ja-JP" altLang="en-US" b="1" dirty="0"/>
                    </a:p>
                  </a:txBody>
                  <a:tcPr anchor="ctr"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30</a:t>
                      </a:r>
                      <a:endParaRPr kumimoji="1" lang="ja-JP" altLang="en-US" b="1" dirty="0"/>
                    </a:p>
                  </a:txBody>
                  <a:tcPr anchor="ctr"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23</a:t>
                      </a:r>
                      <a:endParaRPr kumimoji="1" lang="ja-JP" altLang="en-US" b="1" dirty="0"/>
                    </a:p>
                  </a:txBody>
                  <a:tcPr anchor="ctr"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19</a:t>
                      </a:r>
                      <a:endParaRPr kumimoji="1" lang="ja-JP" altLang="en-US" b="1" dirty="0"/>
                    </a:p>
                  </a:txBody>
                  <a:tcPr anchor="ctr">
                    <a:solidFill>
                      <a:srgbClr val="8EB4E3"/>
                    </a:solidFill>
                  </a:tcPr>
                </a:tc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0" y="0"/>
            <a:ext cx="25845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Observation &amp; Analysis</a:t>
            </a:r>
            <a:endParaRPr kumimoji="1" lang="ja-JP" alt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図形グループ 21"/>
          <p:cNvGrpSpPr/>
          <p:nvPr/>
        </p:nvGrpSpPr>
        <p:grpSpPr>
          <a:xfrm>
            <a:off x="4405344" y="4312772"/>
            <a:ext cx="4849818" cy="2438887"/>
            <a:chOff x="4405344" y="4312772"/>
            <a:chExt cx="4849818" cy="2438887"/>
          </a:xfrm>
        </p:grpSpPr>
        <p:pic>
          <p:nvPicPr>
            <p:cNvPr id="7" name="図 6" descr="cs_model.png"/>
            <p:cNvPicPr>
              <a:picLocks noChangeAspect="1"/>
            </p:cNvPicPr>
            <p:nvPr/>
          </p:nvPicPr>
          <p:blipFill>
            <a:blip r:embed="rId3"/>
            <a:srcRect t="42222" b="17963"/>
            <a:stretch>
              <a:fillRect/>
            </a:stretch>
          </p:blipFill>
          <p:spPr>
            <a:xfrm>
              <a:off x="4405344" y="4652640"/>
              <a:ext cx="4577169" cy="1662315"/>
            </a:xfrm>
            <a:prstGeom prst="rect">
              <a:avLst/>
            </a:prstGeom>
          </p:spPr>
        </p:pic>
        <p:sp>
          <p:nvSpPr>
            <p:cNvPr id="14" name="テキスト ボックス 13"/>
            <p:cNvSpPr txBox="1"/>
            <p:nvPr/>
          </p:nvSpPr>
          <p:spPr>
            <a:xfrm>
              <a:off x="6118821" y="4312772"/>
              <a:ext cx="31363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Radio core at each frequency</a:t>
              </a:r>
              <a:endParaRPr kumimoji="1" lang="ja-JP" altLang="en-US" dirty="0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7391137" y="6382327"/>
              <a:ext cx="9397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Jet</a:t>
              </a:r>
              <a:endParaRPr kumimoji="1" lang="ja-JP" altLang="en-US" dirty="0"/>
            </a:p>
          </p:txBody>
        </p:sp>
      </p:grp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19601" y="1600200"/>
            <a:ext cx="8562912" cy="3055095"/>
          </a:xfrm>
        </p:spPr>
        <p:txBody>
          <a:bodyPr>
            <a:normAutofit fontScale="85000" lnSpcReduction="10000"/>
          </a:bodyPr>
          <a:lstStyle/>
          <a:p>
            <a:r>
              <a:rPr lang="en-US" altLang="ja-JP" dirty="0" smtClean="0"/>
              <a:t>Radio core </a:t>
            </a:r>
            <a:r>
              <a:rPr lang="ja-JP" altLang="en-US" dirty="0" smtClean="0"/>
              <a:t>：</a:t>
            </a:r>
            <a:r>
              <a:rPr lang="en-US" altLang="ja-JP" dirty="0" smtClean="0"/>
              <a:t> Peak intensity at the upstream of a jet</a:t>
            </a:r>
          </a:p>
          <a:p>
            <a:r>
              <a:rPr lang="en-US" altLang="ja-JP" dirty="0" smtClean="0"/>
              <a:t>Core position </a:t>
            </a:r>
          </a:p>
          <a:p>
            <a:pPr lvl="1"/>
            <a:r>
              <a:rPr lang="en-US" altLang="ja-JP" dirty="0" smtClean="0"/>
              <a:t>The base of jet is absorbed ( It’s stronger at lower frequency.)</a:t>
            </a:r>
          </a:p>
          <a:p>
            <a:pPr lvl="1"/>
            <a:r>
              <a:rPr lang="en-US" altLang="ja-JP" dirty="0" smtClean="0"/>
              <a:t>Core positions seem to be different at each frequency</a:t>
            </a:r>
          </a:p>
          <a:p>
            <a:pPr lvl="1">
              <a:buNone/>
            </a:pPr>
            <a:r>
              <a:rPr lang="en-US" altLang="ja-JP" dirty="0" smtClean="0"/>
              <a:t>　　( = core shift )</a:t>
            </a:r>
          </a:p>
          <a:p>
            <a:pPr lvl="1"/>
            <a:r>
              <a:rPr lang="en-US" altLang="ja-JP" dirty="0" smtClean="0">
                <a:solidFill>
                  <a:srgbClr val="0000FF"/>
                </a:solidFill>
              </a:rPr>
              <a:t>Core position ≠ position of the jet base</a:t>
            </a:r>
            <a:r>
              <a:rPr lang="en-US" altLang="ja-JP" dirty="0" smtClean="0"/>
              <a:t> </a:t>
            </a:r>
            <a:br>
              <a:rPr lang="en-US" altLang="ja-JP" dirty="0" smtClean="0"/>
            </a:br>
            <a:r>
              <a:rPr lang="en-US" altLang="ja-JP" dirty="0" smtClean="0"/>
              <a:t>  </a:t>
            </a:r>
            <a:endParaRPr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rcRect l="27485" t="9218" b="23257"/>
          <a:stretch>
            <a:fillRect/>
          </a:stretch>
        </p:blipFill>
        <p:spPr>
          <a:xfrm>
            <a:off x="1048092" y="4423388"/>
            <a:ext cx="3381495" cy="170277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Opacity effect 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19601" y="4655295"/>
            <a:ext cx="1761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Jet in VLBI image</a:t>
            </a:r>
            <a:endParaRPr kumimoji="1" lang="ja-JP" altLang="en-US" dirty="0"/>
          </a:p>
        </p:txBody>
      </p:sp>
      <p:grpSp>
        <p:nvGrpSpPr>
          <p:cNvPr id="21" name="図形グループ 20"/>
          <p:cNvGrpSpPr/>
          <p:nvPr/>
        </p:nvGrpSpPr>
        <p:grpSpPr>
          <a:xfrm>
            <a:off x="1009641" y="5733664"/>
            <a:ext cx="3428735" cy="774695"/>
            <a:chOff x="1009641" y="5733664"/>
            <a:chExt cx="3428735" cy="774695"/>
          </a:xfrm>
        </p:grpSpPr>
        <p:grpSp>
          <p:nvGrpSpPr>
            <p:cNvPr id="11" name="図形グループ 10"/>
            <p:cNvGrpSpPr/>
            <p:nvPr/>
          </p:nvGrpSpPr>
          <p:grpSpPr>
            <a:xfrm>
              <a:off x="1009641" y="5758083"/>
              <a:ext cx="3395703" cy="750276"/>
              <a:chOff x="836469" y="5801373"/>
              <a:chExt cx="3395703" cy="750276"/>
            </a:xfrm>
          </p:grpSpPr>
          <p:pic>
            <p:nvPicPr>
              <p:cNvPr id="12" name="図 11" descr="cs_model2.png"/>
              <p:cNvPicPr>
                <a:picLocks noChangeAspect="1"/>
              </p:cNvPicPr>
              <p:nvPr/>
            </p:nvPicPr>
            <p:blipFill>
              <a:blip r:embed="rId5"/>
              <a:srcRect t="56810" r="94257" b="31666"/>
              <a:stretch>
                <a:fillRect/>
              </a:stretch>
            </p:blipFill>
            <p:spPr>
              <a:xfrm rot="20520000">
                <a:off x="904748" y="5801373"/>
                <a:ext cx="222551" cy="407325"/>
              </a:xfrm>
              <a:prstGeom prst="rect">
                <a:avLst/>
              </a:prstGeom>
            </p:spPr>
          </p:pic>
          <p:sp>
            <p:nvSpPr>
              <p:cNvPr id="13" name="テキスト ボックス 12"/>
              <p:cNvSpPr txBox="1"/>
              <p:nvPr/>
            </p:nvSpPr>
            <p:spPr>
              <a:xfrm>
                <a:off x="836469" y="6182317"/>
                <a:ext cx="33957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 smtClean="0"/>
                  <a:t>↑Black hole (and accretion disk )?</a:t>
                </a:r>
                <a:endParaRPr kumimoji="1" lang="ja-JP" altLang="en-US" dirty="0"/>
              </a:p>
            </p:txBody>
          </p:sp>
        </p:grpSp>
        <p:cxnSp>
          <p:nvCxnSpPr>
            <p:cNvPr id="8" name="直線コネクタ 7"/>
            <p:cNvCxnSpPr/>
            <p:nvPr/>
          </p:nvCxnSpPr>
          <p:spPr>
            <a:xfrm rot="5400000">
              <a:off x="3969495" y="5777371"/>
              <a:ext cx="512588" cy="4251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図形グループ 19"/>
          <p:cNvGrpSpPr/>
          <p:nvPr/>
        </p:nvGrpSpPr>
        <p:grpSpPr>
          <a:xfrm>
            <a:off x="1232224" y="4652640"/>
            <a:ext cx="7821298" cy="1662315"/>
            <a:chOff x="1232224" y="4652640"/>
            <a:chExt cx="7821298" cy="1662315"/>
          </a:xfrm>
        </p:grpSpPr>
        <p:sp>
          <p:nvSpPr>
            <p:cNvPr id="16" name="正方形/長方形 15"/>
            <p:cNvSpPr/>
            <p:nvPr/>
          </p:nvSpPr>
          <p:spPr>
            <a:xfrm>
              <a:off x="4949523" y="4652640"/>
              <a:ext cx="4103999" cy="166231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正方形/長方形 16"/>
            <p:cNvSpPr/>
            <p:nvPr/>
          </p:nvSpPr>
          <p:spPr>
            <a:xfrm rot="20462953">
              <a:off x="1232224" y="4693898"/>
              <a:ext cx="3263208" cy="1050963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altLang="ja-JP" sz="3200" dirty="0" smtClean="0"/>
              <a:t>The case of M 87 ( Hada+2011 </a:t>
            </a:r>
            <a:r>
              <a:rPr lang="en-US" altLang="ja-JP" sz="3200" i="1" dirty="0" smtClean="0"/>
              <a:t>Nature</a:t>
            </a:r>
            <a:r>
              <a:rPr lang="en-US" altLang="ja-JP" sz="3200" dirty="0" smtClean="0"/>
              <a:t>)</a:t>
            </a:r>
            <a:br>
              <a:rPr lang="en-US" altLang="ja-JP" sz="3200" dirty="0" smtClean="0"/>
            </a:br>
            <a:endParaRPr lang="ja-JP" altLang="en-US" sz="3200" dirty="0"/>
          </a:p>
        </p:txBody>
      </p:sp>
      <p:pic>
        <p:nvPicPr>
          <p:cNvPr id="7" name="コンテンツ プレースホルダ 6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t="131" b="298"/>
          <a:stretch>
            <a:fillRect/>
          </a:stretch>
        </p:blipFill>
        <p:spPr>
          <a:xfrm>
            <a:off x="457200" y="1299105"/>
            <a:ext cx="2999651" cy="2112962"/>
          </a:xfrm>
          <a:prstGeom prst="rect">
            <a:avLst/>
          </a:prstGeom>
        </p:spPr>
      </p:pic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D7C9B-137C-3E42-ADDF-4E7391ED6BA5}" type="slidenum">
              <a:rPr lang="ja-JP" altLang="en-US" smtClean="0"/>
              <a:pPr/>
              <a:t>4</a:t>
            </a:fld>
            <a:endParaRPr lang="ja-JP" altLang="en-US" dirty="0"/>
          </a:p>
        </p:txBody>
      </p:sp>
      <p:pic>
        <p:nvPicPr>
          <p:cNvPr id="9" name="コンテンツ プレースホルダ 8" descr="hada_n2.png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 t="-927" b="-1605"/>
          <a:stretch>
            <a:fillRect/>
          </a:stretch>
        </p:blipFill>
        <p:spPr>
          <a:xfrm>
            <a:off x="169334" y="3444411"/>
            <a:ext cx="4236202" cy="3277063"/>
          </a:xfrm>
          <a:prstGeom prst="rect">
            <a:avLst/>
          </a:prstGeom>
        </p:spPr>
      </p:pic>
      <p:cxnSp>
        <p:nvCxnSpPr>
          <p:cNvPr id="10" name="直線矢印コネクタ 9"/>
          <p:cNvCxnSpPr/>
          <p:nvPr/>
        </p:nvCxnSpPr>
        <p:spPr>
          <a:xfrm rot="5400000">
            <a:off x="-464791" y="4130819"/>
            <a:ext cx="2219284" cy="138235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>
            <a:off x="1058333" y="2895585"/>
            <a:ext cx="3158067" cy="677334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コンテンツ プレースホルダ 14"/>
          <p:cNvSpPr txBox="1">
            <a:spLocks/>
          </p:cNvSpPr>
          <p:nvPr/>
        </p:nvSpPr>
        <p:spPr>
          <a:xfrm>
            <a:off x="4284136" y="1150065"/>
            <a:ext cx="4738465" cy="52062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u"/>
              <a:tabLst/>
              <a:defRPr/>
            </a:pPr>
            <a:r>
              <a:rPr lang="en-US" altLang="ja-JP" sz="2400" dirty="0" smtClean="0"/>
              <a:t>Accurate determination of the position of the jet base in 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 87 </a:t>
            </a:r>
            <a:r>
              <a:rPr kumimoji="1" lang="ja-JP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　</a:t>
            </a: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1" lang="en-US" altLang="ja-JP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(14</a:t>
            </a:r>
            <a:r>
              <a:rPr lang="en-US" altLang="ja-JP" sz="2400" dirty="0" smtClean="0"/>
              <a:t>–</a:t>
            </a:r>
            <a:r>
              <a:rPr kumimoji="1" lang="en-US" altLang="ja-JP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23) </a:t>
            </a:r>
            <a:r>
              <a:rPr lang="en-US" altLang="en-US" sz="2400" dirty="0" smtClean="0"/>
              <a:t>± 4 </a:t>
            </a:r>
            <a:r>
              <a:rPr kumimoji="1" lang="en-US" altLang="ja-JP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Rs</a:t>
            </a:r>
            <a:r>
              <a:rPr kumimoji="1" lang="en-US" altLang="ja-JP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away from </a:t>
            </a:r>
            <a:r>
              <a:rPr lang="en-US" altLang="ja-JP" sz="2400" dirty="0" smtClean="0"/>
              <a:t>43 GHz radio core.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altLang="ja-JP" sz="2400" dirty="0" smtClean="0"/>
          </a:p>
          <a:p>
            <a:pPr marL="342900" indent="-342900">
              <a:spcBef>
                <a:spcPct val="20000"/>
              </a:spcBef>
              <a:buFont typeface="Wingdings" charset="2"/>
              <a:buChar char="n"/>
              <a:defRPr/>
            </a:pPr>
            <a:r>
              <a:rPr lang="en-US" altLang="ja-JP" sz="2400" noProof="0" dirty="0" smtClean="0"/>
              <a:t>The higher frequency is, the closer </a:t>
            </a:r>
            <a:r>
              <a:rPr lang="en-US" altLang="ja-JP" sz="2400" dirty="0" smtClean="0"/>
              <a:t>core </a:t>
            </a:r>
            <a:r>
              <a:rPr lang="en-US" altLang="ja-JP" sz="2400" noProof="0" dirty="0" smtClean="0"/>
              <a:t>is </a:t>
            </a:r>
            <a:r>
              <a:rPr lang="en-US" altLang="ja-JP" sz="2400" dirty="0" smtClean="0"/>
              <a:t>to the jet base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altLang="ja-JP" sz="2400" noProof="0" dirty="0" smtClean="0"/>
              <a:t>⇒ core</a:t>
            </a:r>
            <a:r>
              <a:rPr lang="en-US" altLang="ja-JP" sz="2400" dirty="0" smtClean="0"/>
              <a:t> ( @</a:t>
            </a:r>
            <a:r>
              <a:rPr lang="en-US" altLang="ja-JP" sz="2400" dirty="0" err="1" smtClean="0"/>
              <a:t>ν</a:t>
            </a:r>
            <a:r>
              <a:rPr lang="en-US" altLang="ja-JP" sz="2400" dirty="0" smtClean="0"/>
              <a:t>→∞ )→ </a:t>
            </a:r>
            <a:r>
              <a:rPr lang="en-US" altLang="ja-JP" sz="2400" noProof="0" dirty="0" smtClean="0"/>
              <a:t>jet </a:t>
            </a:r>
            <a:r>
              <a:rPr lang="en-US" altLang="ja-JP" sz="2400" noProof="0" dirty="0" smtClean="0"/>
              <a:t>base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altLang="ja-JP" sz="2400" dirty="0" smtClean="0"/>
          </a:p>
          <a:p>
            <a:pPr marL="342900" indent="-342900">
              <a:spcBef>
                <a:spcPct val="20000"/>
              </a:spcBef>
              <a:defRPr/>
            </a:pPr>
            <a:r>
              <a:rPr lang="en-US" altLang="ja-JP" sz="2400" noProof="0" dirty="0" smtClean="0"/>
              <a:t> Jet base </a:t>
            </a:r>
            <a:r>
              <a:rPr lang="en-US" altLang="ja-JP" sz="2400" dirty="0" smtClean="0"/>
              <a:t>=</a:t>
            </a:r>
            <a:r>
              <a:rPr lang="en-US" altLang="ja-JP" sz="2400" noProof="0" dirty="0" smtClean="0"/>
              <a:t> BH</a:t>
            </a:r>
            <a:r>
              <a:rPr lang="en-US" altLang="ja-JP" sz="2400" dirty="0" smtClean="0"/>
              <a:t> position ?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altLang="ja-JP" sz="2400" noProof="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台形 49"/>
          <p:cNvSpPr/>
          <p:nvPr/>
        </p:nvSpPr>
        <p:spPr>
          <a:xfrm rot="16200000">
            <a:off x="2690339" y="2307868"/>
            <a:ext cx="403215" cy="2768176"/>
          </a:xfrm>
          <a:prstGeom prst="trapezoid">
            <a:avLst/>
          </a:prstGeom>
          <a:noFill/>
          <a:ln w="2857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台形 46"/>
          <p:cNvSpPr/>
          <p:nvPr/>
        </p:nvSpPr>
        <p:spPr>
          <a:xfrm rot="16200000">
            <a:off x="5753835" y="1816262"/>
            <a:ext cx="828676" cy="3784600"/>
          </a:xfrm>
          <a:prstGeom prst="trapezoid">
            <a:avLst/>
          </a:prstGeom>
          <a:gradFill flip="none" rotWithShape="1">
            <a:gsLst>
              <a:gs pos="0">
                <a:srgbClr val="660066"/>
              </a:gs>
              <a:gs pos="100000">
                <a:srgbClr val="FFFFFF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8" name="円/楕円 47"/>
          <p:cNvSpPr/>
          <p:nvPr/>
        </p:nvSpPr>
        <p:spPr>
          <a:xfrm flipH="1">
            <a:off x="4283494" y="3502277"/>
            <a:ext cx="187113" cy="40321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Jet base = BH position ?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idx="1"/>
          </p:nvPr>
        </p:nvSpPr>
        <p:spPr>
          <a:xfrm>
            <a:off x="457200" y="1459612"/>
            <a:ext cx="8229600" cy="4951156"/>
          </a:xfrm>
        </p:spPr>
        <p:txBody>
          <a:bodyPr>
            <a:normAutofit lnSpcReduction="10000"/>
          </a:bodyPr>
          <a:lstStyle/>
          <a:p>
            <a:r>
              <a:rPr lang="en-US" altLang="ja-JP" dirty="0" smtClean="0"/>
              <a:t>One-sided jet cases </a:t>
            </a:r>
            <a:br>
              <a:rPr lang="en-US" altLang="ja-JP" dirty="0" smtClean="0"/>
            </a:br>
            <a:r>
              <a:rPr lang="en-US" altLang="ja-JP" dirty="0" smtClean="0"/>
              <a:t>core (@ </a:t>
            </a:r>
            <a:r>
              <a:rPr lang="en-US" altLang="ja-JP" dirty="0" err="1" smtClean="0"/>
              <a:t>ν</a:t>
            </a:r>
            <a:r>
              <a:rPr lang="en-US" altLang="ja-JP" dirty="0" smtClean="0"/>
              <a:t> → ∞ )</a:t>
            </a:r>
            <a:r>
              <a:rPr lang="ja-JP" altLang="en-US" dirty="0" smtClean="0"/>
              <a:t>：</a:t>
            </a:r>
            <a:r>
              <a:rPr lang="en-US" altLang="ja-JP" dirty="0" smtClean="0"/>
              <a:t> lower limit of distance to BH</a:t>
            </a:r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Two-sided jet cases </a:t>
            </a:r>
          </a:p>
          <a:p>
            <a:pPr lvl="1"/>
            <a:r>
              <a:rPr lang="en-US" altLang="ja-JP" dirty="0" smtClean="0"/>
              <a:t>can limit range of BH position unambiguously</a:t>
            </a:r>
          </a:p>
          <a:p>
            <a:pPr lvl="1"/>
            <a:endParaRPr lang="en-US" altLang="ja-JP" dirty="0" smtClean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775001" y="2543861"/>
            <a:ext cx="1547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Core </a:t>
            </a:r>
            <a:r>
              <a:rPr kumimoji="1" lang="en-US" altLang="ja-JP" dirty="0" smtClean="0"/>
              <a:t>@ </a:t>
            </a:r>
            <a:r>
              <a:rPr lang="en-US" altLang="ja-JP" dirty="0" smtClean="0"/>
              <a:t>43GHz</a:t>
            </a:r>
            <a:endParaRPr kumimoji="1" lang="ja-JP" altLang="en-US" dirty="0"/>
          </a:p>
        </p:txBody>
      </p:sp>
      <p:cxnSp>
        <p:nvCxnSpPr>
          <p:cNvPr id="23" name="直線矢印コネクタ 22"/>
          <p:cNvCxnSpPr/>
          <p:nvPr/>
        </p:nvCxnSpPr>
        <p:spPr>
          <a:xfrm rot="10800000" flipV="1">
            <a:off x="4349582" y="2913192"/>
            <a:ext cx="1789475" cy="73877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2" name="図形グループ 31"/>
          <p:cNvGrpSpPr/>
          <p:nvPr/>
        </p:nvGrpSpPr>
        <p:grpSpPr>
          <a:xfrm>
            <a:off x="3485433" y="2786247"/>
            <a:ext cx="2575296" cy="1997414"/>
            <a:chOff x="3652829" y="3347917"/>
            <a:chExt cx="2575296" cy="1997414"/>
          </a:xfrm>
        </p:grpSpPr>
        <p:grpSp>
          <p:nvGrpSpPr>
            <p:cNvPr id="33" name="図形グループ 21"/>
            <p:cNvGrpSpPr/>
            <p:nvPr/>
          </p:nvGrpSpPr>
          <p:grpSpPr>
            <a:xfrm>
              <a:off x="4212165" y="4042404"/>
              <a:ext cx="118536" cy="458246"/>
              <a:chOff x="1346211" y="4410704"/>
              <a:chExt cx="118536" cy="458246"/>
            </a:xfrm>
          </p:grpSpPr>
          <p:sp>
            <p:nvSpPr>
              <p:cNvPr id="37" name="円/楕円 36"/>
              <p:cNvSpPr/>
              <p:nvPr/>
            </p:nvSpPr>
            <p:spPr>
              <a:xfrm>
                <a:off x="1346211" y="4410704"/>
                <a:ext cx="118536" cy="45824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円/楕円 37"/>
              <p:cNvSpPr/>
              <p:nvPr/>
            </p:nvSpPr>
            <p:spPr>
              <a:xfrm>
                <a:off x="1388541" y="4631361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34" name="直線矢印コネクタ 33"/>
            <p:cNvCxnSpPr/>
            <p:nvPr/>
          </p:nvCxnSpPr>
          <p:spPr>
            <a:xfrm>
              <a:off x="4254495" y="4633912"/>
              <a:ext cx="304382" cy="1588"/>
            </a:xfrm>
            <a:prstGeom prst="straightConnector1">
              <a:avLst/>
            </a:prstGeom>
            <a:ln>
              <a:solidFill>
                <a:srgbClr val="0000FF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テキスト ボックス 34"/>
            <p:cNvSpPr txBox="1"/>
            <p:nvPr/>
          </p:nvSpPr>
          <p:spPr>
            <a:xfrm>
              <a:off x="4330701" y="4699000"/>
              <a:ext cx="18974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Core shift model </a:t>
              </a:r>
            </a:p>
            <a:p>
              <a:r>
                <a:rPr kumimoji="1" lang="en-US" altLang="ja-JP" dirty="0"/>
                <a:t> </a:t>
              </a:r>
              <a:r>
                <a:rPr kumimoji="1" lang="en-US" altLang="ja-JP" dirty="0" smtClean="0"/>
                <a:t>:10 </a:t>
              </a:r>
              <a:r>
                <a:rPr kumimoji="1" lang="en-US" altLang="ja-JP" dirty="0" err="1" smtClean="0"/>
                <a:t>Rs</a:t>
              </a:r>
              <a:r>
                <a:rPr lang="en-US" altLang="ja-JP" dirty="0" smtClean="0"/>
                <a:t>   </a:t>
              </a:r>
              <a:r>
                <a:rPr lang="en-US" altLang="ja-JP" sz="1400" dirty="0" smtClean="0"/>
                <a:t>(Hada+2011)</a:t>
              </a:r>
              <a:endParaRPr kumimoji="1" lang="ja-JP" altLang="en-US" sz="1400" dirty="0"/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3652829" y="3347917"/>
              <a:ext cx="113177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BH of</a:t>
              </a:r>
            </a:p>
            <a:p>
              <a:r>
                <a:rPr lang="en-US" altLang="ja-JP" dirty="0" smtClean="0"/>
                <a:t>M 87 case</a:t>
              </a:r>
              <a:endParaRPr kumimoji="1" lang="en-US" altLang="ja-JP" dirty="0" smtClean="0"/>
            </a:p>
          </p:txBody>
        </p:sp>
      </p:grpSp>
      <p:grpSp>
        <p:nvGrpSpPr>
          <p:cNvPr id="39" name="図形グループ 38"/>
          <p:cNvGrpSpPr/>
          <p:nvPr/>
        </p:nvGrpSpPr>
        <p:grpSpPr>
          <a:xfrm>
            <a:off x="870837" y="2857059"/>
            <a:ext cx="3434060" cy="2171115"/>
            <a:chOff x="1110388" y="3274429"/>
            <a:chExt cx="3434060" cy="2171115"/>
          </a:xfrm>
        </p:grpSpPr>
        <p:grpSp>
          <p:nvGrpSpPr>
            <p:cNvPr id="40" name="図形グループ 20"/>
            <p:cNvGrpSpPr/>
            <p:nvPr/>
          </p:nvGrpSpPr>
          <p:grpSpPr>
            <a:xfrm>
              <a:off x="1625589" y="3865784"/>
              <a:ext cx="118536" cy="458246"/>
              <a:chOff x="1346211" y="4208684"/>
              <a:chExt cx="118536" cy="458246"/>
            </a:xfrm>
          </p:grpSpPr>
          <p:sp>
            <p:nvSpPr>
              <p:cNvPr id="44" name="円/楕円 43"/>
              <p:cNvSpPr/>
              <p:nvPr/>
            </p:nvSpPr>
            <p:spPr>
              <a:xfrm>
                <a:off x="1346211" y="4208684"/>
                <a:ext cx="118536" cy="45824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円/楕円 44"/>
              <p:cNvSpPr/>
              <p:nvPr/>
            </p:nvSpPr>
            <p:spPr>
              <a:xfrm>
                <a:off x="1388541" y="4415461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41" name="直線矢印コネクタ 40"/>
            <p:cNvCxnSpPr/>
            <p:nvPr/>
          </p:nvCxnSpPr>
          <p:spPr>
            <a:xfrm>
              <a:off x="1674671" y="4424301"/>
              <a:ext cx="2869777" cy="1588"/>
            </a:xfrm>
            <a:prstGeom prst="straightConnector1">
              <a:avLst/>
            </a:prstGeom>
            <a:ln>
              <a:solidFill>
                <a:srgbClr val="FF66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テキスト ボックス 41"/>
            <p:cNvSpPr txBox="1"/>
            <p:nvPr/>
          </p:nvSpPr>
          <p:spPr>
            <a:xfrm>
              <a:off x="1655179" y="4583770"/>
              <a:ext cx="2236685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Standing shock model </a:t>
              </a:r>
            </a:p>
            <a:p>
              <a:r>
                <a:rPr kumimoji="1" lang="en-US" altLang="ja-JP" dirty="0" smtClean="0"/>
                <a:t>:10</a:t>
              </a:r>
              <a:r>
                <a:rPr kumimoji="1" lang="en-US" altLang="ja-JP" baseline="30000" dirty="0" smtClean="0"/>
                <a:t>5</a:t>
              </a:r>
              <a:r>
                <a:rPr kumimoji="1" lang="en-US" altLang="ja-JP" dirty="0" smtClean="0"/>
                <a:t> </a:t>
              </a:r>
              <a:r>
                <a:rPr kumimoji="1" lang="en-US" altLang="ja-JP" dirty="0" err="1" smtClean="0"/>
                <a:t>Rs</a:t>
              </a:r>
              <a:r>
                <a:rPr kumimoji="1" lang="en-US" altLang="ja-JP" dirty="0" smtClean="0"/>
                <a:t/>
              </a:r>
              <a:br>
                <a:rPr kumimoji="1" lang="en-US" altLang="ja-JP" dirty="0" smtClean="0"/>
              </a:br>
              <a:r>
                <a:rPr kumimoji="1" lang="en-US" altLang="ja-JP" sz="1400" dirty="0" smtClean="0"/>
                <a:t> ( Marscher</a:t>
              </a:r>
              <a:r>
                <a:rPr lang="en-US" altLang="ja-JP" sz="1400" dirty="0" smtClean="0"/>
                <a:t>+</a:t>
              </a:r>
              <a:r>
                <a:rPr kumimoji="1" lang="en-US" altLang="ja-JP" sz="1400" dirty="0" smtClean="0"/>
                <a:t>2006)</a:t>
              </a:r>
              <a:endParaRPr kumimoji="1" lang="ja-JP" altLang="en-US" sz="1400" dirty="0"/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1110388" y="3274429"/>
              <a:ext cx="12282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BH of</a:t>
              </a:r>
            </a:p>
            <a:p>
              <a:r>
                <a:rPr lang="en-US" altLang="ja-JP" dirty="0" smtClean="0"/>
                <a:t>BL Lac case</a:t>
              </a:r>
              <a:endParaRPr kumimoji="1" lang="en-US" altLang="ja-JP" dirty="0" smtClean="0"/>
            </a:p>
          </p:txBody>
        </p:sp>
      </p:grpSp>
      <p:sp>
        <p:nvSpPr>
          <p:cNvPr id="49" name="テキスト ボックス 48"/>
          <p:cNvSpPr txBox="1"/>
          <p:nvPr/>
        </p:nvSpPr>
        <p:spPr>
          <a:xfrm>
            <a:off x="7004732" y="3778547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Visible Jet</a:t>
            </a:r>
            <a:endParaRPr kumimoji="1" lang="ja-JP" alt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The goal of our research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Measurements of counter jet core shift </a:t>
            </a:r>
          </a:p>
          <a:p>
            <a:pPr>
              <a:buNone/>
            </a:pPr>
            <a:endParaRPr lang="en-US" altLang="ja-JP" dirty="0" smtClean="0"/>
          </a:p>
          <a:p>
            <a:r>
              <a:rPr lang="en-US" altLang="ja-JP" dirty="0" smtClean="0"/>
              <a:t>determine true position of BH </a:t>
            </a:r>
          </a:p>
          <a:p>
            <a:pPr lvl="2">
              <a:buNone/>
            </a:pPr>
            <a:endParaRPr lang="en-US" altLang="ja-JP" dirty="0" smtClean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476749"/>
            <a:ext cx="8229600" cy="1777335"/>
          </a:xfrm>
          <a:prstGeom prst="rect">
            <a:avLst/>
          </a:prstGeom>
        </p:spPr>
      </p:pic>
      <p:cxnSp>
        <p:nvCxnSpPr>
          <p:cNvPr id="11" name="直線矢印コネクタ 10"/>
          <p:cNvCxnSpPr/>
          <p:nvPr/>
        </p:nvCxnSpPr>
        <p:spPr>
          <a:xfrm rot="10800000">
            <a:off x="4965700" y="4570412"/>
            <a:ext cx="3314704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>
            <a:off x="4241800" y="6066760"/>
            <a:ext cx="1714500" cy="1588"/>
          </a:xfrm>
          <a:prstGeom prst="straightConnector1">
            <a:avLst/>
          </a:prstGeom>
          <a:ln w="25400" cap="flat" cmpd="sng" algn="ctr">
            <a:solidFill>
              <a:srgbClr val="0000FF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6578600" y="4171434"/>
            <a:ext cx="1397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Jet Core shift 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23" name="直線矢印コネクタ 22"/>
          <p:cNvCxnSpPr/>
          <p:nvPr/>
        </p:nvCxnSpPr>
        <p:spPr>
          <a:xfrm>
            <a:off x="876300" y="6062663"/>
            <a:ext cx="3352800" cy="158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 rot="10800000">
            <a:off x="3251201" y="4566166"/>
            <a:ext cx="1663699" cy="1588"/>
          </a:xfrm>
          <a:prstGeom prst="straightConnector1">
            <a:avLst/>
          </a:prstGeom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/>
          <p:cNvSpPr txBox="1"/>
          <p:nvPr/>
        </p:nvSpPr>
        <p:spPr>
          <a:xfrm>
            <a:off x="3938577" y="4107417"/>
            <a:ext cx="45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BH 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1333500" y="6126163"/>
            <a:ext cx="2204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FF"/>
                </a:solidFill>
              </a:rPr>
              <a:t>Counter Jet Core shift 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765654" y="6138863"/>
            <a:ext cx="45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FF"/>
                </a:solidFill>
              </a:rPr>
              <a:t>BH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cxnSp>
        <p:nvCxnSpPr>
          <p:cNvPr id="36" name="直線矢印コネクタ 35"/>
          <p:cNvCxnSpPr/>
          <p:nvPr/>
        </p:nvCxnSpPr>
        <p:spPr>
          <a:xfrm>
            <a:off x="4278323" y="5308600"/>
            <a:ext cx="522277" cy="1588"/>
          </a:xfrm>
          <a:prstGeom prst="straightConnector1">
            <a:avLst/>
          </a:prstGeom>
          <a:ln w="25400" cap="flat" cmpd="sng" algn="ctr">
            <a:solidFill>
              <a:schemeClr val="tx1"/>
            </a:solidFill>
            <a:prstDash val="sysDash"/>
            <a:round/>
            <a:headEnd type="arrow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正方形/長方形 25"/>
          <p:cNvSpPr/>
          <p:nvPr/>
        </p:nvSpPr>
        <p:spPr>
          <a:xfrm>
            <a:off x="453087" y="1536700"/>
            <a:ext cx="6354114" cy="2725832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図 15" descr="CentaurusA_VLA_radi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787" y="1944962"/>
            <a:ext cx="3056226" cy="229217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Our targets with two sided jet </a:t>
            </a:r>
            <a:endParaRPr lang="ja-JP" altLang="en-US" dirty="0"/>
          </a:p>
        </p:txBody>
      </p:sp>
      <p:pic>
        <p:nvPicPr>
          <p:cNvPr id="4" name="図 3" descr="3c84_me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3673" y="1519237"/>
            <a:ext cx="2246828" cy="4795602"/>
          </a:xfrm>
          <a:prstGeom prst="rect">
            <a:avLst/>
          </a:prstGeom>
        </p:spPr>
      </p:pic>
      <p:pic>
        <p:nvPicPr>
          <p:cNvPr id="5" name="図 4" descr="Cyg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3500" y="4268786"/>
            <a:ext cx="4279901" cy="1991343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6845301" y="1511300"/>
            <a:ext cx="889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3C 84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871773" y="5860582"/>
            <a:ext cx="2272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Distance:70 </a:t>
            </a:r>
            <a:r>
              <a:rPr kumimoji="1" lang="en-US" altLang="ja-JP" sz="2400" dirty="0" err="1" smtClean="0">
                <a:solidFill>
                  <a:schemeClr val="bg1"/>
                </a:solidFill>
              </a:rPr>
              <a:t>Mpc</a:t>
            </a:r>
            <a:endParaRPr kumimoji="1" lang="en-US" altLang="ja-JP" sz="2400" dirty="0" smtClean="0">
              <a:solidFill>
                <a:schemeClr val="bg1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317295" y="5729117"/>
            <a:ext cx="2428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</a:rPr>
              <a:t>Distance:230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 </a:t>
            </a:r>
            <a:r>
              <a:rPr kumimoji="1" lang="en-US" altLang="ja-JP" sz="2400" dirty="0" err="1" smtClean="0">
                <a:solidFill>
                  <a:schemeClr val="bg1"/>
                </a:solidFill>
              </a:rPr>
              <a:t>Mpc</a:t>
            </a:r>
            <a:endParaRPr kumimoji="1" lang="en-US" altLang="ja-JP" sz="2400" dirty="0" smtClean="0">
              <a:solidFill>
                <a:schemeClr val="bg1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623697" y="4415134"/>
            <a:ext cx="1326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Cygnus A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685901" y="1629848"/>
            <a:ext cx="1544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Cen</a:t>
            </a:r>
            <a:r>
              <a:rPr lang="en-US" altLang="ja-JP" sz="2400" dirty="0" smtClean="0">
                <a:solidFill>
                  <a:schemeClr val="bg1"/>
                </a:solidFill>
              </a:rPr>
              <a:t>taurs A</a:t>
            </a:r>
            <a:endParaRPr kumimoji="1" lang="en-US" altLang="ja-JP" sz="2400" dirty="0" smtClean="0">
              <a:solidFill>
                <a:schemeClr val="bg1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26684" y="3741402"/>
            <a:ext cx="2419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</a:rPr>
              <a:t>Distance: 3.6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 </a:t>
            </a:r>
            <a:r>
              <a:rPr kumimoji="1" lang="en-US" altLang="ja-JP" sz="2400" dirty="0" err="1" smtClean="0">
                <a:solidFill>
                  <a:schemeClr val="bg1"/>
                </a:solidFill>
              </a:rPr>
              <a:t>Mpc</a:t>
            </a:r>
            <a:endParaRPr kumimoji="1" lang="en-US" altLang="ja-JP" sz="2400" dirty="0" smtClean="0">
              <a:solidFill>
                <a:schemeClr val="bg1"/>
              </a:solidFill>
            </a:endParaRPr>
          </a:p>
        </p:txBody>
      </p:sp>
      <p:grpSp>
        <p:nvGrpSpPr>
          <p:cNvPr id="19" name="図形グループ 18"/>
          <p:cNvGrpSpPr/>
          <p:nvPr/>
        </p:nvGrpSpPr>
        <p:grpSpPr>
          <a:xfrm>
            <a:off x="3683001" y="1742132"/>
            <a:ext cx="3098800" cy="2460935"/>
            <a:chOff x="4089400" y="18275"/>
            <a:chExt cx="3098800" cy="2460935"/>
          </a:xfrm>
        </p:grpSpPr>
        <p:sp>
          <p:nvSpPr>
            <p:cNvPr id="20" name="正方形/長方形 19"/>
            <p:cNvSpPr/>
            <p:nvPr/>
          </p:nvSpPr>
          <p:spPr>
            <a:xfrm>
              <a:off x="4089400" y="367656"/>
              <a:ext cx="3098800" cy="17792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21" name="図 2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56100" y="655922"/>
              <a:ext cx="2602803" cy="1143491"/>
            </a:xfrm>
            <a:prstGeom prst="rect">
              <a:avLst/>
            </a:prstGeom>
          </p:spPr>
        </p:pic>
        <p:sp>
          <p:nvSpPr>
            <p:cNvPr id="22" name="テキスト ボックス 21"/>
            <p:cNvSpPr txBox="1"/>
            <p:nvPr/>
          </p:nvSpPr>
          <p:spPr>
            <a:xfrm>
              <a:off x="4140200" y="18275"/>
              <a:ext cx="14351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>
                  <a:solidFill>
                    <a:schemeClr val="bg1"/>
                  </a:solidFill>
                </a:rPr>
                <a:t>NGC 4261 </a:t>
              </a:r>
              <a:endParaRPr kumimoji="1" lang="ja-JP" alt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4615142" y="2017545"/>
              <a:ext cx="23437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>
                  <a:solidFill>
                    <a:srgbClr val="FFFFFF"/>
                  </a:solidFill>
                </a:rPr>
                <a:t>Distance</a:t>
              </a:r>
              <a:r>
                <a:rPr lang="ja-JP" altLang="en-US" sz="2400" dirty="0" smtClean="0">
                  <a:solidFill>
                    <a:srgbClr val="FFFFFF"/>
                  </a:solidFill>
                </a:rPr>
                <a:t>：</a:t>
              </a:r>
              <a:r>
                <a:rPr lang="en-US" altLang="ja-JP" sz="2400" dirty="0" smtClean="0">
                  <a:solidFill>
                    <a:srgbClr val="FFFFFF"/>
                  </a:solidFill>
                </a:rPr>
                <a:t>30 </a:t>
              </a:r>
              <a:r>
                <a:rPr lang="en-US" altLang="ja-JP" sz="2400" dirty="0" err="1" smtClean="0">
                  <a:solidFill>
                    <a:srgbClr val="FFFFFF"/>
                  </a:solidFill>
                </a:rPr>
                <a:t>Mpc</a:t>
              </a:r>
              <a:endParaRPr kumimoji="1" lang="ja-JP" alt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25" name="正方形/長方形 24"/>
            <p:cNvSpPr/>
            <p:nvPr/>
          </p:nvSpPr>
          <p:spPr>
            <a:xfrm>
              <a:off x="5676899" y="1244599"/>
              <a:ext cx="133905" cy="133905"/>
            </a:xfrm>
            <a:prstGeom prst="rect">
              <a:avLst/>
            </a:prstGeom>
            <a:noFill/>
            <a:ln w="227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7" name="正方形/長方形 26"/>
          <p:cNvSpPr/>
          <p:nvPr/>
        </p:nvSpPr>
        <p:spPr>
          <a:xfrm>
            <a:off x="3522013" y="1519237"/>
            <a:ext cx="3259788" cy="2696530"/>
          </a:xfrm>
          <a:prstGeom prst="rect">
            <a:avLst/>
          </a:prstGeom>
          <a:noFill/>
          <a:ln w="889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図 6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1307" y="2633659"/>
            <a:ext cx="4525038" cy="234268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ja-JP" dirty="0" smtClean="0"/>
              <a:t>NGC 4261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5723467" cy="4996393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dirty="0" smtClean="0"/>
              <a:t>FR-I radio galaxy</a:t>
            </a:r>
          </a:p>
          <a:p>
            <a:r>
              <a:rPr lang="en-US" altLang="ja-JP" dirty="0" smtClean="0"/>
              <a:t>31.6 </a:t>
            </a:r>
            <a:r>
              <a:rPr lang="en-US" altLang="ja-JP" dirty="0" err="1" smtClean="0"/>
              <a:t>Mpc</a:t>
            </a:r>
            <a:r>
              <a:rPr lang="en-US" altLang="ja-JP" dirty="0" smtClean="0"/>
              <a:t> </a:t>
            </a:r>
            <a:r>
              <a:rPr lang="en-US" altLang="ja-JP" sz="2400" dirty="0" smtClean="0"/>
              <a:t>(</a:t>
            </a:r>
            <a:r>
              <a:rPr lang="en-US" altLang="ja-JP" sz="2400" dirty="0" err="1" smtClean="0"/>
              <a:t>z</a:t>
            </a:r>
            <a:r>
              <a:rPr lang="en-US" altLang="ja-JP" sz="2400" dirty="0" smtClean="0"/>
              <a:t>=0.0075)</a:t>
            </a:r>
          </a:p>
          <a:p>
            <a:pPr lvl="1">
              <a:buNone/>
            </a:pPr>
            <a:r>
              <a:rPr lang="en-US" altLang="ja-JP" sz="2000" dirty="0" smtClean="0"/>
              <a:t>− 1 </a:t>
            </a:r>
            <a:r>
              <a:rPr lang="en-US" altLang="ja-JP" sz="2000" dirty="0" err="1" smtClean="0"/>
              <a:t>mas</a:t>
            </a:r>
            <a:r>
              <a:rPr lang="en-US" altLang="ja-JP" sz="2000" dirty="0" smtClean="0"/>
              <a:t> ~ 0.15 pc    </a:t>
            </a:r>
            <a:r>
              <a:rPr lang="en-US" altLang="ja-JP" sz="1000" dirty="0" smtClean="0"/>
              <a:t>(</a:t>
            </a:r>
            <a:r>
              <a:rPr lang="en-US" altLang="ja-JP" sz="1000" dirty="0" err="1" smtClean="0"/>
              <a:t>Tonry</a:t>
            </a:r>
            <a:r>
              <a:rPr lang="en-US" altLang="ja-JP" sz="1000" dirty="0" smtClean="0"/>
              <a:t> +2001)</a:t>
            </a:r>
          </a:p>
          <a:p>
            <a:r>
              <a:rPr lang="en-US" altLang="ja-JP" dirty="0" smtClean="0"/>
              <a:t>BH</a:t>
            </a:r>
            <a:r>
              <a:rPr lang="ja-JP" altLang="en-US" dirty="0" smtClean="0"/>
              <a:t>：</a:t>
            </a:r>
            <a:r>
              <a:rPr lang="en-US" altLang="ja-JP" dirty="0" smtClean="0"/>
              <a:t>4.9×10</a:t>
            </a:r>
            <a:r>
              <a:rPr lang="en-US" altLang="ja-JP" baseline="30000" dirty="0" smtClean="0"/>
              <a:t>8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M</a:t>
            </a:r>
            <a:r>
              <a:rPr lang="en-US" altLang="ja-JP" baseline="-25000" dirty="0" err="1" smtClean="0"/>
              <a:t>sun</a:t>
            </a:r>
            <a:r>
              <a:rPr lang="en-US" altLang="ja-JP" dirty="0" smtClean="0"/>
              <a:t>  </a:t>
            </a:r>
            <a:br>
              <a:rPr lang="en-US" altLang="ja-JP" dirty="0" smtClean="0"/>
            </a:br>
            <a:r>
              <a:rPr lang="en-US" altLang="ja-JP" sz="1400" dirty="0" smtClean="0"/>
              <a:t>(</a:t>
            </a:r>
            <a:r>
              <a:rPr lang="en-US" altLang="ja-JP" sz="1400" dirty="0" err="1" smtClean="0"/>
              <a:t>Ferrarese</a:t>
            </a:r>
            <a:r>
              <a:rPr lang="en-US" altLang="ja-JP" sz="1400" dirty="0" smtClean="0"/>
              <a:t> + 1996)</a:t>
            </a:r>
          </a:p>
          <a:p>
            <a:r>
              <a:rPr lang="en-US" altLang="ja-JP" dirty="0" smtClean="0"/>
              <a:t>Viewing angle</a:t>
            </a:r>
            <a:r>
              <a:rPr lang="ja-JP" altLang="en-US" dirty="0" smtClean="0"/>
              <a:t>：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err="1" smtClean="0"/>
              <a:t>θ</a:t>
            </a:r>
            <a:r>
              <a:rPr lang="en-US" altLang="ja-JP" dirty="0" smtClean="0"/>
              <a:t> = 63 ± 3°</a:t>
            </a:r>
            <a:br>
              <a:rPr lang="en-US" altLang="ja-JP" dirty="0" smtClean="0"/>
            </a:br>
            <a:r>
              <a:rPr lang="en-US" altLang="ja-JP" sz="1514" dirty="0" smtClean="0"/>
              <a:t>(</a:t>
            </a:r>
            <a:r>
              <a:rPr lang="en-US" altLang="ja-JP" sz="1514" dirty="0" err="1" smtClean="0"/>
              <a:t>Pinner</a:t>
            </a:r>
            <a:r>
              <a:rPr lang="en-US" altLang="ja-JP" sz="1514" dirty="0" smtClean="0"/>
              <a:t> +2001)</a:t>
            </a:r>
            <a:endParaRPr lang="en-US" altLang="ja-JP" dirty="0" smtClean="0"/>
          </a:p>
          <a:p>
            <a:r>
              <a:rPr lang="en-US" altLang="ja-JP" dirty="0" smtClean="0"/>
              <a:t>Intensity gap</a:t>
            </a:r>
          </a:p>
          <a:p>
            <a:pPr lvl="1"/>
            <a:r>
              <a:rPr lang="en-US" altLang="ja-JP" dirty="0" smtClean="0"/>
              <a:t>The obscuration by disk</a:t>
            </a:r>
          </a:p>
          <a:p>
            <a:pPr lvl="2"/>
            <a:r>
              <a:rPr lang="en-US" altLang="ja-JP" dirty="0" smtClean="0"/>
              <a:t>Edge-on, geometrically-thin,</a:t>
            </a:r>
            <a:br>
              <a:rPr lang="en-US" altLang="ja-JP" dirty="0" smtClean="0"/>
            </a:br>
            <a:r>
              <a:rPr lang="en-US" altLang="ja-JP" dirty="0" smtClean="0"/>
              <a:t>cold disk (10</a:t>
            </a:r>
            <a:r>
              <a:rPr lang="en-US" altLang="ja-JP" baseline="30000" dirty="0" smtClean="0"/>
              <a:t>4</a:t>
            </a:r>
            <a:r>
              <a:rPr lang="en-US" altLang="ja-JP" dirty="0" smtClean="0"/>
              <a:t> K)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D7C9B-137C-3E42-ADDF-4E7391ED6BA5}" type="slidenum">
              <a:rPr lang="ja-JP" altLang="en-US" smtClean="0"/>
              <a:pPr/>
              <a:t>8</a:t>
            </a:fld>
            <a:endParaRPr lang="ja-JP" altLang="en-US" dirty="0"/>
          </a:p>
        </p:txBody>
      </p:sp>
      <p:grpSp>
        <p:nvGrpSpPr>
          <p:cNvPr id="47" name="図形グループ 46"/>
          <p:cNvGrpSpPr/>
          <p:nvPr/>
        </p:nvGrpSpPr>
        <p:grpSpPr>
          <a:xfrm>
            <a:off x="4229100" y="799456"/>
            <a:ext cx="3098800" cy="1779288"/>
            <a:chOff x="4089400" y="367656"/>
            <a:chExt cx="3098800" cy="1779288"/>
          </a:xfrm>
        </p:grpSpPr>
        <p:sp>
          <p:nvSpPr>
            <p:cNvPr id="48" name="正方形/長方形 47"/>
            <p:cNvSpPr/>
            <p:nvPr/>
          </p:nvSpPr>
          <p:spPr>
            <a:xfrm>
              <a:off x="4089400" y="367656"/>
              <a:ext cx="3098800" cy="17792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49" name="図 4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56100" y="655922"/>
              <a:ext cx="2602803" cy="1143491"/>
            </a:xfrm>
            <a:prstGeom prst="rect">
              <a:avLst/>
            </a:prstGeom>
          </p:spPr>
        </p:pic>
        <p:sp>
          <p:nvSpPr>
            <p:cNvPr id="50" name="テキスト ボックス 49"/>
            <p:cNvSpPr txBox="1"/>
            <p:nvPr/>
          </p:nvSpPr>
          <p:spPr>
            <a:xfrm>
              <a:off x="4140200" y="418456"/>
              <a:ext cx="15504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 err="1" smtClean="0">
                  <a:solidFill>
                    <a:schemeClr val="bg1"/>
                  </a:solidFill>
                </a:rPr>
                <a:t>Kpc</a:t>
              </a:r>
              <a:r>
                <a:rPr lang="en-US" altLang="ja-JP" sz="1400" dirty="0" smtClean="0">
                  <a:solidFill>
                    <a:schemeClr val="bg1"/>
                  </a:solidFill>
                </a:rPr>
                <a:t> scale jet</a:t>
              </a:r>
              <a:r>
                <a:rPr lang="en-US" altLang="en-US" sz="1400" dirty="0" smtClean="0">
                  <a:solidFill>
                    <a:schemeClr val="bg1"/>
                  </a:solidFill>
                </a:rPr>
                <a:t>  (VLA</a:t>
              </a:r>
              <a:r>
                <a:rPr lang="en-US" altLang="ja-JP" sz="1400" dirty="0" smtClean="0">
                  <a:solidFill>
                    <a:schemeClr val="bg1"/>
                  </a:solidFill>
                </a:rPr>
                <a:t>)</a:t>
              </a:r>
              <a:endParaRPr kumimoji="1" lang="ja-JP" altLang="en-US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51" name="直線コネクタ 50"/>
            <p:cNvCxnSpPr/>
            <p:nvPr/>
          </p:nvCxnSpPr>
          <p:spPr>
            <a:xfrm>
              <a:off x="4267200" y="2007570"/>
              <a:ext cx="800100" cy="1588"/>
            </a:xfrm>
            <a:prstGeom prst="line">
              <a:avLst/>
            </a:prstGeom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テキスト ボックス 51"/>
            <p:cNvSpPr txBox="1"/>
            <p:nvPr/>
          </p:nvSpPr>
          <p:spPr>
            <a:xfrm>
              <a:off x="4267200" y="1670604"/>
              <a:ext cx="7497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>
                  <a:solidFill>
                    <a:srgbClr val="FFFFFF"/>
                  </a:solidFill>
                </a:rPr>
                <a:t>30 </a:t>
              </a:r>
              <a:r>
                <a:rPr kumimoji="1" lang="en-US" altLang="ja-JP" sz="1600" dirty="0" err="1" smtClean="0">
                  <a:solidFill>
                    <a:srgbClr val="FFFFFF"/>
                  </a:solidFill>
                </a:rPr>
                <a:t>kpc</a:t>
              </a:r>
              <a:endParaRPr kumimoji="1" lang="ja-JP" altLang="en-US" sz="1600" dirty="0">
                <a:solidFill>
                  <a:srgbClr val="FFFFFF"/>
                </a:solidFill>
              </a:endParaRPr>
            </a:p>
          </p:txBody>
        </p:sp>
        <p:sp>
          <p:nvSpPr>
            <p:cNvPr id="53" name="正方形/長方形 52"/>
            <p:cNvSpPr/>
            <p:nvPr/>
          </p:nvSpPr>
          <p:spPr>
            <a:xfrm>
              <a:off x="5676899" y="1244599"/>
              <a:ext cx="133905" cy="133905"/>
            </a:xfrm>
            <a:prstGeom prst="rect">
              <a:avLst/>
            </a:prstGeom>
            <a:noFill/>
            <a:ln w="227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4" name="図形グループ 53"/>
          <p:cNvGrpSpPr/>
          <p:nvPr/>
        </p:nvGrpSpPr>
        <p:grpSpPr>
          <a:xfrm>
            <a:off x="7327900" y="793934"/>
            <a:ext cx="1688580" cy="1790329"/>
            <a:chOff x="1802976" y="3684539"/>
            <a:chExt cx="1688580" cy="1790329"/>
          </a:xfrm>
        </p:grpSpPr>
        <p:pic>
          <p:nvPicPr>
            <p:cNvPr id="55" name="図 5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5400000">
              <a:off x="1757444" y="3768171"/>
              <a:ext cx="1790328" cy="1623065"/>
            </a:xfrm>
            <a:prstGeom prst="rect">
              <a:avLst/>
            </a:prstGeom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</p:pic>
        <p:sp>
          <p:nvSpPr>
            <p:cNvPr id="56" name="テキスト ボックス 55"/>
            <p:cNvSpPr txBox="1"/>
            <p:nvPr/>
          </p:nvSpPr>
          <p:spPr>
            <a:xfrm>
              <a:off x="1802976" y="3684539"/>
              <a:ext cx="127827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 smtClean="0">
                  <a:solidFill>
                    <a:schemeClr val="bg1"/>
                  </a:solidFill>
                </a:rPr>
                <a:t>Gas &amp;dust Disk</a:t>
              </a:r>
              <a:r>
                <a:rPr lang="en-US" altLang="en-US" sz="1400" dirty="0" smtClean="0">
                  <a:solidFill>
                    <a:schemeClr val="bg1"/>
                  </a:solidFill>
                </a:rPr>
                <a:t/>
              </a:r>
              <a:br>
                <a:rPr lang="en-US" altLang="en-US" sz="1400" dirty="0" smtClean="0">
                  <a:solidFill>
                    <a:schemeClr val="bg1"/>
                  </a:solidFill>
                </a:rPr>
              </a:br>
              <a:r>
                <a:rPr lang="en-US" altLang="en-US" sz="1400" dirty="0" smtClean="0">
                  <a:solidFill>
                    <a:schemeClr val="bg1"/>
                  </a:solidFill>
                </a:rPr>
                <a:t>(HST</a:t>
              </a:r>
              <a:r>
                <a:rPr lang="en-US" altLang="ja-JP" sz="1400" dirty="0" smtClean="0">
                  <a:solidFill>
                    <a:schemeClr val="bg1"/>
                  </a:solidFill>
                </a:rPr>
                <a:t>)</a:t>
              </a:r>
              <a:endParaRPr kumimoji="1" lang="ja-JP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57" name="テキスト ボックス 56"/>
            <p:cNvSpPr txBox="1"/>
            <p:nvPr/>
          </p:nvSpPr>
          <p:spPr>
            <a:xfrm>
              <a:off x="2718488" y="5123614"/>
              <a:ext cx="7730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 smtClean="0">
                  <a:solidFill>
                    <a:srgbClr val="FFFFFF"/>
                  </a:solidFill>
                </a:rPr>
                <a:t>10</a:t>
              </a:r>
              <a:r>
                <a:rPr kumimoji="1" lang="en-US" altLang="ja-JP" sz="1600" dirty="0" smtClean="0">
                  <a:solidFill>
                    <a:srgbClr val="FFFFFF"/>
                  </a:solidFill>
                </a:rPr>
                <a:t>0 pc</a:t>
              </a:r>
              <a:endParaRPr kumimoji="1" lang="ja-JP" altLang="en-US" sz="1600" dirty="0">
                <a:solidFill>
                  <a:srgbClr val="FFFFFF"/>
                </a:solidFill>
              </a:endParaRPr>
            </a:p>
          </p:txBody>
        </p:sp>
        <p:cxnSp>
          <p:nvCxnSpPr>
            <p:cNvPr id="58" name="直線コネクタ 57"/>
            <p:cNvCxnSpPr/>
            <p:nvPr/>
          </p:nvCxnSpPr>
          <p:spPr>
            <a:xfrm>
              <a:off x="2930652" y="5122026"/>
              <a:ext cx="282448" cy="1588"/>
            </a:xfrm>
            <a:prstGeom prst="line">
              <a:avLst/>
            </a:prstGeom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テキスト ボックス 58"/>
          <p:cNvSpPr txBox="1"/>
          <p:nvPr/>
        </p:nvSpPr>
        <p:spPr>
          <a:xfrm>
            <a:off x="8252376" y="2862259"/>
            <a:ext cx="794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8 GHz</a:t>
            </a:r>
            <a:endParaRPr kumimoji="1" lang="ja-JP" altLang="en-US" dirty="0"/>
          </a:p>
        </p:txBody>
      </p:sp>
      <p:grpSp>
        <p:nvGrpSpPr>
          <p:cNvPr id="60" name="図形グループ 59"/>
          <p:cNvGrpSpPr/>
          <p:nvPr/>
        </p:nvGrpSpPr>
        <p:grpSpPr>
          <a:xfrm>
            <a:off x="4828278" y="3217161"/>
            <a:ext cx="3748908" cy="491239"/>
            <a:chOff x="4828278" y="3217161"/>
            <a:chExt cx="3748908" cy="491239"/>
          </a:xfrm>
        </p:grpSpPr>
        <p:cxnSp>
          <p:nvCxnSpPr>
            <p:cNvPr id="61" name="直線矢印コネクタ 60"/>
            <p:cNvCxnSpPr/>
            <p:nvPr/>
          </p:nvCxnSpPr>
          <p:spPr>
            <a:xfrm>
              <a:off x="6689989" y="3670300"/>
              <a:ext cx="1807423" cy="38100"/>
            </a:xfrm>
            <a:prstGeom prst="straightConnector1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テキスト ボックス 61"/>
            <p:cNvSpPr txBox="1"/>
            <p:nvPr/>
          </p:nvSpPr>
          <p:spPr>
            <a:xfrm>
              <a:off x="6698647" y="3256991"/>
              <a:ext cx="18785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>
                  <a:solidFill>
                    <a:srgbClr val="FF0000"/>
                  </a:solidFill>
                </a:rPr>
                <a:t>Approaching Jet (AJ)</a:t>
              </a:r>
              <a:endParaRPr kumimoji="1" lang="ja-JP" altLang="en-US" sz="1600" dirty="0">
                <a:solidFill>
                  <a:srgbClr val="FF0000"/>
                </a:solidFill>
              </a:endParaRPr>
            </a:p>
          </p:txBody>
        </p:sp>
        <p:cxnSp>
          <p:nvCxnSpPr>
            <p:cNvPr id="63" name="直線矢印コネクタ 62"/>
            <p:cNvCxnSpPr/>
            <p:nvPr/>
          </p:nvCxnSpPr>
          <p:spPr>
            <a:xfrm rot="10800000">
              <a:off x="4927601" y="3683000"/>
              <a:ext cx="1190889" cy="1588"/>
            </a:xfrm>
            <a:prstGeom prst="straightConnector1">
              <a:avLst/>
            </a:pr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テキスト ボックス 63"/>
            <p:cNvSpPr txBox="1"/>
            <p:nvPr/>
          </p:nvSpPr>
          <p:spPr>
            <a:xfrm>
              <a:off x="4828278" y="3217161"/>
              <a:ext cx="148129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 smtClean="0">
                  <a:solidFill>
                    <a:srgbClr val="0000FF"/>
                  </a:solidFill>
                </a:rPr>
                <a:t>Counter Jet (CJ)</a:t>
              </a:r>
              <a:endParaRPr kumimoji="1" lang="ja-JP" altLang="en-US" sz="1600" dirty="0">
                <a:solidFill>
                  <a:srgbClr val="0000FF"/>
                </a:solidFill>
              </a:endParaRPr>
            </a:p>
          </p:txBody>
        </p:sp>
      </p:grpSp>
      <p:sp>
        <p:nvSpPr>
          <p:cNvPr id="65" name="正方形/長方形 64"/>
          <p:cNvSpPr/>
          <p:nvPr/>
        </p:nvSpPr>
        <p:spPr>
          <a:xfrm>
            <a:off x="8099479" y="1612898"/>
            <a:ext cx="143933" cy="143933"/>
          </a:xfrm>
          <a:prstGeom prst="rect">
            <a:avLst/>
          </a:prstGeom>
          <a:noFill/>
          <a:ln w="2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5207001" y="2829939"/>
            <a:ext cx="36464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pc scale Jet  (VLBA @  8GHz  )</a:t>
            </a:r>
            <a:endParaRPr kumimoji="1" lang="ja-JP" altLang="en-US" dirty="0"/>
          </a:p>
        </p:txBody>
      </p:sp>
      <p:sp>
        <p:nvSpPr>
          <p:cNvPr id="70" name="正方形/長方形 69"/>
          <p:cNvSpPr/>
          <p:nvPr/>
        </p:nvSpPr>
        <p:spPr>
          <a:xfrm>
            <a:off x="6378247" y="4329091"/>
            <a:ext cx="1227021" cy="2164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1" name="図形グループ 70"/>
          <p:cNvGrpSpPr/>
          <p:nvPr/>
        </p:nvGrpSpPr>
        <p:grpSpPr>
          <a:xfrm>
            <a:off x="4969021" y="5033761"/>
            <a:ext cx="3212694" cy="1537432"/>
            <a:chOff x="5755225" y="3148215"/>
            <a:chExt cx="2688154" cy="1189565"/>
          </a:xfrm>
        </p:grpSpPr>
        <p:pic>
          <p:nvPicPr>
            <p:cNvPr id="72" name="図 71"/>
            <p:cNvPicPr>
              <a:picLocks noChangeAspect="1"/>
            </p:cNvPicPr>
            <p:nvPr/>
          </p:nvPicPr>
          <p:blipFill>
            <a:blip r:embed="rId7"/>
            <a:srcRect b="38900"/>
            <a:stretch>
              <a:fillRect/>
            </a:stretch>
          </p:blipFill>
          <p:spPr>
            <a:xfrm>
              <a:off x="5755225" y="3148215"/>
              <a:ext cx="2688154" cy="1172633"/>
            </a:xfrm>
            <a:prstGeom prst="rect">
              <a:avLst/>
            </a:prstGeom>
          </p:spPr>
        </p:pic>
        <p:sp>
          <p:nvSpPr>
            <p:cNvPr id="73" name="正方形/長方形 72"/>
            <p:cNvSpPr/>
            <p:nvPr/>
          </p:nvSpPr>
          <p:spPr>
            <a:xfrm>
              <a:off x="5797554" y="3166532"/>
              <a:ext cx="2609845" cy="1171248"/>
            </a:xfrm>
            <a:prstGeom prst="rect">
              <a:avLst/>
            </a:prstGeom>
            <a:noFill/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0" name="テキスト ボックス 29"/>
          <p:cNvSpPr txBox="1"/>
          <p:nvPr/>
        </p:nvSpPr>
        <p:spPr>
          <a:xfrm>
            <a:off x="6880258" y="6558493"/>
            <a:ext cx="15343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Jones  +2000.2001</a:t>
            </a:r>
            <a:endParaRPr kumimoji="1" lang="ja-JP" altLang="en-US" sz="14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816111" y="4176213"/>
            <a:ext cx="56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6600"/>
                </a:solidFill>
              </a:rPr>
              <a:t>Gap</a:t>
            </a:r>
            <a:endParaRPr kumimoji="1" lang="ja-JP" altLang="en-US" dirty="0">
              <a:solidFill>
                <a:srgbClr val="FF6600"/>
              </a:solidFill>
            </a:endParaRPr>
          </a:p>
        </p:txBody>
      </p:sp>
      <p:cxnSp>
        <p:nvCxnSpPr>
          <p:cNvPr id="34" name="直線矢印コネクタ 33"/>
          <p:cNvCxnSpPr/>
          <p:nvPr/>
        </p:nvCxnSpPr>
        <p:spPr>
          <a:xfrm rot="5400000" flipH="1" flipV="1">
            <a:off x="6120795" y="4026016"/>
            <a:ext cx="341294" cy="112462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ja-JP" dirty="0" smtClean="0"/>
              <a:t>Observational summary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1676" y="3847123"/>
            <a:ext cx="5647218" cy="746044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sz="2400" dirty="0" smtClean="0"/>
              <a:t>43 GHz resolution beam size </a:t>
            </a:r>
            <a:br>
              <a:rPr lang="en-US" altLang="ja-JP" sz="2400" dirty="0" smtClean="0"/>
            </a:br>
            <a:r>
              <a:rPr lang="en-US" altLang="ja-JP" sz="2400" dirty="0" smtClean="0"/>
              <a:t>〜 0.15 [</a:t>
            </a:r>
            <a:r>
              <a:rPr lang="en-US" altLang="ja-JP" sz="2400" dirty="0" err="1" smtClean="0"/>
              <a:t>mas</a:t>
            </a:r>
            <a:r>
              <a:rPr lang="en-US" altLang="ja-JP" sz="2400" dirty="0" smtClean="0"/>
              <a:t>] 〜 0.04  pc  〜  1000 </a:t>
            </a:r>
            <a:r>
              <a:rPr lang="en-US" altLang="ja-JP" sz="2400" dirty="0" err="1" smtClean="0"/>
              <a:t>Rs</a:t>
            </a:r>
            <a:endParaRPr lang="en-US" altLang="ja-JP" sz="240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D7C9B-137C-3E42-ADDF-4E7391ED6BA5}" type="slidenum">
              <a:rPr lang="ja-JP" altLang="en-US" smtClean="0"/>
              <a:pPr/>
              <a:t>9</a:t>
            </a:fld>
            <a:endParaRPr lang="ja-JP" altLang="en-US"/>
          </a:p>
        </p:txBody>
      </p:sp>
      <p:pic>
        <p:nvPicPr>
          <p:cNvPr id="7" name="コンテンツ プレースホルダ 5" descr="176269main_vlba_LO.jpg"/>
          <p:cNvPicPr>
            <a:picLocks noChangeAspect="1"/>
          </p:cNvPicPr>
          <p:nvPr/>
        </p:nvPicPr>
        <p:blipFill>
          <a:blip r:embed="rId3"/>
          <a:srcRect l="-7216" r="177"/>
          <a:stretch>
            <a:fillRect/>
          </a:stretch>
        </p:blipFill>
        <p:spPr>
          <a:xfrm>
            <a:off x="5626011" y="1213982"/>
            <a:ext cx="3414979" cy="3190391"/>
          </a:xfrm>
          <a:prstGeom prst="rect">
            <a:avLst/>
          </a:prstGeom>
        </p:spPr>
      </p:pic>
      <p:graphicFrame>
        <p:nvGraphicFramePr>
          <p:cNvPr id="9" name="表 8"/>
          <p:cNvGraphicFramePr>
            <a:graphicFrameLocks noGrp="1"/>
          </p:cNvGraphicFramePr>
          <p:nvPr/>
        </p:nvGraphicFramePr>
        <p:xfrm>
          <a:off x="407073" y="1577179"/>
          <a:ext cx="5271821" cy="2225040"/>
        </p:xfrm>
        <a:graphic>
          <a:graphicData uri="http://schemas.openxmlformats.org/drawingml/2006/table">
            <a:tbl>
              <a:tblPr firstCol="1" lastCol="1" bandRow="1" bandCol="1">
                <a:tableStyleId>{69CF1AB2-1976-4502-BF36-3FF5EA218861}</a:tableStyleId>
              </a:tblPr>
              <a:tblGrid>
                <a:gridCol w="1955127"/>
                <a:gridCol w="331669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Telescope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VLBA</a:t>
                      </a:r>
                      <a:r>
                        <a:rPr kumimoji="1" lang="en-US" altLang="ja-JP" baseline="0" dirty="0" smtClean="0"/>
                        <a:t>  (10 antennas)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Observation</a:t>
                      </a:r>
                      <a:r>
                        <a:rPr kumimoji="1" lang="en-US" altLang="ja-JP" baseline="0" dirty="0" smtClean="0"/>
                        <a:t> mode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aseline="0" dirty="0" smtClean="0"/>
                        <a:t>Phase-referencing</a:t>
                      </a:r>
                      <a:r>
                        <a:rPr kumimoji="1" lang="en-US" altLang="ja-JP" dirty="0" smtClean="0"/>
                        <a:t> 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 Frequency [GHz]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1.4/2.3/5.0/8.4/15/22/43 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Date</a:t>
                      </a:r>
                      <a:endParaRPr kumimoji="1" lang="ja-JP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baseline="0" dirty="0" smtClean="0"/>
                        <a:t>28</a:t>
                      </a:r>
                      <a:r>
                        <a:rPr kumimoji="1" lang="en-US" altLang="ja-JP" baseline="30000" dirty="0" smtClean="0"/>
                        <a:t>th</a:t>
                      </a:r>
                      <a:r>
                        <a:rPr kumimoji="1" lang="en-US" altLang="ja-JP" baseline="0" dirty="0" smtClean="0"/>
                        <a:t>  June, 2003  </a:t>
                      </a:r>
                      <a:r>
                        <a:rPr kumimoji="1" lang="en-US" altLang="ja-JP" sz="1400" baseline="0" dirty="0" smtClean="0"/>
                        <a:t>(15, 22, 43 GHz)</a:t>
                      </a:r>
                      <a:endParaRPr kumimoji="1" lang="ja-JP" altLang="en-US" sz="1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5</a:t>
                      </a:r>
                      <a:r>
                        <a:rPr kumimoji="1" lang="en-US" altLang="ja-JP" baseline="30000" dirty="0" smtClean="0"/>
                        <a:t>th</a:t>
                      </a:r>
                      <a:r>
                        <a:rPr kumimoji="1" lang="en-US" altLang="ja-JP" baseline="0" dirty="0" smtClean="0"/>
                        <a:t> </a:t>
                      </a:r>
                      <a:r>
                        <a:rPr kumimoji="1" lang="en-US" altLang="ja-JP" dirty="0" smtClean="0"/>
                        <a:t>   July,</a:t>
                      </a:r>
                      <a:r>
                        <a:rPr kumimoji="1" lang="en-US" altLang="ja-JP" baseline="0" dirty="0" smtClean="0"/>
                        <a:t>   </a:t>
                      </a:r>
                      <a:r>
                        <a:rPr kumimoji="1" lang="en-US" altLang="ja-JP" dirty="0" smtClean="0"/>
                        <a:t>2003  </a:t>
                      </a:r>
                      <a:r>
                        <a:rPr kumimoji="1" lang="en-US" altLang="ja-JP" sz="1400" dirty="0" smtClean="0"/>
                        <a:t>( 1, 2, 5, 8</a:t>
                      </a:r>
                      <a:r>
                        <a:rPr kumimoji="1" lang="en-US" altLang="ja-JP" sz="1400" baseline="0" dirty="0" smtClean="0"/>
                        <a:t> GHz)</a:t>
                      </a:r>
                      <a:endParaRPr kumimoji="1" lang="ja-JP" altLang="en-US" sz="1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Calibrator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J1222+0413</a:t>
                      </a:r>
                      <a:r>
                        <a:rPr kumimoji="1" lang="en-US" altLang="ja-JP" baseline="0" dirty="0" smtClean="0"/>
                        <a:t> 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7" name="図形グループ 26"/>
          <p:cNvGrpSpPr/>
          <p:nvPr/>
        </p:nvGrpSpPr>
        <p:grpSpPr>
          <a:xfrm>
            <a:off x="534074" y="4775200"/>
            <a:ext cx="8026400" cy="1956832"/>
            <a:chOff x="648374" y="4406900"/>
            <a:chExt cx="8026400" cy="1956832"/>
          </a:xfrm>
        </p:grpSpPr>
        <p:sp>
          <p:nvSpPr>
            <p:cNvPr id="28" name="正方形/長方形 27"/>
            <p:cNvSpPr/>
            <p:nvPr/>
          </p:nvSpPr>
          <p:spPr>
            <a:xfrm>
              <a:off x="648374" y="4406900"/>
              <a:ext cx="8026400" cy="192456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9" name="星 5 28"/>
            <p:cNvSpPr/>
            <p:nvPr/>
          </p:nvSpPr>
          <p:spPr>
            <a:xfrm>
              <a:off x="3725473" y="4546600"/>
              <a:ext cx="317500" cy="317500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星 5 29"/>
            <p:cNvSpPr/>
            <p:nvPr/>
          </p:nvSpPr>
          <p:spPr>
            <a:xfrm>
              <a:off x="3153973" y="5676900"/>
              <a:ext cx="317500" cy="317500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1" name="直線矢印コネクタ 30"/>
            <p:cNvCxnSpPr/>
            <p:nvPr/>
          </p:nvCxnSpPr>
          <p:spPr>
            <a:xfrm rot="5400000">
              <a:off x="3173023" y="5086350"/>
              <a:ext cx="863600" cy="444500"/>
            </a:xfrm>
            <a:prstGeom prst="straightConnector1">
              <a:avLst/>
            </a:prstGeom>
            <a:ln w="28575" cap="flat" cmpd="sng" algn="ctr">
              <a:solidFill>
                <a:srgbClr val="FF0000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テキスト ボックス 31"/>
            <p:cNvSpPr txBox="1"/>
            <p:nvPr/>
          </p:nvSpPr>
          <p:spPr>
            <a:xfrm>
              <a:off x="3561317" y="5340866"/>
              <a:ext cx="5823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FF0000"/>
                  </a:solidFill>
                </a:rPr>
                <a:t>1.7°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  <p:pic>
          <p:nvPicPr>
            <p:cNvPr id="33" name="図 32" descr="cln_5g.png"/>
            <p:cNvPicPr>
              <a:picLocks noChangeAspect="1"/>
            </p:cNvPicPr>
            <p:nvPr/>
          </p:nvPicPr>
          <p:blipFill>
            <a:blip r:embed="rId4"/>
            <a:srcRect t="9569" b="27096"/>
            <a:stretch>
              <a:fillRect/>
            </a:stretch>
          </p:blipFill>
          <p:spPr>
            <a:xfrm>
              <a:off x="4746741" y="4574594"/>
              <a:ext cx="3649662" cy="1369006"/>
            </a:xfrm>
            <a:prstGeom prst="rect">
              <a:avLst/>
            </a:prstGeom>
          </p:spPr>
        </p:pic>
        <p:sp>
          <p:nvSpPr>
            <p:cNvPr id="34" name="テキスト ボックス 33"/>
            <p:cNvSpPr txBox="1"/>
            <p:nvPr/>
          </p:nvSpPr>
          <p:spPr>
            <a:xfrm>
              <a:off x="7010400" y="5975866"/>
              <a:ext cx="12713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chemeClr val="bg1"/>
                  </a:solidFill>
                </a:rPr>
                <a:t>NGC 4261</a:t>
              </a:r>
              <a:endParaRPr kumimoji="1" lang="ja-JP" altLang="en-US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</a:endParaRPr>
            </a:p>
          </p:txBody>
        </p:sp>
        <p:cxnSp>
          <p:nvCxnSpPr>
            <p:cNvPr id="35" name="直線矢印コネクタ 34"/>
            <p:cNvCxnSpPr/>
            <p:nvPr/>
          </p:nvCxnSpPr>
          <p:spPr>
            <a:xfrm>
              <a:off x="6629400" y="5250645"/>
              <a:ext cx="1578470" cy="83083"/>
            </a:xfrm>
            <a:prstGeom prst="straightConnector1">
              <a:avLst/>
            </a:prstGeom>
            <a:ln w="317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四角形吹き出し 35"/>
            <p:cNvSpPr/>
            <p:nvPr/>
          </p:nvSpPr>
          <p:spPr>
            <a:xfrm>
              <a:off x="4772140" y="4574594"/>
              <a:ext cx="3649663" cy="1369006"/>
            </a:xfrm>
            <a:prstGeom prst="wedgeRectCallout">
              <a:avLst>
                <a:gd name="adj1" fmla="val -68282"/>
                <a:gd name="adj2" fmla="val -35915"/>
              </a:avLst>
            </a:prstGeom>
            <a:noFill/>
            <a:ln w="4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7" name="図 36" descr="cln_c_5g.png"/>
            <p:cNvPicPr>
              <a:picLocks noChangeAspect="1"/>
            </p:cNvPicPr>
            <p:nvPr/>
          </p:nvPicPr>
          <p:blipFill>
            <a:blip r:embed="rId5"/>
            <a:srcRect l="19007" r="22787"/>
            <a:stretch>
              <a:fillRect/>
            </a:stretch>
          </p:blipFill>
          <p:spPr>
            <a:xfrm>
              <a:off x="1356277" y="4419600"/>
              <a:ext cx="667022" cy="1911866"/>
            </a:xfrm>
            <a:prstGeom prst="rect">
              <a:avLst/>
            </a:prstGeom>
          </p:spPr>
        </p:pic>
        <p:cxnSp>
          <p:nvCxnSpPr>
            <p:cNvPr id="38" name="直線矢印コネクタ 37"/>
            <p:cNvCxnSpPr/>
            <p:nvPr/>
          </p:nvCxnSpPr>
          <p:spPr>
            <a:xfrm rot="5400000">
              <a:off x="1296189" y="5730869"/>
              <a:ext cx="806461" cy="1588"/>
            </a:xfrm>
            <a:prstGeom prst="straightConnector1">
              <a:avLst/>
            </a:prstGeom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四角形吹き出し 38"/>
            <p:cNvSpPr/>
            <p:nvPr/>
          </p:nvSpPr>
          <p:spPr>
            <a:xfrm>
              <a:off x="1117600" y="4445000"/>
              <a:ext cx="1117600" cy="1848366"/>
            </a:xfrm>
            <a:prstGeom prst="wedgeRectCallout">
              <a:avLst>
                <a:gd name="adj1" fmla="val 123485"/>
                <a:gd name="adj2" fmla="val 28468"/>
              </a:avLst>
            </a:prstGeom>
            <a:noFill/>
            <a:ln w="5127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2238217" y="4692134"/>
              <a:ext cx="15888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chemeClr val="bg1"/>
                  </a:solidFill>
                </a:rPr>
                <a:t>J1222+0413</a:t>
              </a:r>
              <a:endParaRPr kumimoji="1" lang="ja-JP" altLang="en-US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</a:endParaRPr>
            </a:p>
          </p:txBody>
        </p:sp>
        <p:cxnSp>
          <p:nvCxnSpPr>
            <p:cNvPr id="41" name="直線矢印コネクタ 40"/>
            <p:cNvCxnSpPr/>
            <p:nvPr/>
          </p:nvCxnSpPr>
          <p:spPr>
            <a:xfrm rot="10800000" flipV="1">
              <a:off x="2941020" y="6271140"/>
              <a:ext cx="1350573" cy="1588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矢印コネクタ 41"/>
            <p:cNvCxnSpPr/>
            <p:nvPr/>
          </p:nvCxnSpPr>
          <p:spPr>
            <a:xfrm rot="5400000" flipH="1" flipV="1">
              <a:off x="3730958" y="5728137"/>
              <a:ext cx="1106329" cy="1588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テキスト ボックス 42"/>
            <p:cNvSpPr txBox="1"/>
            <p:nvPr/>
          </p:nvSpPr>
          <p:spPr>
            <a:xfrm>
              <a:off x="2400300" y="5994400"/>
              <a:ext cx="5407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R.A.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3839773" y="4874736"/>
              <a:ext cx="6295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>
                  <a:solidFill>
                    <a:schemeClr val="bg1"/>
                  </a:solidFill>
                </a:rPr>
                <a:t>Decl</a:t>
              </a:r>
              <a:r>
                <a:rPr kumimoji="1" lang="en-US" altLang="ja-JP" dirty="0" smtClean="0">
                  <a:solidFill>
                    <a:schemeClr val="bg1"/>
                  </a:solidFill>
                </a:rPr>
                <a:t>.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1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|0.4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"/>
</p:tagLst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4510</TotalTime>
  <Words>3083</Words>
  <Application>Microsoft Macintosh PowerPoint</Application>
  <PresentationFormat>画面に合わせる (4:3)</PresentationFormat>
  <Paragraphs>492</Paragraphs>
  <Slides>21</Slides>
  <Notes>21</Notes>
  <HiddenSlides>0</HiddenSlides>
  <MMClips>0</MMClips>
  <ScaleCrop>false</ScaleCrop>
  <HeadingPairs>
    <vt:vector size="4" baseType="variant">
      <vt:variant>
        <vt:lpstr>デザイン テンプレート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22" baseType="lpstr">
      <vt:lpstr>Office テーマ</vt:lpstr>
      <vt:lpstr>The core shift measurements for two-sided jets affected by Free-Free absorption using VLBA</vt:lpstr>
      <vt:lpstr>Outline</vt:lpstr>
      <vt:lpstr>Opacity effect </vt:lpstr>
      <vt:lpstr>The case of M 87 ( Hada+2011 Nature) </vt:lpstr>
      <vt:lpstr>Jet base = BH position ?</vt:lpstr>
      <vt:lpstr>The goal of our research</vt:lpstr>
      <vt:lpstr>Our targets with two sided jet </vt:lpstr>
      <vt:lpstr>NGC 4261</vt:lpstr>
      <vt:lpstr>Observational summary</vt:lpstr>
      <vt:lpstr>Continuum maps and core shift measurements</vt:lpstr>
      <vt:lpstr>Core shift fitting on approaching jet </vt:lpstr>
      <vt:lpstr>Spectral index map (Sν∝να)</vt:lpstr>
      <vt:lpstr> core shift is caused by SSA or/and FFA</vt:lpstr>
      <vt:lpstr>Pure SSA model</vt:lpstr>
      <vt:lpstr>SSA + FFA model </vt:lpstr>
      <vt:lpstr>Summary</vt:lpstr>
      <vt:lpstr>3C 84 phase referencing observation</vt:lpstr>
      <vt:lpstr>スライド 18</vt:lpstr>
      <vt:lpstr>Observational summary</vt:lpstr>
      <vt:lpstr>Spectral index maps</vt:lpstr>
      <vt:lpstr>Error budget  (μas)</vt:lpstr>
    </vt:vector>
  </TitlesOfParts>
  <Company>SOKENDAI_ISAS/JAXA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core shift measurements for two-sided jets affected by Free-Free absorption using VLBA</dc:title>
  <dc:creator>HAGA Takafumi</dc:creator>
  <cp:lastModifiedBy>HAGA Takafumi</cp:lastModifiedBy>
  <cp:revision>21</cp:revision>
  <cp:lastPrinted>2013-06-07T00:46:21Z</cp:lastPrinted>
  <dcterms:created xsi:type="dcterms:W3CDTF">2013-06-14T07:03:33Z</dcterms:created>
  <dcterms:modified xsi:type="dcterms:W3CDTF">2013-06-14T08:27:36Z</dcterms:modified>
</cp:coreProperties>
</file>