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4" r:id="rId2"/>
    <p:sldId id="265" r:id="rId3"/>
    <p:sldId id="345" r:id="rId4"/>
    <p:sldId id="364" r:id="rId5"/>
    <p:sldId id="370" r:id="rId6"/>
    <p:sldId id="257" r:id="rId7"/>
    <p:sldId id="316" r:id="rId8"/>
    <p:sldId id="319" r:id="rId9"/>
    <p:sldId id="366" r:id="rId10"/>
    <p:sldId id="365" r:id="rId11"/>
    <p:sldId id="322" r:id="rId12"/>
    <p:sldId id="353" r:id="rId13"/>
    <p:sldId id="324" r:id="rId14"/>
    <p:sldId id="368" r:id="rId15"/>
    <p:sldId id="348" r:id="rId16"/>
    <p:sldId id="349" r:id="rId17"/>
    <p:sldId id="373" r:id="rId18"/>
    <p:sldId id="372" r:id="rId19"/>
    <p:sldId id="371" r:id="rId20"/>
    <p:sldId id="334" r:id="rId21"/>
    <p:sldId id="342" r:id="rId22"/>
    <p:sldId id="341" r:id="rId23"/>
    <p:sldId id="340" r:id="rId24"/>
    <p:sldId id="339" r:id="rId25"/>
    <p:sldId id="338" r:id="rId26"/>
    <p:sldId id="337" r:id="rId27"/>
    <p:sldId id="343" r:id="rId28"/>
    <p:sldId id="355" r:id="rId29"/>
    <p:sldId id="367" r:id="rId30"/>
    <p:sldId id="361" r:id="rId31"/>
    <p:sldId id="363" r:id="rId32"/>
    <p:sldId id="369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&amp; Structure" id="{C004E0B1-B7F3-4573-A523-595F291D7911}">
          <p14:sldIdLst>
            <p14:sldId id="264"/>
            <p14:sldId id="265"/>
          </p14:sldIdLst>
        </p14:section>
        <p14:section name="3C279 polarization I" id="{023F656C-AE0F-4B6B-97E9-72CDB8575B38}">
          <p14:sldIdLst>
            <p14:sldId id="345"/>
            <p14:sldId id="364"/>
            <p14:sldId id="370"/>
          </p14:sldIdLst>
        </p14:section>
        <p14:section name="EVPA ambuguity" id="{4841B26A-46F7-41A1-B9CD-47761672E01B}">
          <p14:sldIdLst>
            <p14:sldId id="257"/>
            <p14:sldId id="316"/>
          </p14:sldIdLst>
        </p14:section>
        <p14:section name="Test2: smoothness" id="{9E06971D-E2F1-4594-AD9B-2030DA76EACB}">
          <p14:sldIdLst>
            <p14:sldId id="319"/>
            <p14:sldId id="366"/>
            <p14:sldId id="365"/>
            <p14:sldId id="322"/>
            <p14:sldId id="353"/>
            <p14:sldId id="324"/>
            <p14:sldId id="368"/>
            <p14:sldId id="348"/>
          </p14:sldIdLst>
        </p14:section>
        <p14:section name="3C279 polarization" id="{6E2D6E51-7F52-4F4A-9200-28B831FFD51D}">
          <p14:sldIdLst>
            <p14:sldId id="349"/>
            <p14:sldId id="373"/>
            <p14:sldId id="372"/>
            <p14:sldId id="371"/>
          </p14:sldIdLst>
        </p14:section>
        <p14:section name="3C279 Polarization" id="{21E893D4-AF26-476C-8CC7-3428E0F15B5A}">
          <p14:sldIdLst>
            <p14:sldId id="334"/>
            <p14:sldId id="342"/>
            <p14:sldId id="341"/>
            <p14:sldId id="340"/>
            <p14:sldId id="339"/>
            <p14:sldId id="338"/>
            <p14:sldId id="337"/>
            <p14:sldId id="343"/>
            <p14:sldId id="355"/>
            <p14:sldId id="367"/>
            <p14:sldId id="361"/>
            <p14:sldId id="363"/>
            <p14:sldId id="3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EADA"/>
    <a:srgbClr val="FEFAF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9123" autoAdjust="0"/>
  </p:normalViewPr>
  <p:slideViewPr>
    <p:cSldViewPr>
      <p:cViewPr>
        <p:scale>
          <a:sx n="100" d="100"/>
          <a:sy n="100" d="100"/>
        </p:scale>
        <p:origin x="-516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5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2FD60-2E36-49F5-B754-87EE2BDF0B0B}" type="datetimeFigureOut">
              <a:rPr lang="de-DE" smtClean="0"/>
              <a:t>12.06.2013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6F266-330B-4FE2-B40B-67F7E383193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663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6"/>
                </a:solidFill>
              </a:rPr>
              <a:t>OJ287</a:t>
            </a:r>
            <a:r>
              <a:rPr lang="en-US" dirty="0" smtClean="0"/>
              <a:t> Kikuchi, A&amp;A 1988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6"/>
                </a:solidFill>
              </a:rPr>
              <a:t>BL Lac </a:t>
            </a:r>
            <a:r>
              <a:rPr lang="en-US" dirty="0" err="1" smtClean="0"/>
              <a:t>Marscher</a:t>
            </a:r>
            <a:r>
              <a:rPr lang="en-US" dirty="0" smtClean="0"/>
              <a:t>, Nature 2008</a:t>
            </a:r>
          </a:p>
          <a:p>
            <a:r>
              <a:rPr lang="de-DE" dirty="0" smtClean="0"/>
              <a:t>3C 279 </a:t>
            </a:r>
            <a:r>
              <a:rPr lang="de-DE" dirty="0" err="1" smtClean="0"/>
              <a:t>Larionov</a:t>
            </a:r>
            <a:r>
              <a:rPr lang="de-DE" dirty="0" smtClean="0"/>
              <a:t>,</a:t>
            </a:r>
            <a:r>
              <a:rPr lang="de-DE" baseline="0" dirty="0" smtClean="0"/>
              <a:t> A&amp;A 2008</a:t>
            </a:r>
          </a:p>
          <a:p>
            <a:r>
              <a:rPr lang="de-DE" baseline="0" dirty="0" smtClean="0"/>
              <a:t>3C 279 Abdo, Nature 2010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6F266-330B-4FE2-B40B-67F7E3831934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649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6"/>
                </a:solidFill>
              </a:rPr>
              <a:t>OJ287</a:t>
            </a:r>
            <a:r>
              <a:rPr lang="en-US" dirty="0" smtClean="0"/>
              <a:t> Kikuchi, A&amp;A 1988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6"/>
                </a:solidFill>
              </a:rPr>
              <a:t>BL Lac </a:t>
            </a:r>
            <a:r>
              <a:rPr lang="en-US" dirty="0" err="1" smtClean="0"/>
              <a:t>Marscher</a:t>
            </a:r>
            <a:r>
              <a:rPr lang="en-US" dirty="0" smtClean="0"/>
              <a:t>, Nature 2008</a:t>
            </a:r>
          </a:p>
          <a:p>
            <a:r>
              <a:rPr lang="de-DE" dirty="0" smtClean="0"/>
              <a:t>3C 279 </a:t>
            </a:r>
            <a:r>
              <a:rPr lang="de-DE" dirty="0" err="1" smtClean="0"/>
              <a:t>Larionov</a:t>
            </a:r>
            <a:r>
              <a:rPr lang="de-DE" dirty="0" smtClean="0"/>
              <a:t>,</a:t>
            </a:r>
            <a:r>
              <a:rPr lang="de-DE" baseline="0" dirty="0" smtClean="0"/>
              <a:t> A&amp;A 2008</a:t>
            </a:r>
          </a:p>
          <a:p>
            <a:r>
              <a:rPr lang="de-DE" baseline="0" dirty="0" smtClean="0"/>
              <a:t>3C 279 Abdo, Nature 2010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6F266-330B-4FE2-B40B-67F7E3831934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649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Simulation </a:t>
            </a:r>
            <a:r>
              <a:rPr lang="de-DE" dirty="0" err="1" smtClean="0"/>
              <a:t>parameters</a:t>
            </a:r>
            <a:r>
              <a:rPr lang="de-DE" dirty="0" smtClean="0"/>
              <a:t>:</a:t>
            </a:r>
          </a:p>
          <a:p>
            <a:r>
              <a:rPr lang="de-DE" dirty="0" smtClean="0"/>
              <a:t>Total time </a:t>
            </a:r>
            <a:r>
              <a:rPr lang="de-DE" dirty="0" err="1" smtClean="0"/>
              <a:t>interval</a:t>
            </a:r>
            <a:r>
              <a:rPr lang="de-DE" dirty="0" smtClean="0"/>
              <a:t>: 200 d</a:t>
            </a:r>
          </a:p>
          <a:p>
            <a:r>
              <a:rPr lang="de-DE" dirty="0" smtClean="0"/>
              <a:t>Min. time </a:t>
            </a:r>
            <a:r>
              <a:rPr lang="de-DE" dirty="0" err="1" smtClean="0"/>
              <a:t>step</a:t>
            </a:r>
            <a:r>
              <a:rPr lang="de-DE" dirty="0" smtClean="0"/>
              <a:t>: 0.7 d</a:t>
            </a:r>
          </a:p>
          <a:p>
            <a:r>
              <a:rPr lang="de-DE" dirty="0" smtClean="0"/>
              <a:t>Max. time </a:t>
            </a:r>
            <a:r>
              <a:rPr lang="de-DE" dirty="0" err="1" smtClean="0"/>
              <a:t>step</a:t>
            </a:r>
            <a:r>
              <a:rPr lang="de-DE" dirty="0" smtClean="0"/>
              <a:t>: 21 d</a:t>
            </a:r>
          </a:p>
          <a:p>
            <a:r>
              <a:rPr lang="de-DE" dirty="0" smtClean="0"/>
              <a:t>Time</a:t>
            </a:r>
            <a:r>
              <a:rPr lang="de-DE" baseline="0" dirty="0" smtClean="0"/>
              <a:t> power-</a:t>
            </a:r>
            <a:r>
              <a:rPr lang="de-DE" baseline="0" dirty="0" err="1" smtClean="0"/>
              <a:t>law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index</a:t>
            </a:r>
            <a:r>
              <a:rPr lang="de-DE" baseline="0" dirty="0" smtClean="0"/>
              <a:t>: -2</a:t>
            </a:r>
          </a:p>
          <a:p>
            <a:r>
              <a:rPr lang="de-DE" baseline="0" dirty="0" smtClean="0"/>
              <a:t>Error </a:t>
            </a:r>
            <a:r>
              <a:rPr lang="de-DE" baseline="0" dirty="0" err="1" smtClean="0"/>
              <a:t>levels</a:t>
            </a:r>
            <a:r>
              <a:rPr lang="de-DE" baseline="0" dirty="0" smtClean="0"/>
              <a:t>: 4° (</a:t>
            </a:r>
            <a:r>
              <a:rPr lang="de-DE" baseline="0" dirty="0" err="1" smtClean="0"/>
              <a:t>sigma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Gaussian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random</a:t>
            </a:r>
            <a:r>
              <a:rPr lang="de-DE" baseline="0" dirty="0" smtClean="0"/>
              <a:t>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6F266-330B-4FE2-B40B-67F7E3831934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4641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Simulation </a:t>
            </a:r>
            <a:r>
              <a:rPr lang="de-DE" dirty="0" err="1" smtClean="0"/>
              <a:t>parameters</a:t>
            </a:r>
            <a:r>
              <a:rPr lang="de-DE" dirty="0" smtClean="0"/>
              <a:t>:</a:t>
            </a:r>
          </a:p>
          <a:p>
            <a:r>
              <a:rPr lang="de-DE" dirty="0" smtClean="0"/>
              <a:t>Total time </a:t>
            </a:r>
            <a:r>
              <a:rPr lang="de-DE" dirty="0" err="1" smtClean="0"/>
              <a:t>interval</a:t>
            </a:r>
            <a:r>
              <a:rPr lang="de-DE" dirty="0" smtClean="0"/>
              <a:t>: 200 d</a:t>
            </a:r>
          </a:p>
          <a:p>
            <a:r>
              <a:rPr lang="de-DE" dirty="0" smtClean="0"/>
              <a:t>Min. time </a:t>
            </a:r>
            <a:r>
              <a:rPr lang="de-DE" dirty="0" err="1" smtClean="0"/>
              <a:t>step</a:t>
            </a:r>
            <a:r>
              <a:rPr lang="de-DE" dirty="0" smtClean="0"/>
              <a:t>: 0.7 d</a:t>
            </a:r>
          </a:p>
          <a:p>
            <a:r>
              <a:rPr lang="de-DE" dirty="0" smtClean="0"/>
              <a:t>Max. time </a:t>
            </a:r>
            <a:r>
              <a:rPr lang="de-DE" dirty="0" err="1" smtClean="0"/>
              <a:t>step</a:t>
            </a:r>
            <a:r>
              <a:rPr lang="de-DE" dirty="0" smtClean="0"/>
              <a:t>: 21 d</a:t>
            </a:r>
          </a:p>
          <a:p>
            <a:r>
              <a:rPr lang="de-DE" dirty="0" smtClean="0"/>
              <a:t>Time</a:t>
            </a:r>
            <a:r>
              <a:rPr lang="de-DE" baseline="0" dirty="0" smtClean="0"/>
              <a:t> power-</a:t>
            </a:r>
            <a:r>
              <a:rPr lang="de-DE" baseline="0" dirty="0" err="1" smtClean="0"/>
              <a:t>law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index</a:t>
            </a:r>
            <a:r>
              <a:rPr lang="de-DE" baseline="0" dirty="0" smtClean="0"/>
              <a:t>: -2</a:t>
            </a:r>
          </a:p>
          <a:p>
            <a:r>
              <a:rPr lang="de-DE" baseline="0" dirty="0" smtClean="0"/>
              <a:t>Error </a:t>
            </a:r>
            <a:r>
              <a:rPr lang="de-DE" baseline="0" dirty="0" err="1" smtClean="0"/>
              <a:t>levels</a:t>
            </a:r>
            <a:r>
              <a:rPr lang="de-DE" baseline="0" dirty="0" smtClean="0"/>
              <a:t>: 4° (</a:t>
            </a:r>
            <a:r>
              <a:rPr lang="de-DE" baseline="0" dirty="0" err="1" smtClean="0"/>
              <a:t>sigma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Gaussian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random</a:t>
            </a:r>
            <a:r>
              <a:rPr lang="de-DE" baseline="0" dirty="0" smtClean="0"/>
              <a:t>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6F266-330B-4FE2-B40B-67F7E3831934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4641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Simulation </a:t>
            </a:r>
            <a:r>
              <a:rPr lang="de-DE" dirty="0" err="1" smtClean="0"/>
              <a:t>parameters</a:t>
            </a:r>
            <a:r>
              <a:rPr lang="de-DE" dirty="0" smtClean="0"/>
              <a:t>:</a:t>
            </a:r>
          </a:p>
          <a:p>
            <a:r>
              <a:rPr lang="de-DE" dirty="0" smtClean="0"/>
              <a:t>Total time </a:t>
            </a:r>
            <a:r>
              <a:rPr lang="de-DE" dirty="0" err="1" smtClean="0"/>
              <a:t>interval</a:t>
            </a:r>
            <a:r>
              <a:rPr lang="de-DE" dirty="0" smtClean="0"/>
              <a:t>: 200 d</a:t>
            </a:r>
          </a:p>
          <a:p>
            <a:r>
              <a:rPr lang="de-DE" dirty="0" smtClean="0"/>
              <a:t>Min. time </a:t>
            </a:r>
            <a:r>
              <a:rPr lang="de-DE" dirty="0" err="1" smtClean="0"/>
              <a:t>step</a:t>
            </a:r>
            <a:r>
              <a:rPr lang="de-DE" dirty="0" smtClean="0"/>
              <a:t>: 0.7 d</a:t>
            </a:r>
          </a:p>
          <a:p>
            <a:r>
              <a:rPr lang="de-DE" dirty="0" smtClean="0"/>
              <a:t>Max. time </a:t>
            </a:r>
            <a:r>
              <a:rPr lang="de-DE" dirty="0" err="1" smtClean="0"/>
              <a:t>step</a:t>
            </a:r>
            <a:r>
              <a:rPr lang="de-DE" dirty="0" smtClean="0"/>
              <a:t>: 21 d</a:t>
            </a:r>
          </a:p>
          <a:p>
            <a:r>
              <a:rPr lang="de-DE" dirty="0" smtClean="0"/>
              <a:t>Time</a:t>
            </a:r>
            <a:r>
              <a:rPr lang="de-DE" baseline="0" dirty="0" smtClean="0"/>
              <a:t> power-</a:t>
            </a:r>
            <a:r>
              <a:rPr lang="de-DE" baseline="0" dirty="0" err="1" smtClean="0"/>
              <a:t>law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index</a:t>
            </a:r>
            <a:r>
              <a:rPr lang="de-DE" baseline="0" dirty="0" smtClean="0"/>
              <a:t>: -2</a:t>
            </a:r>
          </a:p>
          <a:p>
            <a:r>
              <a:rPr lang="de-DE" baseline="0" dirty="0" smtClean="0"/>
              <a:t>Error </a:t>
            </a:r>
            <a:r>
              <a:rPr lang="de-DE" baseline="0" dirty="0" err="1" smtClean="0"/>
              <a:t>levels</a:t>
            </a:r>
            <a:r>
              <a:rPr lang="de-DE" baseline="0" dirty="0" smtClean="0"/>
              <a:t>: 4° (</a:t>
            </a:r>
            <a:r>
              <a:rPr lang="de-DE" baseline="0" dirty="0" err="1" smtClean="0"/>
              <a:t>sigma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Gaussian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random</a:t>
            </a:r>
            <a:r>
              <a:rPr lang="de-DE" baseline="0" dirty="0" smtClean="0"/>
              <a:t>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6F266-330B-4FE2-B40B-67F7E3831934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464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7853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35695" y="0"/>
            <a:ext cx="6049417" cy="1196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I. </a:t>
            </a:r>
            <a:r>
              <a:rPr lang="en-US" noProof="0" dirty="0" err="1" smtClean="0"/>
              <a:t>Überschrift</a:t>
            </a:r>
            <a:endParaRPr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604250" y="6525344"/>
            <a:ext cx="539750" cy="333375"/>
          </a:xfrm>
        </p:spPr>
        <p:txBody>
          <a:bodyPr anchor="b">
            <a:noAutofit/>
          </a:bodyPr>
          <a:lstStyle>
            <a:lvl1pPr marL="0" indent="0" algn="r">
              <a:buNone/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611560" y="6381328"/>
            <a:ext cx="496855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cap="small" baseline="0" dirty="0" smtClean="0">
                <a:solidFill>
                  <a:schemeClr val="bg1">
                    <a:lumMod val="65000"/>
                  </a:schemeClr>
                </a:solidFill>
              </a:rPr>
              <a:t>Sebastian Kiehlmann, Dipl.-Phys.</a:t>
            </a:r>
          </a:p>
          <a:p>
            <a:r>
              <a:rPr lang="de-DE" sz="1200" cap="small" baseline="0" dirty="0" smtClean="0">
                <a:solidFill>
                  <a:schemeClr val="bg1">
                    <a:lumMod val="65000"/>
                  </a:schemeClr>
                </a:solidFill>
              </a:rPr>
              <a:t>Max-Planck Institut für Radioastronomie, Bonn</a:t>
            </a:r>
          </a:p>
        </p:txBody>
      </p:sp>
    </p:spTree>
    <p:extLst>
      <p:ext uri="{BB962C8B-B14F-4D97-AF65-F5344CB8AC3E}">
        <p14:creationId xmlns:p14="http://schemas.microsoft.com/office/powerpoint/2010/main" val="4277830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340768"/>
            <a:ext cx="4320480" cy="417646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35695" y="0"/>
            <a:ext cx="6049417" cy="1196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I. Überschrift</a:t>
            </a:r>
            <a:endParaRPr lang="en-US" noProof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604250" y="6525344"/>
            <a:ext cx="539750" cy="333375"/>
          </a:xfrm>
        </p:spPr>
        <p:txBody>
          <a:bodyPr anchor="b">
            <a:noAutofit/>
          </a:bodyPr>
          <a:lstStyle>
            <a:lvl1pPr marL="0" indent="0" algn="r">
              <a:buNone/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7504" y="5589240"/>
            <a:ext cx="4320480" cy="719608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noProof="0" dirty="0" smtClean="0"/>
              <a:t>Fig. 10: </a:t>
            </a:r>
            <a:r>
              <a:rPr lang="en-US" noProof="0" dirty="0" err="1" smtClean="0"/>
              <a:t>Bildbeschreibung</a:t>
            </a:r>
            <a:endParaRPr lang="en-US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427538" y="1340768"/>
            <a:ext cx="4716462" cy="511242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611560" y="6381328"/>
            <a:ext cx="496855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cap="small" baseline="0" dirty="0" smtClean="0">
                <a:solidFill>
                  <a:schemeClr val="bg1">
                    <a:lumMod val="65000"/>
                  </a:schemeClr>
                </a:solidFill>
              </a:rPr>
              <a:t>Sebastian Kiehlmann, Dipl.-Phys.</a:t>
            </a:r>
          </a:p>
          <a:p>
            <a:r>
              <a:rPr lang="de-DE" sz="1200" cap="small" baseline="0" dirty="0" smtClean="0">
                <a:solidFill>
                  <a:schemeClr val="bg1">
                    <a:lumMod val="65000"/>
                  </a:schemeClr>
                </a:solidFill>
              </a:rPr>
              <a:t>Max-Planck Institut für Radioastronomie, Bonn</a:t>
            </a:r>
          </a:p>
        </p:txBody>
      </p:sp>
    </p:spTree>
    <p:extLst>
      <p:ext uri="{BB962C8B-B14F-4D97-AF65-F5344CB8AC3E}">
        <p14:creationId xmlns:p14="http://schemas.microsoft.com/office/powerpoint/2010/main" val="6955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7504" y="2564903"/>
            <a:ext cx="8928992" cy="648073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noProof="0" dirty="0" err="1" smtClean="0"/>
              <a:t>i</a:t>
            </a:r>
            <a:r>
              <a:rPr lang="en-US" noProof="0" dirty="0" smtClean="0"/>
              <a:t>. </a:t>
            </a:r>
            <a:r>
              <a:rPr lang="en-US" noProof="0" dirty="0" err="1" smtClean="0"/>
              <a:t>Überschrift</a:t>
            </a:r>
            <a:endParaRPr lang="en-US" noProof="0" dirty="0" smtClean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604250" y="6525344"/>
            <a:ext cx="539750" cy="333375"/>
          </a:xfrm>
        </p:spPr>
        <p:txBody>
          <a:bodyPr anchor="b">
            <a:noAutofit/>
          </a:bodyPr>
          <a:lstStyle>
            <a:lvl1pPr marL="0" indent="0" algn="r">
              <a:buNone/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611560" y="6381328"/>
            <a:ext cx="496855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cap="small" baseline="0" dirty="0" smtClean="0">
                <a:solidFill>
                  <a:schemeClr val="bg1">
                    <a:lumMod val="65000"/>
                  </a:schemeClr>
                </a:solidFill>
              </a:rPr>
              <a:t>Sebastian Kiehlmann, Dipl.-Phys.</a:t>
            </a:r>
          </a:p>
          <a:p>
            <a:r>
              <a:rPr lang="de-DE" sz="1200" cap="small" baseline="0" dirty="0" smtClean="0">
                <a:solidFill>
                  <a:schemeClr val="bg1">
                    <a:lumMod val="65000"/>
                  </a:schemeClr>
                </a:solidFill>
              </a:rPr>
              <a:t>Max-Planck Institut für Radioastronomie, Bonn</a:t>
            </a:r>
          </a:p>
        </p:txBody>
      </p:sp>
    </p:spTree>
    <p:extLst>
      <p:ext uri="{BB962C8B-B14F-4D97-AF65-F5344CB8AC3E}">
        <p14:creationId xmlns:p14="http://schemas.microsoft.com/office/powerpoint/2010/main" val="7851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b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7504" y="1340768"/>
            <a:ext cx="8928992" cy="4785395"/>
          </a:xfrm>
        </p:spPr>
        <p:txBody>
          <a:bodyPr/>
          <a:lstStyle>
            <a:lvl1pPr marL="3768725" indent="-452438" algn="l">
              <a:lnSpc>
                <a:spcPct val="150000"/>
              </a:lnSpc>
              <a:buFont typeface="+mj-lt"/>
              <a:buAutoNum type="romanLcPeriod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14400" indent="-457200">
              <a:buFont typeface="+mj-lt"/>
              <a:buAutoNum type="arabicPeriod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371600" indent="-457200">
              <a:buFont typeface="+mj-lt"/>
              <a:buAutoNum type="arabicPeriod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828800" indent="-457200">
              <a:buFont typeface="+mj-lt"/>
              <a:buAutoNum type="arabicPeriod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286000" indent="-457200">
              <a:buFont typeface="+mj-lt"/>
              <a:buAutoNum type="arabicPeriod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noProof="0" dirty="0" err="1" smtClean="0"/>
              <a:t>Abschnitt</a:t>
            </a:r>
            <a:r>
              <a:rPr lang="en-US" noProof="0" dirty="0" smtClean="0"/>
              <a:t> 1</a:t>
            </a:r>
          </a:p>
          <a:p>
            <a:pPr lvl="0"/>
            <a:r>
              <a:rPr lang="en-US" noProof="0" dirty="0" err="1" smtClean="0"/>
              <a:t>Abschnitt</a:t>
            </a:r>
            <a:r>
              <a:rPr lang="en-US" noProof="0" dirty="0" smtClean="0"/>
              <a:t> 2</a:t>
            </a:r>
          </a:p>
          <a:p>
            <a:pPr lvl="0"/>
            <a:r>
              <a:rPr lang="en-US" noProof="0" dirty="0" err="1" smtClean="0"/>
              <a:t>Abschnitt</a:t>
            </a:r>
            <a:r>
              <a:rPr lang="en-US" noProof="0" dirty="0" smtClean="0"/>
              <a:t> 3</a:t>
            </a:r>
          </a:p>
          <a:p>
            <a:pPr lvl="0"/>
            <a:r>
              <a:rPr lang="en-US" noProof="0" dirty="0" err="1" smtClean="0"/>
              <a:t>Abschnitt</a:t>
            </a:r>
            <a:r>
              <a:rPr lang="en-US" noProof="0" dirty="0" smtClean="0"/>
              <a:t> 4</a:t>
            </a:r>
          </a:p>
          <a:p>
            <a:pPr lvl="0"/>
            <a:r>
              <a:rPr lang="en-US" noProof="0" dirty="0" err="1" smtClean="0"/>
              <a:t>Abschnitt</a:t>
            </a:r>
            <a:r>
              <a:rPr lang="en-US" noProof="0" dirty="0" smtClean="0"/>
              <a:t> 5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35695" y="0"/>
            <a:ext cx="6049417" cy="1196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I. Überschrift</a:t>
            </a:r>
            <a:endParaRPr lang="en-US" noProof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604250" y="6525344"/>
            <a:ext cx="539750" cy="333375"/>
          </a:xfrm>
        </p:spPr>
        <p:txBody>
          <a:bodyPr anchor="b">
            <a:noAutofit/>
          </a:bodyPr>
          <a:lstStyle>
            <a:lvl1pPr marL="0" indent="0" algn="r">
              <a:buNone/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611560" y="6381328"/>
            <a:ext cx="496855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cap="small" baseline="0" dirty="0" smtClean="0">
                <a:solidFill>
                  <a:schemeClr val="bg1">
                    <a:lumMod val="65000"/>
                  </a:schemeClr>
                </a:solidFill>
              </a:rPr>
              <a:t>Sebastian Kiehlmann, Dipl.-Phys.</a:t>
            </a:r>
          </a:p>
          <a:p>
            <a:r>
              <a:rPr lang="de-DE" sz="1200" cap="small" baseline="0" dirty="0" smtClean="0">
                <a:solidFill>
                  <a:schemeClr val="bg1">
                    <a:lumMod val="65000"/>
                  </a:schemeClr>
                </a:solidFill>
              </a:rPr>
              <a:t>Max-Planck Institut für Radioastronomie, Bonn</a:t>
            </a:r>
          </a:p>
        </p:txBody>
      </p:sp>
    </p:spTree>
    <p:extLst>
      <p:ext uri="{BB962C8B-B14F-4D97-AF65-F5344CB8AC3E}">
        <p14:creationId xmlns:p14="http://schemas.microsoft.com/office/powerpoint/2010/main" val="96438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48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llen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7504" y="1340768"/>
            <a:ext cx="8928992" cy="4785395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References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604250" y="6525344"/>
            <a:ext cx="539750" cy="333375"/>
          </a:xfrm>
        </p:spPr>
        <p:txBody>
          <a:bodyPr anchor="b">
            <a:noAutofit/>
          </a:bodyPr>
          <a:lstStyle>
            <a:lvl1pPr marL="0" indent="0" algn="r">
              <a:buNone/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611560" y="6381328"/>
            <a:ext cx="496855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cap="small" baseline="0" dirty="0" smtClean="0">
                <a:solidFill>
                  <a:schemeClr val="bg1">
                    <a:lumMod val="65000"/>
                  </a:schemeClr>
                </a:solidFill>
              </a:rPr>
              <a:t>Sebastian Kiehlmann, Dipl.-Phys.</a:t>
            </a:r>
          </a:p>
          <a:p>
            <a:r>
              <a:rPr lang="de-DE" sz="1200" cap="small" baseline="0" dirty="0" smtClean="0">
                <a:solidFill>
                  <a:schemeClr val="bg1">
                    <a:lumMod val="65000"/>
                  </a:schemeClr>
                </a:solidFill>
              </a:rPr>
              <a:t>Max-Planck Institut für Radioastronomie, Bonn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35496" y="0"/>
            <a:ext cx="24482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de-DE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References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2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ha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604250" y="6525344"/>
            <a:ext cx="539750" cy="333375"/>
          </a:xfrm>
        </p:spPr>
        <p:txBody>
          <a:bodyPr anchor="b">
            <a:noAutofit/>
          </a:bodyPr>
          <a:lstStyle>
            <a:lvl1pPr marL="0" indent="0" algn="r">
              <a:buNone/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Nr.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611560" y="6381328"/>
            <a:ext cx="496855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1200" cap="small" baseline="0" dirty="0" smtClean="0">
                <a:solidFill>
                  <a:schemeClr val="bg1">
                    <a:lumMod val="65000"/>
                  </a:schemeClr>
                </a:solidFill>
              </a:rPr>
              <a:t>Sebastian Kiehlmann, Dipl.-Phys.</a:t>
            </a:r>
          </a:p>
          <a:p>
            <a:r>
              <a:rPr lang="de-DE" sz="1200" cap="small" baseline="0" dirty="0" smtClean="0">
                <a:solidFill>
                  <a:schemeClr val="bg1">
                    <a:lumMod val="65000"/>
                  </a:schemeClr>
                </a:solidFill>
              </a:rPr>
              <a:t>Max-Planck Institut für Radioastronomie, Bonn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35496" y="0"/>
            <a:ext cx="24482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de-DE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Appendix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7853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2627784" y="1"/>
            <a:ext cx="5328592" cy="11967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7027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7504" y="1340768"/>
            <a:ext cx="8928992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080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3" r:id="rId4"/>
    <p:sldLayoutId id="2147483652" r:id="rId5"/>
    <p:sldLayoutId id="2147483655" r:id="rId6"/>
    <p:sldLayoutId id="2147483656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916162"/>
            <a:ext cx="1872208" cy="85139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40768"/>
            <a:ext cx="2355556" cy="251428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-540568" y="1772816"/>
            <a:ext cx="70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cap="small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Probing the magnetic field of 3C 279</a:t>
            </a:r>
            <a:endParaRPr lang="en-US" sz="2800" b="1" cap="small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6200" y="2564904"/>
            <a:ext cx="58635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Sebastian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Kiehlmann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spcAft>
                <a:spcPts val="1200"/>
              </a:spcAf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behalf of the Quasar Movie Project team</a:t>
            </a:r>
          </a:p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Max Planck Institute for Radio Astronomy,</a:t>
            </a:r>
          </a:p>
          <a:p>
            <a:pPr algn="r"/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Auf dem Hügel 69, 53121 Bonn, Germany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63916"/>
            <a:ext cx="1080120" cy="86295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885806"/>
            <a:ext cx="623663" cy="85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0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III</a:t>
            </a:r>
            <a:r>
              <a:rPr lang="en-US" sz="2400" dirty="0"/>
              <a:t>. </a:t>
            </a:r>
            <a:r>
              <a:rPr lang="en-US" dirty="0"/>
              <a:t>The 180° </a:t>
            </a:r>
            <a:r>
              <a:rPr lang="en-US" dirty="0" smtClean="0"/>
              <a:t>ambiguity</a:t>
            </a:r>
          </a:p>
          <a:p>
            <a:r>
              <a:rPr lang="en-US" sz="1800" b="0" dirty="0" err="1" smtClean="0"/>
              <a:t>III.c</a:t>
            </a:r>
            <a:r>
              <a:rPr lang="en-US" sz="1800" b="0" dirty="0" smtClean="0"/>
              <a:t> </a:t>
            </a:r>
            <a:r>
              <a:rPr lang="en-US" sz="2400" b="0" dirty="0" smtClean="0"/>
              <a:t>Test 2: assumption of smoothness</a:t>
            </a:r>
            <a:endParaRPr lang="en-US" sz="2400" b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8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Fig. 5a: </a:t>
            </a:r>
            <a:r>
              <a:rPr lang="en-US" dirty="0" smtClean="0"/>
              <a:t>Random EVPA variation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40768"/>
                <a:ext cx="5400600" cy="4104456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de-DE" b="1" dirty="0" smtClean="0"/>
                  <a:t>Random </a:t>
                </a:r>
                <a:r>
                  <a:rPr lang="de-DE" b="1" dirty="0" err="1" smtClean="0"/>
                  <a:t>walk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model</a:t>
                </a:r>
                <a:r>
                  <a:rPr lang="de-DE" b="1" dirty="0" smtClean="0"/>
                  <a:t>: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de-DE" dirty="0" smtClean="0"/>
                  <a:t>e.g. F. </a:t>
                </a:r>
                <a:r>
                  <a:rPr lang="de-DE" dirty="0" err="1" smtClean="0"/>
                  <a:t>D‘Arcangelo</a:t>
                </a:r>
                <a:r>
                  <a:rPr lang="de-DE" dirty="0" smtClean="0"/>
                  <a:t> et al., </a:t>
                </a:r>
                <a:r>
                  <a:rPr lang="de-DE" dirty="0" err="1" smtClean="0"/>
                  <a:t>ApJ</a:t>
                </a:r>
                <a:r>
                  <a:rPr lang="de-DE" dirty="0" smtClean="0"/>
                  <a:t> 2007</a:t>
                </a:r>
              </a:p>
              <a:p>
                <a:pPr marL="0" indent="0">
                  <a:buNone/>
                </a:pPr>
                <a:r>
                  <a:rPr lang="en-US" dirty="0" smtClean="0"/>
                  <a:t>Total cells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de-DE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=54 ∝</m:t>
                    </m:r>
                    <m:sSup>
                      <m:sSupPr>
                        <m:ctrlPr>
                          <a:rPr lang="de-DE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de-DE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en-US" dirty="0" smtClean="0"/>
                  <a:t>Vary Cells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𝑣𝑎𝑟</m:t>
                        </m:r>
                      </m:sub>
                    </m:sSub>
                    <m:r>
                      <a:rPr lang="de-DE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=35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∝</m:t>
                    </m:r>
                    <m:box>
                      <m:box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⟨"/>
                                <m:endChr m:val="⟩"/>
                                <m:ctrlP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e>
                            </m:d>
                          </m:den>
                        </m:f>
                      </m:e>
                    </m:box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Mean time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3 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d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40768"/>
                <a:ext cx="5400600" cy="4104456"/>
              </a:xfrm>
              <a:blipFill rotWithShape="1">
                <a:blip r:embed="rId3"/>
                <a:stretch>
                  <a:fillRect l="-1806" t="-11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Bildplatzhalt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87" y="1239538"/>
            <a:ext cx="3303984" cy="2080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6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87" y="1239538"/>
            <a:ext cx="3303984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III</a:t>
            </a:r>
            <a:r>
              <a:rPr lang="en-US" sz="2400" dirty="0"/>
              <a:t>. </a:t>
            </a:r>
            <a:r>
              <a:rPr lang="en-US" dirty="0"/>
              <a:t>The 180° </a:t>
            </a:r>
            <a:r>
              <a:rPr lang="en-US" dirty="0" smtClean="0"/>
              <a:t>ambiguity</a:t>
            </a:r>
          </a:p>
          <a:p>
            <a:r>
              <a:rPr lang="en-US" sz="1800" b="0" dirty="0" err="1" smtClean="0"/>
              <a:t>III.c</a:t>
            </a:r>
            <a:r>
              <a:rPr lang="en-US" sz="1800" b="0" dirty="0" smtClean="0"/>
              <a:t> </a:t>
            </a:r>
            <a:r>
              <a:rPr lang="en-US" sz="2400" b="0" dirty="0" smtClean="0"/>
              <a:t>Test 2: assumption of smoothness</a:t>
            </a:r>
            <a:endParaRPr lang="en-US" sz="2400" b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9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Fig. 5b: </a:t>
            </a:r>
            <a:r>
              <a:rPr lang="en-US" dirty="0" smtClean="0"/>
              <a:t>Random EVPA variation, smoothed</a:t>
            </a:r>
            <a:endParaRPr lang="en-US" dirty="0"/>
          </a:p>
        </p:txBody>
      </p:sp>
      <p:cxnSp>
        <p:nvCxnSpPr>
          <p:cNvPr id="8" name="Gewinkelte Verbindung 7"/>
          <p:cNvCxnSpPr/>
          <p:nvPr/>
        </p:nvCxnSpPr>
        <p:spPr>
          <a:xfrm rot="5400000" flipH="1" flipV="1">
            <a:off x="8046969" y="3123552"/>
            <a:ext cx="682912" cy="57606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winkelte Verbindung 12"/>
          <p:cNvCxnSpPr/>
          <p:nvPr/>
        </p:nvCxnSpPr>
        <p:spPr>
          <a:xfrm flipV="1">
            <a:off x="6300192" y="3861048"/>
            <a:ext cx="1896890" cy="720080"/>
          </a:xfrm>
          <a:prstGeom prst="bentConnector3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7812360" y="2967335"/>
                <a:ext cx="625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accent3"/>
                              </a:solidFill>
                              <a:latin typeface="Cambria Math"/>
                              <a:ea typeface="Cambria Math"/>
                            </a:rPr>
                            <m:t>𝜲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2967335"/>
                <a:ext cx="625428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Inhaltsplatzhalter 1"/>
          <p:cNvSpPr txBox="1">
            <a:spLocks/>
          </p:cNvSpPr>
          <p:nvPr/>
        </p:nvSpPr>
        <p:spPr>
          <a:xfrm>
            <a:off x="107504" y="1196752"/>
            <a:ext cx="50405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1,000,000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el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644644"/>
                  </p:ext>
                </p:extLst>
              </p:nvPr>
            </p:nvGraphicFramePr>
            <p:xfrm>
              <a:off x="179512" y="1700808"/>
              <a:ext cx="4500000" cy="124368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124000"/>
                    <a:gridCol w="1188000"/>
                    <a:gridCol w="1188000"/>
                  </a:tblGrid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EVPA amplitude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de-DE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𝝌</m:t>
                                  </m:r>
                                </m:sub>
                              </m:sSub>
                            </m:oMath>
                          </a14:m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: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Method 1: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Method 2: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Χ</m:t>
                                    </m:r>
                                  </m:sub>
                                </m:sSub>
                                <m:r>
                                  <a:rPr lang="de-DE" b="0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&gt;180°</m:t>
                                </m:r>
                                <m:r>
                                  <a:rPr lang="de-DE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&gt; 99.5 %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&gt; 98.5 %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Χ</m:t>
                                    </m:r>
                                  </m:sub>
                                </m:sSub>
                                <m:r>
                                  <a:rPr lang="de-DE" b="0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&gt;360°</m:t>
                                </m:r>
                                <m:r>
                                  <a:rPr lang="de-DE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43 %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43 %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el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644644"/>
                  </p:ext>
                </p:extLst>
              </p:nvPr>
            </p:nvGraphicFramePr>
            <p:xfrm>
              <a:off x="179512" y="1700808"/>
              <a:ext cx="4500000" cy="124368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124000"/>
                    <a:gridCol w="1188000"/>
                    <a:gridCol w="1188000"/>
                  </a:tblGrid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B w="12700" cmpd="sng">
                          <a:noFill/>
                        </a:lnB>
                        <a:blipFill rotWithShape="1">
                          <a:blip r:embed="rId4"/>
                          <a:stretch>
                            <a:fillRect t="-7353" r="-111748" b="-2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Method 1: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Method 2: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T w="12700" cmpd="sng">
                          <a:noFill/>
                        </a:lnT>
                        <a:blipFill rotWithShape="1">
                          <a:blip r:embed="rId4"/>
                          <a:stretch>
                            <a:fillRect t="-107353" r="-111748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&gt; 99.5 %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&gt; 98.5 %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07353" r="-111748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43 %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43 %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518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III</a:t>
            </a:r>
            <a:r>
              <a:rPr lang="en-US" sz="2400" dirty="0"/>
              <a:t>. </a:t>
            </a:r>
            <a:r>
              <a:rPr lang="en-US" dirty="0"/>
              <a:t>The 180° </a:t>
            </a:r>
            <a:r>
              <a:rPr lang="en-US" dirty="0" smtClean="0"/>
              <a:t>ambiguity</a:t>
            </a:r>
          </a:p>
          <a:p>
            <a:r>
              <a:rPr lang="en-US" sz="1800" b="0" dirty="0" err="1" smtClean="0"/>
              <a:t>III.c</a:t>
            </a:r>
            <a:r>
              <a:rPr lang="en-US" sz="1800" b="0" dirty="0" smtClean="0"/>
              <a:t> </a:t>
            </a:r>
            <a:r>
              <a:rPr lang="en-US" sz="2400" b="0" dirty="0" smtClean="0"/>
              <a:t>Test 2: assumption of smoothness</a:t>
            </a:r>
            <a:endParaRPr lang="en-US" sz="2400" b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10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Fig. 5b: </a:t>
            </a:r>
            <a:r>
              <a:rPr lang="en-US" dirty="0" smtClean="0"/>
              <a:t>Random EVPA variation, smoothed</a:t>
            </a:r>
            <a:endParaRPr lang="en-US" dirty="0"/>
          </a:p>
        </p:txBody>
      </p:sp>
      <p:sp>
        <p:nvSpPr>
          <p:cNvPr id="24" name="Inhaltsplatzhalter 1"/>
          <p:cNvSpPr txBox="1">
            <a:spLocks/>
          </p:cNvSpPr>
          <p:nvPr/>
        </p:nvSpPr>
        <p:spPr>
          <a:xfrm>
            <a:off x="107504" y="1196752"/>
            <a:ext cx="50405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1,000,000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el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7118420"/>
                  </p:ext>
                </p:extLst>
              </p:nvPr>
            </p:nvGraphicFramePr>
            <p:xfrm>
              <a:off x="179512" y="1700808"/>
              <a:ext cx="4500000" cy="165824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124000"/>
                    <a:gridCol w="1188000"/>
                    <a:gridCol w="1188000"/>
                  </a:tblGrid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EVPA amplitude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de-DE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𝝌</m:t>
                                  </m:r>
                                </m:sub>
                              </m:sSub>
                            </m:oMath>
                          </a14:m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: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Method 1: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Method 2: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Χ</m:t>
                                    </m:r>
                                  </m:sub>
                                </m:sSub>
                                <m:r>
                                  <a:rPr lang="de-DE" b="0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&gt;180°</m:t>
                                </m:r>
                                <m:r>
                                  <a:rPr lang="de-DE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&gt; 99.5 %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&gt; 98.5 %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Χ</m:t>
                                    </m:r>
                                  </m:sub>
                                </m:sSub>
                                <m:r>
                                  <a:rPr lang="de-DE" b="0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&gt;360°</m:t>
                                </m:r>
                                <m:r>
                                  <a:rPr lang="de-DE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43 %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43 %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𝑠𝑚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: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1 %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el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7118420"/>
                  </p:ext>
                </p:extLst>
              </p:nvPr>
            </p:nvGraphicFramePr>
            <p:xfrm>
              <a:off x="179512" y="1700808"/>
              <a:ext cx="4500000" cy="165824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124000"/>
                    <a:gridCol w="1188000"/>
                    <a:gridCol w="1188000"/>
                  </a:tblGrid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B w="12700" cmpd="sng">
                          <a:noFill/>
                        </a:lnB>
                        <a:blipFill rotWithShape="1">
                          <a:blip r:embed="rId3"/>
                          <a:stretch>
                            <a:fillRect t="-7353" r="-111748" b="-3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Method 1: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Method 2: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T w="12700" cmpd="sng">
                          <a:noFill/>
                        </a:lnT>
                        <a:blipFill rotWithShape="1">
                          <a:blip r:embed="rId3"/>
                          <a:stretch>
                            <a:fillRect t="-107353" r="-111748" b="-2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&gt; 99.5 %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&gt; 98.5 %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07353" r="-111748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43 %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43 %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t="-307353" r="-111748" b="-1176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1 %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4005064"/>
                <a:ext cx="4608512" cy="1080120"/>
              </a:xfrm>
            </p:spPr>
            <p:txBody>
              <a:bodyPr>
                <a:normAutofit/>
              </a:bodyPr>
              <a:lstStyle/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Χ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4005064"/>
                <a:ext cx="4608512" cy="108012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Bildplatzhalt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87" y="1239538"/>
            <a:ext cx="3303984" cy="371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27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III</a:t>
            </a:r>
            <a:r>
              <a:rPr lang="en-US" sz="2400" dirty="0"/>
              <a:t>. </a:t>
            </a:r>
            <a:r>
              <a:rPr lang="en-US" dirty="0"/>
              <a:t>The 180° </a:t>
            </a:r>
            <a:r>
              <a:rPr lang="en-US" dirty="0" smtClean="0"/>
              <a:t>ambiguity</a:t>
            </a:r>
          </a:p>
          <a:p>
            <a:r>
              <a:rPr lang="en-US" sz="1800" b="0" dirty="0" err="1" smtClean="0"/>
              <a:t>III.c</a:t>
            </a:r>
            <a:r>
              <a:rPr lang="en-US" sz="1800" b="0" dirty="0" smtClean="0"/>
              <a:t> </a:t>
            </a:r>
            <a:r>
              <a:rPr lang="en-US" sz="2400" b="0" dirty="0" smtClean="0"/>
              <a:t>Test 2: assumption of smoothness</a:t>
            </a:r>
            <a:endParaRPr lang="en-US" sz="2400" b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11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Fig. 5c: </a:t>
            </a:r>
            <a:r>
              <a:rPr lang="en-US" dirty="0" smtClean="0"/>
              <a:t>Random EVPA variation, smoothed, p-t-p variation</a:t>
            </a:r>
            <a:endParaRPr lang="en-US" dirty="0"/>
          </a:p>
        </p:txBody>
      </p:sp>
      <p:pic>
        <p:nvPicPr>
          <p:cNvPr id="8" name="Bildplatzhalt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87" y="1239538"/>
            <a:ext cx="3303984" cy="53578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Inhaltsplatzhalter 1"/>
          <p:cNvSpPr txBox="1">
            <a:spLocks/>
          </p:cNvSpPr>
          <p:nvPr/>
        </p:nvSpPr>
        <p:spPr>
          <a:xfrm>
            <a:off x="107504" y="1196752"/>
            <a:ext cx="50405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1,000,000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el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3362177"/>
                  </p:ext>
                </p:extLst>
              </p:nvPr>
            </p:nvGraphicFramePr>
            <p:xfrm>
              <a:off x="179512" y="1700808"/>
              <a:ext cx="4500000" cy="165824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124000"/>
                    <a:gridCol w="1188000"/>
                    <a:gridCol w="1188000"/>
                  </a:tblGrid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EVPA amplitude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de-DE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𝝌</m:t>
                                  </m:r>
                                </m:sub>
                              </m:sSub>
                            </m:oMath>
                          </a14:m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: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Method 1: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Method 2: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Χ</m:t>
                                    </m:r>
                                  </m:sub>
                                </m:sSub>
                                <m:r>
                                  <a:rPr lang="de-DE" b="0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&gt;180°</m:t>
                                </m:r>
                                <m:r>
                                  <a:rPr lang="de-DE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&gt; 99.5 %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&gt; 98.5 %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Χ</m:t>
                                    </m:r>
                                  </m:sub>
                                </m:sSub>
                                <m:r>
                                  <a:rPr lang="de-DE" b="0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&gt;360°</m:t>
                                </m:r>
                                <m:r>
                                  <a:rPr lang="de-DE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43 %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43 %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: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1 %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el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3362177"/>
                  </p:ext>
                </p:extLst>
              </p:nvPr>
            </p:nvGraphicFramePr>
            <p:xfrm>
              <a:off x="179512" y="1700808"/>
              <a:ext cx="4500000" cy="165824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124000"/>
                    <a:gridCol w="1188000"/>
                    <a:gridCol w="1188000"/>
                  </a:tblGrid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B w="12700" cmpd="sng">
                          <a:noFill/>
                        </a:lnB>
                        <a:blipFill rotWithShape="1">
                          <a:blip r:embed="rId3"/>
                          <a:stretch>
                            <a:fillRect t="-7353" r="-111748" b="-3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Method 1: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Method 2: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T w="12700" cmpd="sng">
                          <a:noFill/>
                        </a:lnT>
                        <a:blipFill rotWithShape="1">
                          <a:blip r:embed="rId3"/>
                          <a:stretch>
                            <a:fillRect t="-107353" r="-111748" b="-2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&gt; 99.5 %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&gt; 98.5 %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07353" r="-111748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43 %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43 %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t="-307353" r="-111748" b="-1176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1 %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4005064"/>
                <a:ext cx="4608512" cy="1080120"/>
              </a:xfrm>
            </p:spPr>
            <p:txBody>
              <a:bodyPr>
                <a:normAutofit/>
              </a:bodyPr>
              <a:lstStyle/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Χ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4005064"/>
                <a:ext cx="4608512" cy="108012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24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III</a:t>
            </a:r>
            <a:r>
              <a:rPr lang="en-US" sz="2400" dirty="0"/>
              <a:t>. </a:t>
            </a:r>
            <a:r>
              <a:rPr lang="en-US" dirty="0"/>
              <a:t>The 180° </a:t>
            </a:r>
            <a:r>
              <a:rPr lang="en-US" dirty="0" smtClean="0"/>
              <a:t>ambiguity</a:t>
            </a:r>
          </a:p>
          <a:p>
            <a:r>
              <a:rPr lang="en-US" sz="1800" b="0" dirty="0" err="1" smtClean="0"/>
              <a:t>III.c</a:t>
            </a:r>
            <a:r>
              <a:rPr lang="en-US" sz="1800" b="0" dirty="0" smtClean="0"/>
              <a:t> </a:t>
            </a:r>
            <a:r>
              <a:rPr lang="en-US" sz="2400" b="0" dirty="0" smtClean="0"/>
              <a:t>Test 2: assumption of smoothness</a:t>
            </a:r>
            <a:endParaRPr lang="en-US" sz="2400" b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12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Fig. 5c: </a:t>
            </a:r>
            <a:r>
              <a:rPr lang="en-US" dirty="0" smtClean="0"/>
              <a:t>Random EVPA variation, smoothed, p-t-p variation</a:t>
            </a:r>
            <a:endParaRPr lang="en-US" dirty="0"/>
          </a:p>
        </p:txBody>
      </p:sp>
      <p:sp>
        <p:nvSpPr>
          <p:cNvPr id="11" name="Inhaltsplatzhalter 1"/>
          <p:cNvSpPr txBox="1">
            <a:spLocks/>
          </p:cNvSpPr>
          <p:nvPr/>
        </p:nvSpPr>
        <p:spPr>
          <a:xfrm>
            <a:off x="107504" y="1196752"/>
            <a:ext cx="50405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1,000,000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el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2625318"/>
                  </p:ext>
                </p:extLst>
              </p:nvPr>
            </p:nvGraphicFramePr>
            <p:xfrm>
              <a:off x="179512" y="1700808"/>
              <a:ext cx="4500000" cy="165824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124000"/>
                    <a:gridCol w="1188000"/>
                    <a:gridCol w="1188000"/>
                  </a:tblGrid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EVPA amplitude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de-DE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𝝌</m:t>
                                  </m:r>
                                </m:sub>
                              </m:sSub>
                            </m:oMath>
                          </a14:m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: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Method 1: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Method 2: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Χ</m:t>
                                    </m:r>
                                  </m:sub>
                                </m:sSub>
                                <m:r>
                                  <a:rPr lang="de-DE" b="0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&gt;180°</m:t>
                                </m:r>
                                <m:r>
                                  <a:rPr lang="de-DE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&gt; 99.5 %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&gt; 98.5 %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Χ</m:t>
                                    </m:r>
                                  </m:sub>
                                </m:sSub>
                                <m:r>
                                  <a:rPr lang="de-DE" b="0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&gt;360°</m:t>
                                </m:r>
                                <m:r>
                                  <a:rPr lang="de-DE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43 %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43 %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: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1 %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el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2625318"/>
                  </p:ext>
                </p:extLst>
              </p:nvPr>
            </p:nvGraphicFramePr>
            <p:xfrm>
              <a:off x="179512" y="1700808"/>
              <a:ext cx="4500000" cy="165824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124000"/>
                    <a:gridCol w="1188000"/>
                    <a:gridCol w="1188000"/>
                  </a:tblGrid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B w="12700" cmpd="sng">
                          <a:noFill/>
                        </a:lnB>
                        <a:blipFill rotWithShape="1">
                          <a:blip r:embed="rId3"/>
                          <a:stretch>
                            <a:fillRect t="-7353" r="-111748" b="-3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Method 1: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Method 2: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T w="12700" cmpd="sng">
                          <a:noFill/>
                        </a:lnT>
                        <a:blipFill rotWithShape="1">
                          <a:blip r:embed="rId3"/>
                          <a:stretch>
                            <a:fillRect t="-107353" r="-111748" b="-2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&gt; 99.5 %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&gt; 98.5 %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07353" r="-111748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43 %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43 %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t="-307353" r="-111748" b="-1176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1 %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"/>
              <p:cNvSpPr txBox="1">
                <a:spLocks/>
              </p:cNvSpPr>
              <p:nvPr/>
            </p:nvSpPr>
            <p:spPr>
              <a:xfrm>
                <a:off x="0" y="4005064"/>
                <a:ext cx="4716016" cy="10801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𝑠</m:t>
                      </m:r>
                      <m:r>
                        <a:rPr lang="de-DE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Δ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/>
                                              <a:ea typeface="Cambria Math"/>
                                            </a:rPr>
                                            <m:t>Χ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/>
                                              <a:ea typeface="Cambria Math"/>
                                            </a:rPr>
                                            <m:t>Δ</m:t>
                                          </m:r>
                                          <m:r>
                                            <a:rPr lang="de-DE" i="1"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/>
                        </a:rPr>
                        <m:t>with</m:t>
                      </m:r>
                      <m:r>
                        <a:rPr lang="de-DE" b="0" i="1" smtClean="0">
                          <a:latin typeface="Cambria Math"/>
                        </a:rPr>
                        <m:t>  </m:t>
                      </m:r>
                      <m:r>
                        <a:rPr lang="de-DE" i="1">
                          <a:latin typeface="Cambria Math"/>
                        </a:rPr>
                        <m:t>𝑚</m:t>
                      </m:r>
                      <m:r>
                        <a:rPr lang="de-DE" i="1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Δ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Χ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Δ</m:t>
                                      </m:r>
                                      <m:r>
                                        <a:rPr lang="de-DE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Inhaltsplatzhalt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05064"/>
                <a:ext cx="4716016" cy="10801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Bildplatzhalter 6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87" y="1239538"/>
            <a:ext cx="3303984" cy="5357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9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1217587"/>
                  </p:ext>
                </p:extLst>
              </p:nvPr>
            </p:nvGraphicFramePr>
            <p:xfrm>
              <a:off x="179512" y="1700808"/>
              <a:ext cx="4500000" cy="373104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124000"/>
                    <a:gridCol w="1188000"/>
                    <a:gridCol w="1188000"/>
                  </a:tblGrid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EVPA amplitude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de-DE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𝝌</m:t>
                                  </m:r>
                                </m:sub>
                              </m:sSub>
                            </m:oMath>
                          </a14:m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: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Method 1: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Method 2: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Χ</m:t>
                                    </m:r>
                                  </m:sub>
                                </m:sSub>
                                <m:r>
                                  <a:rPr lang="de-DE" b="0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&gt;180°</m:t>
                                </m:r>
                                <m:r>
                                  <a:rPr lang="de-DE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&gt; 99.5 %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&gt; 98.5 %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i="1" dirty="0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Χ</m:t>
                                    </m:r>
                                  </m:sub>
                                </m:sSub>
                                <m:r>
                                  <a:rPr lang="de-DE" b="0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&gt;360°</m:t>
                                </m:r>
                                <m:r>
                                  <a:rPr lang="de-DE" i="1" dirty="0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43 %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43 %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4560">
                    <a:tc gridSpan="3">
                      <a:txBody>
                        <a:bodyPr/>
                        <a:lstStyle/>
                        <a:p>
                          <a:pPr algn="l"/>
                          <a:r>
                            <a:rPr lang="en-US" b="1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Variation estimator</a:t>
                          </a:r>
                          <a:r>
                            <a:rPr lang="de-DE" b="1" baseline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DE" b="1" i="1" baseline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𝒔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:</a:t>
                          </a:r>
                          <a:endParaRPr lang="en-US" b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de-DE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de-DE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&lt;6 °/</m:t>
                              </m:r>
                              <m:r>
                                <m:rPr>
                                  <m:nor/>
                                </m:rPr>
                                <a:rPr lang="de-DE" b="0" i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d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: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0 %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0 %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de-DE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de-DE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&lt;10 °/</m:t>
                              </m:r>
                              <m:r>
                                <m:rPr>
                                  <m:nor/>
                                </m:rPr>
                                <a:rPr lang="de-DE" b="0" i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d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: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0.1 %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0.3 %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de-DE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de-DE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&lt;20 °/</m:t>
                              </m:r>
                              <m:r>
                                <m:rPr>
                                  <m:nor/>
                                </m:rPr>
                                <a:rPr lang="de-DE" b="0" i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d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: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76 %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98 %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de-DE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de-DE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18 °/d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15 °/d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: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1 %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1217587"/>
                  </p:ext>
                </p:extLst>
              </p:nvPr>
            </p:nvGraphicFramePr>
            <p:xfrm>
              <a:off x="179512" y="1700808"/>
              <a:ext cx="4500000" cy="373104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124000"/>
                    <a:gridCol w="1188000"/>
                    <a:gridCol w="1188000"/>
                  </a:tblGrid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B w="12700" cmpd="sng">
                          <a:noFill/>
                        </a:lnB>
                        <a:blipFill rotWithShape="1">
                          <a:blip r:embed="rId2"/>
                          <a:stretch>
                            <a:fillRect t="-7353" r="-111748" b="-8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Method 1: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Method 2: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T w="12700" cmpd="sng">
                          <a:noFill/>
                        </a:lnT>
                        <a:blipFill rotWithShape="1">
                          <a:blip r:embed="rId2"/>
                          <a:stretch>
                            <a:fillRect t="-107353" r="-111748" b="-7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&gt; 99.5 %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&gt; 98.5 %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mpd="sng">
                          <a:noFill/>
                        </a:lnT>
                        <a:noFill/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207353" r="-111748" b="-6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43 %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43 %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4560">
                    <a:tc gridSpan="3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t="-307353" b="-51176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07353" r="-111748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0 %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0 %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07353" r="-111748" b="-3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0.1 %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0.3 %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7353" r="-111748" b="-2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76 %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98 %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707353" r="-111748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18 °/d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15 °/d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t="-807353" r="-111748" b="-1176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1 %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III</a:t>
            </a:r>
            <a:r>
              <a:rPr lang="en-US" sz="2400" dirty="0"/>
              <a:t>. </a:t>
            </a:r>
            <a:r>
              <a:rPr lang="en-US" dirty="0"/>
              <a:t>The 180° </a:t>
            </a:r>
            <a:r>
              <a:rPr lang="en-US" dirty="0" smtClean="0"/>
              <a:t>ambiguity</a:t>
            </a:r>
          </a:p>
          <a:p>
            <a:r>
              <a:rPr lang="en-US" sz="1800" b="0" dirty="0" err="1" smtClean="0"/>
              <a:t>III.c</a:t>
            </a:r>
            <a:r>
              <a:rPr lang="en-US" sz="1800" b="0" dirty="0" smtClean="0"/>
              <a:t> </a:t>
            </a:r>
            <a:r>
              <a:rPr lang="en-US" sz="2400" b="0" dirty="0" smtClean="0"/>
              <a:t>Test 2: assumption of smoothness</a:t>
            </a:r>
            <a:endParaRPr lang="en-US" sz="2400" b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13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Fig. 5c: </a:t>
            </a:r>
            <a:r>
              <a:rPr lang="en-US" dirty="0" smtClean="0"/>
              <a:t>Random EVPA variation, smoothed, p-t-p variation</a:t>
            </a:r>
            <a:endParaRPr lang="en-US" dirty="0"/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107504" y="1196752"/>
            <a:ext cx="50405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1,000,000 simulations</a:t>
            </a:r>
          </a:p>
        </p:txBody>
      </p:sp>
      <p:pic>
        <p:nvPicPr>
          <p:cNvPr id="17" name="Bildplatzhalt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87" y="1239538"/>
            <a:ext cx="3303984" cy="5357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8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428625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Inhaltsplatzhalter 1"/>
          <p:cNvSpPr txBox="1">
            <a:spLocks/>
          </p:cNvSpPr>
          <p:nvPr/>
        </p:nvSpPr>
        <p:spPr>
          <a:xfrm>
            <a:off x="4499992" y="0"/>
            <a:ext cx="648072" cy="6858000"/>
          </a:xfrm>
          <a:prstGeom prst="rect">
            <a:avLst/>
          </a:prstGeom>
        </p:spPr>
        <p:txBody>
          <a:bodyPr vert="vert270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↓  </a:t>
            </a:r>
            <a:r>
              <a:rPr lang="en-US" b="1" dirty="0">
                <a:solidFill>
                  <a:schemeClr val="accent6"/>
                </a:solidFill>
              </a:rPr>
              <a:t>Random walk simulation ↓</a:t>
            </a:r>
            <a:endParaRPr lang="en-US" b="1" dirty="0" smtClean="0">
              <a:solidFill>
                <a:schemeClr val="accent6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0" y="0"/>
            <a:ext cx="648072" cy="6858000"/>
          </a:xfrm>
          <a:prstGeom prst="rect">
            <a:avLst/>
          </a:prstGeom>
        </p:spPr>
        <p:txBody>
          <a:bodyPr vert="vert270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6"/>
                </a:solidFill>
              </a:rPr>
              <a:t>↓ </a:t>
            </a:r>
            <a:r>
              <a:rPr lang="en-US" b="1" dirty="0" smtClean="0">
                <a:solidFill>
                  <a:schemeClr val="accent6"/>
                </a:solidFill>
              </a:rPr>
              <a:t>   3C 279 observation (optical)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  ↓</a:t>
            </a:r>
          </a:p>
        </p:txBody>
      </p:sp>
    </p:spTree>
    <p:extLst>
      <p:ext uri="{BB962C8B-B14F-4D97-AF65-F5344CB8AC3E}">
        <p14:creationId xmlns:p14="http://schemas.microsoft.com/office/powerpoint/2010/main" val="57981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428625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Inhaltsplatzhalter 1"/>
          <p:cNvSpPr txBox="1">
            <a:spLocks/>
          </p:cNvSpPr>
          <p:nvPr/>
        </p:nvSpPr>
        <p:spPr>
          <a:xfrm>
            <a:off x="4499992" y="0"/>
            <a:ext cx="648072" cy="6858000"/>
          </a:xfrm>
          <a:prstGeom prst="rect">
            <a:avLst/>
          </a:prstGeom>
        </p:spPr>
        <p:txBody>
          <a:bodyPr vert="vert270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↓  </a:t>
            </a:r>
            <a:r>
              <a:rPr lang="en-US" b="1" dirty="0">
                <a:solidFill>
                  <a:schemeClr val="accent6"/>
                </a:solidFill>
              </a:rPr>
              <a:t>Random walk simulation ↓</a:t>
            </a:r>
            <a:endParaRPr lang="en-US" b="1" dirty="0" smtClean="0">
              <a:solidFill>
                <a:schemeClr val="accent6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0" y="0"/>
            <a:ext cx="648072" cy="6858000"/>
          </a:xfrm>
          <a:prstGeom prst="rect">
            <a:avLst/>
          </a:prstGeom>
        </p:spPr>
        <p:txBody>
          <a:bodyPr vert="vert270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6"/>
                </a:solidFill>
              </a:rPr>
              <a:t>↓ </a:t>
            </a:r>
            <a:r>
              <a:rPr lang="en-US" b="1" dirty="0" smtClean="0">
                <a:solidFill>
                  <a:schemeClr val="accent6"/>
                </a:solidFill>
              </a:rPr>
              <a:t>   3C 279 observation (optical)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  ↓</a:t>
            </a:r>
          </a:p>
        </p:txBody>
      </p:sp>
      <p:pic>
        <p:nvPicPr>
          <p:cNvPr id="18" name="Bildplatzhalt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8" y="0"/>
            <a:ext cx="4286250" cy="2661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1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428625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Inhaltsplatzhalter 1"/>
          <p:cNvSpPr txBox="1">
            <a:spLocks/>
          </p:cNvSpPr>
          <p:nvPr/>
        </p:nvSpPr>
        <p:spPr>
          <a:xfrm>
            <a:off x="4499992" y="0"/>
            <a:ext cx="648072" cy="6858000"/>
          </a:xfrm>
          <a:prstGeom prst="rect">
            <a:avLst/>
          </a:prstGeom>
        </p:spPr>
        <p:txBody>
          <a:bodyPr vert="vert270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↓  </a:t>
            </a:r>
            <a:r>
              <a:rPr lang="en-US" b="1" dirty="0">
                <a:solidFill>
                  <a:schemeClr val="accent6"/>
                </a:solidFill>
              </a:rPr>
              <a:t>Random walk simulation ↓</a:t>
            </a:r>
            <a:endParaRPr lang="en-US" b="1" dirty="0" smtClean="0">
              <a:solidFill>
                <a:schemeClr val="accent6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0" y="0"/>
            <a:ext cx="648072" cy="6858000"/>
          </a:xfrm>
          <a:prstGeom prst="rect">
            <a:avLst/>
          </a:prstGeom>
        </p:spPr>
        <p:txBody>
          <a:bodyPr vert="vert270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6"/>
                </a:solidFill>
              </a:rPr>
              <a:t>↓ </a:t>
            </a:r>
            <a:r>
              <a:rPr lang="en-US" b="1" dirty="0" smtClean="0">
                <a:solidFill>
                  <a:schemeClr val="accent6"/>
                </a:solidFill>
              </a:rPr>
              <a:t>   3C 279 observation (optical)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  ↓</a:t>
            </a:r>
          </a:p>
        </p:txBody>
      </p:sp>
      <p:pic>
        <p:nvPicPr>
          <p:cNvPr id="18" name="Bildplatzhalt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8" y="0"/>
            <a:ext cx="4286250" cy="4813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7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428625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Inhaltsplatzhalter 1"/>
          <p:cNvSpPr txBox="1">
            <a:spLocks/>
          </p:cNvSpPr>
          <p:nvPr/>
        </p:nvSpPr>
        <p:spPr>
          <a:xfrm>
            <a:off x="4499992" y="0"/>
            <a:ext cx="648072" cy="6858000"/>
          </a:xfrm>
          <a:prstGeom prst="rect">
            <a:avLst/>
          </a:prstGeom>
        </p:spPr>
        <p:txBody>
          <a:bodyPr vert="vert270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↓  </a:t>
            </a:r>
            <a:r>
              <a:rPr lang="en-US" b="1" dirty="0">
                <a:solidFill>
                  <a:schemeClr val="accent6"/>
                </a:solidFill>
              </a:rPr>
              <a:t>Random walk simulation ↓</a:t>
            </a:r>
            <a:endParaRPr lang="en-US" b="1" dirty="0" smtClean="0">
              <a:solidFill>
                <a:schemeClr val="accent6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0" y="0"/>
            <a:ext cx="648072" cy="6858000"/>
          </a:xfrm>
          <a:prstGeom prst="rect">
            <a:avLst/>
          </a:prstGeom>
        </p:spPr>
        <p:txBody>
          <a:bodyPr vert="vert270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6"/>
                </a:solidFill>
              </a:rPr>
              <a:t>↓ </a:t>
            </a:r>
            <a:r>
              <a:rPr lang="en-US" b="1" dirty="0" smtClean="0">
                <a:solidFill>
                  <a:schemeClr val="accent6"/>
                </a:solidFill>
              </a:rPr>
              <a:t>   3C 279 observation (optical)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  ↓</a:t>
            </a:r>
          </a:p>
        </p:txBody>
      </p:sp>
      <p:pic>
        <p:nvPicPr>
          <p:cNvPr id="18" name="Bildplatzhalt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8" y="0"/>
            <a:ext cx="428625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7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785395"/>
          </a:xfrm>
        </p:spPr>
        <p:txBody>
          <a:bodyPr/>
          <a:lstStyle/>
          <a:p>
            <a:pPr marL="3048000" indent="-447675"/>
            <a:r>
              <a:rPr lang="en-US" dirty="0" smtClean="0"/>
              <a:t>Polarization </a:t>
            </a:r>
            <a:r>
              <a:rPr lang="en-US" dirty="0"/>
              <a:t>of 3C </a:t>
            </a:r>
            <a:r>
              <a:rPr lang="en-US" dirty="0" smtClean="0"/>
              <a:t>279</a:t>
            </a:r>
          </a:p>
          <a:p>
            <a:pPr marL="2781300" indent="-447675"/>
            <a:r>
              <a:rPr lang="de-DE" dirty="0"/>
              <a:t>The 180° </a:t>
            </a:r>
            <a:r>
              <a:rPr lang="en-US" dirty="0"/>
              <a:t>ambiguity</a:t>
            </a:r>
            <a:endParaRPr lang="en-US" sz="1800" dirty="0" smtClean="0"/>
          </a:p>
          <a:p>
            <a:pPr marL="2695575" indent="-542925"/>
            <a:r>
              <a:rPr lang="en-US" dirty="0"/>
              <a:t>Polarization of 3C 279</a:t>
            </a:r>
            <a:endParaRPr lang="en-US" dirty="0" smtClean="0"/>
          </a:p>
          <a:p>
            <a:pPr marL="2695575" indent="-542925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82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IV. </a:t>
            </a:r>
            <a:r>
              <a:rPr lang="en-US" dirty="0" smtClean="0"/>
              <a:t>Polarization of 3C 279</a:t>
            </a:r>
          </a:p>
          <a:p>
            <a:r>
              <a:rPr lang="en-US" sz="1800" b="0" dirty="0" err="1" smtClean="0"/>
              <a:t>IV.a</a:t>
            </a:r>
            <a:r>
              <a:rPr lang="en-US" sz="1800" b="0" dirty="0" smtClean="0"/>
              <a:t> </a:t>
            </a:r>
            <a:r>
              <a:rPr lang="en-US" sz="2400" b="0" dirty="0" smtClean="0"/>
              <a:t>EVPA smoothness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15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Fig. 6a: </a:t>
            </a:r>
            <a:r>
              <a:rPr lang="en-US" dirty="0" smtClean="0"/>
              <a:t>3C 279 optical polarization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2832817"/>
                  </p:ext>
                </p:extLst>
              </p:nvPr>
            </p:nvGraphicFramePr>
            <p:xfrm>
              <a:off x="179512" y="1772816"/>
              <a:ext cx="4752528" cy="82912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836538"/>
                    <a:gridCol w="1305330"/>
                    <a:gridCol w="954476"/>
                    <a:gridCol w="1656184"/>
                  </a:tblGrid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Epoch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EVPA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de-DE" b="1" i="1" noProof="0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𝒔</m:t>
                              </m:r>
                            </m:oMath>
                          </a14:m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 [°/d]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𝒔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de-DE" b="1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𝒔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accent2"/>
                              </a:solidFill>
                            </a:rPr>
                            <a:t>32(5)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noProof="0" dirty="0" smtClean="0">
                              <a:solidFill>
                                <a:schemeClr val="accent2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2832817"/>
                  </p:ext>
                </p:extLst>
              </p:nvPr>
            </p:nvGraphicFramePr>
            <p:xfrm>
              <a:off x="179512" y="1772816"/>
              <a:ext cx="4752528" cy="82912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836538"/>
                    <a:gridCol w="1305330"/>
                    <a:gridCol w="954476"/>
                    <a:gridCol w="1656184"/>
                  </a:tblGrid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Epoch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EVPA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5641" t="-7353" r="-17500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6765" t="-7353" r="-368" b="-111765"/>
                          </a:stretch>
                        </a:blipFill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accent2"/>
                              </a:solidFill>
                            </a:rPr>
                            <a:t>32(5)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noProof="0" dirty="0" smtClean="0">
                              <a:solidFill>
                                <a:schemeClr val="accent2"/>
                              </a:solidFill>
                            </a:rPr>
                            <a:t>no</a:t>
                          </a:r>
                          <a:endParaRPr lang="en-US" noProof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Bildplatzhalt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87" y="1239538"/>
            <a:ext cx="3303984" cy="5357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6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15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Fig. 6b: </a:t>
            </a:r>
            <a:r>
              <a:rPr lang="en-US" dirty="0" smtClean="0"/>
              <a:t>3C 279 optical polarization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8323160"/>
                  </p:ext>
                </p:extLst>
              </p:nvPr>
            </p:nvGraphicFramePr>
            <p:xfrm>
              <a:off x="179512" y="1772816"/>
              <a:ext cx="4752528" cy="124368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836538"/>
                    <a:gridCol w="1305330"/>
                    <a:gridCol w="954476"/>
                    <a:gridCol w="1656184"/>
                  </a:tblGrid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Epoch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EVPA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de-DE" b="1" i="1" noProof="0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𝒔</m:t>
                              </m:r>
                            </m:oMath>
                          </a14:m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 [°/d]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𝒔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de-DE" b="1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𝒔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accent2"/>
                              </a:solidFill>
                            </a:rPr>
                            <a:t>32(5)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noProof="0" smtClean="0">
                              <a:solidFill>
                                <a:schemeClr val="accent2"/>
                              </a:solidFill>
                            </a:rPr>
                            <a:t>no</a:t>
                          </a:r>
                          <a:endParaRPr lang="en-US" noProof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8323160"/>
                  </p:ext>
                </p:extLst>
              </p:nvPr>
            </p:nvGraphicFramePr>
            <p:xfrm>
              <a:off x="179512" y="1772816"/>
              <a:ext cx="4752528" cy="124368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836538"/>
                    <a:gridCol w="1305330"/>
                    <a:gridCol w="954476"/>
                    <a:gridCol w="1656184"/>
                  </a:tblGrid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Epoch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EVPA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5641" t="-7353" r="-175000" b="-2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6765" t="-7353" r="-368" b="-211765"/>
                          </a:stretch>
                        </a:blipFill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accent2"/>
                              </a:solidFill>
                            </a:rPr>
                            <a:t>32(5)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noProof="0" smtClean="0">
                              <a:solidFill>
                                <a:schemeClr val="accent2"/>
                              </a:solidFill>
                            </a:rPr>
                            <a:t>no</a:t>
                          </a:r>
                          <a:endParaRPr lang="en-US" noProof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835695" y="0"/>
            <a:ext cx="6049417" cy="1196975"/>
          </a:xfrm>
        </p:spPr>
        <p:txBody>
          <a:bodyPr/>
          <a:lstStyle/>
          <a:p>
            <a:r>
              <a:rPr lang="en-US" sz="2400" dirty="0" smtClean="0"/>
              <a:t>IV. </a:t>
            </a:r>
            <a:r>
              <a:rPr lang="en-US" dirty="0" smtClean="0"/>
              <a:t>Polarization of 3C 279</a:t>
            </a:r>
          </a:p>
          <a:p>
            <a:r>
              <a:rPr lang="en-US" sz="1800" b="0" dirty="0" err="1" smtClean="0"/>
              <a:t>IV.a</a:t>
            </a:r>
            <a:r>
              <a:rPr lang="en-US" sz="1800" b="0" dirty="0" smtClean="0"/>
              <a:t> </a:t>
            </a:r>
            <a:r>
              <a:rPr lang="en-US" sz="2400" b="0" dirty="0" smtClean="0"/>
              <a:t>EVPA smoothness</a:t>
            </a:r>
          </a:p>
        </p:txBody>
      </p:sp>
      <p:pic>
        <p:nvPicPr>
          <p:cNvPr id="14" name="Bildplatzhalt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87" y="1239538"/>
            <a:ext cx="3303983" cy="5357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2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">
        <p:fade/>
      </p:transition>
    </mc:Choice>
    <mc:Fallback xmlns="">
      <p:transition spd="med" advTm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15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Fig. 6c: </a:t>
            </a:r>
            <a:r>
              <a:rPr lang="en-US" dirty="0" smtClean="0"/>
              <a:t>3C 279 optical polarization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0121843"/>
                  </p:ext>
                </p:extLst>
              </p:nvPr>
            </p:nvGraphicFramePr>
            <p:xfrm>
              <a:off x="179512" y="1772816"/>
              <a:ext cx="4752528" cy="165824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836538"/>
                    <a:gridCol w="1305330"/>
                    <a:gridCol w="954476"/>
                    <a:gridCol w="1656184"/>
                  </a:tblGrid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Epoch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EVPA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de-DE" b="1" i="1" noProof="0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𝒔</m:t>
                              </m:r>
                            </m:oMath>
                          </a14:m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 [°/d]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𝒔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de-DE" b="1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𝒔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accent2"/>
                              </a:solidFill>
                            </a:rPr>
                            <a:t>32(5)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noProof="0" smtClean="0">
                              <a:solidFill>
                                <a:schemeClr val="accent2"/>
                              </a:solidFill>
                            </a:rPr>
                            <a:t>no</a:t>
                          </a:r>
                          <a:endParaRPr lang="en-US" noProof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r"/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r"/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0121843"/>
                  </p:ext>
                </p:extLst>
              </p:nvPr>
            </p:nvGraphicFramePr>
            <p:xfrm>
              <a:off x="179512" y="1772816"/>
              <a:ext cx="4752528" cy="165824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836538"/>
                    <a:gridCol w="1305330"/>
                    <a:gridCol w="954476"/>
                    <a:gridCol w="1656184"/>
                  </a:tblGrid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Epoch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EVPA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5641" t="-7353" r="-175000" b="-3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6765" t="-7353" r="-368" b="-311765"/>
                          </a:stretch>
                        </a:blipFill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accent2"/>
                              </a:solidFill>
                            </a:rPr>
                            <a:t>32(5)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noProof="0" smtClean="0">
                              <a:solidFill>
                                <a:schemeClr val="accent2"/>
                              </a:solidFill>
                            </a:rPr>
                            <a:t>no</a:t>
                          </a:r>
                          <a:endParaRPr lang="en-US" noProof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r"/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r"/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835695" y="0"/>
            <a:ext cx="6049417" cy="1196975"/>
          </a:xfrm>
        </p:spPr>
        <p:txBody>
          <a:bodyPr/>
          <a:lstStyle/>
          <a:p>
            <a:r>
              <a:rPr lang="en-US" sz="2400" dirty="0" smtClean="0"/>
              <a:t>IV. </a:t>
            </a:r>
            <a:r>
              <a:rPr lang="en-US" dirty="0" smtClean="0"/>
              <a:t>Polarization of 3C 279</a:t>
            </a:r>
          </a:p>
          <a:p>
            <a:r>
              <a:rPr lang="en-US" sz="1800" b="0" dirty="0" err="1" smtClean="0"/>
              <a:t>IV.a</a:t>
            </a:r>
            <a:r>
              <a:rPr lang="en-US" sz="1800" b="0" dirty="0" smtClean="0"/>
              <a:t> </a:t>
            </a:r>
            <a:r>
              <a:rPr lang="en-US" sz="2400" b="0" dirty="0" smtClean="0"/>
              <a:t>EVPA smoothness</a:t>
            </a:r>
          </a:p>
        </p:txBody>
      </p:sp>
      <p:pic>
        <p:nvPicPr>
          <p:cNvPr id="14" name="Bildplatzhalt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87" y="1239538"/>
            <a:ext cx="3303983" cy="5357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1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">
        <p:fade/>
      </p:transition>
    </mc:Choice>
    <mc:Fallback xmlns="">
      <p:transition spd="med" advTm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15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Fig. 6d: </a:t>
            </a:r>
            <a:r>
              <a:rPr lang="en-US" dirty="0" smtClean="0"/>
              <a:t>3C 279 optical polarization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0413418"/>
                  </p:ext>
                </p:extLst>
              </p:nvPr>
            </p:nvGraphicFramePr>
            <p:xfrm>
              <a:off x="179512" y="1772816"/>
              <a:ext cx="4752528" cy="207280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836538"/>
                    <a:gridCol w="1305330"/>
                    <a:gridCol w="954476"/>
                    <a:gridCol w="1656184"/>
                  </a:tblGrid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Epoch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EVPA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de-DE" b="1" i="1" noProof="0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𝒔</m:t>
                              </m:r>
                            </m:oMath>
                          </a14:m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 [°/d]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𝒔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de-DE" b="1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𝒔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accent2"/>
                              </a:solidFill>
                            </a:rPr>
                            <a:t>32(5)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noProof="0" smtClean="0">
                              <a:solidFill>
                                <a:schemeClr val="accent2"/>
                              </a:solidFill>
                            </a:rPr>
                            <a:t>no</a:t>
                          </a:r>
                          <a:endParaRPr lang="en-US" noProof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r"/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r"/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IV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0413418"/>
                  </p:ext>
                </p:extLst>
              </p:nvPr>
            </p:nvGraphicFramePr>
            <p:xfrm>
              <a:off x="179512" y="1772816"/>
              <a:ext cx="4752528" cy="207280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836538"/>
                    <a:gridCol w="1305330"/>
                    <a:gridCol w="954476"/>
                    <a:gridCol w="1656184"/>
                  </a:tblGrid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Epoch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EVPA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5641" t="-7353" r="-175000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6765" t="-7353" r="-368" b="-411765"/>
                          </a:stretch>
                        </a:blipFill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accent2"/>
                              </a:solidFill>
                            </a:rPr>
                            <a:t>32(5)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noProof="0" smtClean="0">
                              <a:solidFill>
                                <a:schemeClr val="accent2"/>
                              </a:solidFill>
                            </a:rPr>
                            <a:t>no</a:t>
                          </a:r>
                          <a:endParaRPr lang="en-US" noProof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r"/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r"/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IV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835695" y="0"/>
            <a:ext cx="6049417" cy="1196975"/>
          </a:xfrm>
        </p:spPr>
        <p:txBody>
          <a:bodyPr/>
          <a:lstStyle/>
          <a:p>
            <a:r>
              <a:rPr lang="en-US" sz="2400" dirty="0" smtClean="0"/>
              <a:t>IV. </a:t>
            </a:r>
            <a:r>
              <a:rPr lang="en-US" dirty="0" smtClean="0"/>
              <a:t>Polarization of 3C 279</a:t>
            </a:r>
          </a:p>
          <a:p>
            <a:r>
              <a:rPr lang="en-US" sz="1800" b="0" dirty="0" err="1" smtClean="0"/>
              <a:t>IV.a</a:t>
            </a:r>
            <a:r>
              <a:rPr lang="en-US" sz="1800" b="0" dirty="0" smtClean="0"/>
              <a:t> </a:t>
            </a:r>
            <a:r>
              <a:rPr lang="en-US" sz="2400" b="0" dirty="0" smtClean="0"/>
              <a:t>EVPA smoothness</a:t>
            </a:r>
          </a:p>
        </p:txBody>
      </p:sp>
      <p:pic>
        <p:nvPicPr>
          <p:cNvPr id="14" name="Bildplatzhalt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87" y="1239538"/>
            <a:ext cx="3303983" cy="5357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6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">
        <p:fade/>
      </p:transition>
    </mc:Choice>
    <mc:Fallback xmlns="">
      <p:transition spd="med" advTm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15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Fig. 6e: </a:t>
            </a:r>
            <a:r>
              <a:rPr lang="en-US" dirty="0" smtClean="0"/>
              <a:t>3C 279 optical polarization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361635"/>
                  </p:ext>
                </p:extLst>
              </p:nvPr>
            </p:nvGraphicFramePr>
            <p:xfrm>
              <a:off x="179512" y="1772816"/>
              <a:ext cx="4752528" cy="248736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836538"/>
                    <a:gridCol w="1305330"/>
                    <a:gridCol w="954476"/>
                    <a:gridCol w="1656184"/>
                  </a:tblGrid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Epoch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EVPA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de-DE" b="1" i="1" noProof="0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𝒔</m:t>
                              </m:r>
                            </m:oMath>
                          </a14:m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 [°/d]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𝒔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de-DE" b="1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𝒔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accent2"/>
                              </a:solidFill>
                            </a:rPr>
                            <a:t>32(5)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noProof="0" smtClean="0">
                              <a:solidFill>
                                <a:schemeClr val="accent2"/>
                              </a:solidFill>
                            </a:rPr>
                            <a:t>no</a:t>
                          </a:r>
                          <a:endParaRPr lang="en-US" noProof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4">
                      <a:txBody>
                        <a:bodyPr/>
                        <a:lstStyle/>
                        <a:p>
                          <a:pPr algn="r"/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/>
                    </a:tc>
                    <a:tc rowSpan="4">
                      <a:txBody>
                        <a:bodyPr/>
                        <a:lstStyle/>
                        <a:p>
                          <a:pPr algn="r"/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IV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V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361635"/>
                  </p:ext>
                </p:extLst>
              </p:nvPr>
            </p:nvGraphicFramePr>
            <p:xfrm>
              <a:off x="179512" y="1772816"/>
              <a:ext cx="4752528" cy="248736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836538"/>
                    <a:gridCol w="1305330"/>
                    <a:gridCol w="954476"/>
                    <a:gridCol w="1656184"/>
                  </a:tblGrid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Epoch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EVPA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5641" t="-7353" r="-175000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6765" t="-7353" r="-368" b="-511765"/>
                          </a:stretch>
                        </a:blipFill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accent2"/>
                              </a:solidFill>
                            </a:rPr>
                            <a:t>32(5)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noProof="0" smtClean="0">
                              <a:solidFill>
                                <a:schemeClr val="accent2"/>
                              </a:solidFill>
                            </a:rPr>
                            <a:t>no</a:t>
                          </a:r>
                          <a:endParaRPr lang="en-US" noProof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4">
                      <a:txBody>
                        <a:bodyPr/>
                        <a:lstStyle/>
                        <a:p>
                          <a:pPr algn="r"/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/>
                    </a:tc>
                    <a:tc rowSpan="4">
                      <a:txBody>
                        <a:bodyPr/>
                        <a:lstStyle/>
                        <a:p>
                          <a:pPr algn="r"/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IV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V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835695" y="0"/>
            <a:ext cx="6049417" cy="1196975"/>
          </a:xfrm>
        </p:spPr>
        <p:txBody>
          <a:bodyPr/>
          <a:lstStyle/>
          <a:p>
            <a:r>
              <a:rPr lang="en-US" sz="2400" dirty="0" smtClean="0"/>
              <a:t>IV. </a:t>
            </a:r>
            <a:r>
              <a:rPr lang="en-US" dirty="0" smtClean="0"/>
              <a:t>Polarization of 3C 279</a:t>
            </a:r>
          </a:p>
          <a:p>
            <a:r>
              <a:rPr lang="en-US" sz="1800" b="0" dirty="0" err="1" smtClean="0"/>
              <a:t>IV.a</a:t>
            </a:r>
            <a:r>
              <a:rPr lang="en-US" sz="1800" b="0" dirty="0" smtClean="0"/>
              <a:t> </a:t>
            </a:r>
            <a:r>
              <a:rPr lang="en-US" sz="2400" b="0" dirty="0" smtClean="0"/>
              <a:t>EVPA smoothness</a:t>
            </a:r>
          </a:p>
        </p:txBody>
      </p:sp>
      <p:pic>
        <p:nvPicPr>
          <p:cNvPr id="14" name="Bildplatzhalt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87" y="1239538"/>
            <a:ext cx="3303983" cy="5357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89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">
        <p:fade/>
      </p:transition>
    </mc:Choice>
    <mc:Fallback xmlns="">
      <p:transition spd="med" advTm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15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Fig. 6f: </a:t>
            </a:r>
            <a:r>
              <a:rPr lang="en-US" dirty="0" smtClean="0"/>
              <a:t>3C 279 optical polarization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501944"/>
                  </p:ext>
                </p:extLst>
              </p:nvPr>
            </p:nvGraphicFramePr>
            <p:xfrm>
              <a:off x="179512" y="1772816"/>
              <a:ext cx="4752528" cy="290192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836538"/>
                    <a:gridCol w="1305330"/>
                    <a:gridCol w="954476"/>
                    <a:gridCol w="1656184"/>
                  </a:tblGrid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Epoch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EVPA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de-DE" b="1" i="1" noProof="0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𝒔</m:t>
                              </m:r>
                            </m:oMath>
                          </a14:m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 [°/d]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𝒔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de-DE" b="1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𝒔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accent2"/>
                              </a:solidFill>
                            </a:rPr>
                            <a:t>32(5)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noProof="0" smtClean="0">
                              <a:solidFill>
                                <a:schemeClr val="accent2"/>
                              </a:solidFill>
                            </a:rPr>
                            <a:t>no</a:t>
                          </a:r>
                          <a:endParaRPr lang="en-US" noProof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5"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accent3"/>
                              </a:solidFill>
                            </a:rPr>
                            <a:t>2-6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/>
                    </a:tc>
                    <a:tc rowSpan="5">
                      <a:txBody>
                        <a:bodyPr/>
                        <a:lstStyle/>
                        <a:p>
                          <a:pPr algn="r"/>
                          <a:r>
                            <a:rPr lang="en-US" noProof="0" dirty="0" smtClean="0">
                              <a:solidFill>
                                <a:schemeClr val="accent3"/>
                              </a:solidFill>
                            </a:rPr>
                            <a:t>yes</a:t>
                          </a:r>
                        </a:p>
                      </a:txBody>
                      <a:tcPr anchor="ctr"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IV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V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VI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501944"/>
                  </p:ext>
                </p:extLst>
              </p:nvPr>
            </p:nvGraphicFramePr>
            <p:xfrm>
              <a:off x="179512" y="1772816"/>
              <a:ext cx="4752528" cy="290192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836538"/>
                    <a:gridCol w="1305330"/>
                    <a:gridCol w="954476"/>
                    <a:gridCol w="1656184"/>
                  </a:tblGrid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Epoch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EVPA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5641" t="-7353" r="-175000" b="-6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6765" t="-7353" r="-368" b="-611765"/>
                          </a:stretch>
                        </a:blipFill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accent2"/>
                              </a:solidFill>
                            </a:rPr>
                            <a:t>32(5)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noProof="0" smtClean="0">
                              <a:solidFill>
                                <a:schemeClr val="accent2"/>
                              </a:solidFill>
                            </a:rPr>
                            <a:t>no</a:t>
                          </a:r>
                          <a:endParaRPr lang="en-US" noProof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5"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accent3"/>
                              </a:solidFill>
                            </a:rPr>
                            <a:t>2-6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/>
                    </a:tc>
                    <a:tc rowSpan="5">
                      <a:txBody>
                        <a:bodyPr/>
                        <a:lstStyle/>
                        <a:p>
                          <a:pPr algn="r"/>
                          <a:r>
                            <a:rPr lang="en-US" noProof="0" dirty="0" smtClean="0">
                              <a:solidFill>
                                <a:schemeClr val="accent3"/>
                              </a:solidFill>
                            </a:rPr>
                            <a:t>yes</a:t>
                          </a:r>
                        </a:p>
                      </a:txBody>
                      <a:tcPr anchor="ctr"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IV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V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VI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835695" y="0"/>
            <a:ext cx="6049417" cy="1196975"/>
          </a:xfrm>
        </p:spPr>
        <p:txBody>
          <a:bodyPr/>
          <a:lstStyle/>
          <a:p>
            <a:r>
              <a:rPr lang="en-US" sz="2400" dirty="0" smtClean="0"/>
              <a:t>IV. </a:t>
            </a:r>
            <a:r>
              <a:rPr lang="en-US" dirty="0" smtClean="0"/>
              <a:t>Polarization of 3C 279</a:t>
            </a:r>
          </a:p>
          <a:p>
            <a:r>
              <a:rPr lang="en-US" sz="1800" b="0" dirty="0" err="1" smtClean="0"/>
              <a:t>IV.a</a:t>
            </a:r>
            <a:r>
              <a:rPr lang="en-US" sz="1800" b="0" dirty="0" smtClean="0"/>
              <a:t> </a:t>
            </a:r>
            <a:r>
              <a:rPr lang="en-US" sz="2400" b="0" dirty="0" smtClean="0"/>
              <a:t>EVPA smoothness</a:t>
            </a:r>
          </a:p>
        </p:txBody>
      </p:sp>
      <p:pic>
        <p:nvPicPr>
          <p:cNvPr id="12" name="Bildplatzhalt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87" y="1239538"/>
            <a:ext cx="3303983" cy="5357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7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15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Fig. 6g: </a:t>
            </a:r>
            <a:r>
              <a:rPr lang="en-US" dirty="0" smtClean="0"/>
              <a:t>3C 279 optical polarization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0234856"/>
                  </p:ext>
                </p:extLst>
              </p:nvPr>
            </p:nvGraphicFramePr>
            <p:xfrm>
              <a:off x="179512" y="1772816"/>
              <a:ext cx="4752528" cy="331648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836538"/>
                    <a:gridCol w="1305330"/>
                    <a:gridCol w="954476"/>
                    <a:gridCol w="1656184"/>
                  </a:tblGrid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Epoch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EVPA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de-DE" b="1" i="1" noProof="0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𝒔</m:t>
                              </m:r>
                            </m:oMath>
                          </a14:m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 [°/d]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𝒔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de-DE" b="1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𝒔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𝒎</m:t>
                                    </m:r>
                                    <m:r>
                                      <a:rPr lang="de-DE" b="1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accent2"/>
                              </a:solidFill>
                            </a:rPr>
                            <a:t>32(5)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noProof="0" smtClean="0">
                              <a:solidFill>
                                <a:schemeClr val="accent2"/>
                              </a:solidFill>
                            </a:rPr>
                            <a:t>no</a:t>
                          </a:r>
                          <a:endParaRPr lang="en-US" noProof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5"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accent3"/>
                              </a:solidFill>
                            </a:rPr>
                            <a:t>2-6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/>
                    </a:tc>
                    <a:tc rowSpan="5">
                      <a:txBody>
                        <a:bodyPr/>
                        <a:lstStyle/>
                        <a:p>
                          <a:pPr algn="r"/>
                          <a:r>
                            <a:rPr lang="en-US" noProof="0" dirty="0" smtClean="0">
                              <a:solidFill>
                                <a:schemeClr val="accent3"/>
                              </a:solidFill>
                            </a:rPr>
                            <a:t>yes</a:t>
                          </a:r>
                        </a:p>
                      </a:txBody>
                      <a:tcPr anchor="ctr"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IV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V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VI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VII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accent2"/>
                              </a:solidFill>
                            </a:rPr>
                            <a:t>10.5(8)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noProof="0" dirty="0" smtClean="0">
                              <a:solidFill>
                                <a:schemeClr val="accent3"/>
                              </a:solidFill>
                            </a:rPr>
                            <a:t>yes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0234856"/>
                  </p:ext>
                </p:extLst>
              </p:nvPr>
            </p:nvGraphicFramePr>
            <p:xfrm>
              <a:off x="179512" y="1772816"/>
              <a:ext cx="4752528" cy="331648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836538"/>
                    <a:gridCol w="1305330"/>
                    <a:gridCol w="954476"/>
                    <a:gridCol w="1656184"/>
                  </a:tblGrid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Epoch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EVPA</a:t>
                          </a:r>
                          <a:endParaRPr lang="en-US" noProof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5641" t="-7353" r="-175000" b="-7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6765" t="-7353" r="-368" b="-711765"/>
                          </a:stretch>
                        </a:blipFill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accent2"/>
                              </a:solidFill>
                            </a:rPr>
                            <a:t>32(5)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noProof="0" smtClean="0">
                              <a:solidFill>
                                <a:schemeClr val="accent2"/>
                              </a:solidFill>
                            </a:rPr>
                            <a:t>no</a:t>
                          </a:r>
                          <a:endParaRPr lang="en-US" noProof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5"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accent3"/>
                              </a:solidFill>
                            </a:rPr>
                            <a:t>2-6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/>
                    </a:tc>
                    <a:tc rowSpan="5">
                      <a:txBody>
                        <a:bodyPr/>
                        <a:lstStyle/>
                        <a:p>
                          <a:pPr algn="r"/>
                          <a:r>
                            <a:rPr lang="en-US" noProof="0" dirty="0" smtClean="0">
                              <a:solidFill>
                                <a:schemeClr val="accent3"/>
                              </a:solidFill>
                            </a:rPr>
                            <a:t>yes</a:t>
                          </a:r>
                        </a:p>
                      </a:txBody>
                      <a:tcPr anchor="ctr"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T>
                          <a:noFill/>
                        </a:lnT>
                      </a:tcPr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IV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V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VI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3"/>
                              </a:solidFill>
                            </a:rPr>
                            <a:t>↑</a:t>
                          </a:r>
                          <a:endParaRPr lang="en-US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noProof="0" dirty="0" smtClean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/>
                    </a:tc>
                  </a:tr>
                  <a:tr h="4145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rPr>
                            <a:t>VII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2"/>
                              </a:solidFill>
                            </a:rPr>
                            <a:t>↓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solidFill>
                                <a:schemeClr val="accent2"/>
                              </a:solidFill>
                            </a:rPr>
                            <a:t>10.5(8)</a:t>
                          </a:r>
                          <a:endParaRPr lang="en-US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noProof="0" dirty="0" smtClean="0">
                              <a:solidFill>
                                <a:schemeClr val="accent3"/>
                              </a:solidFill>
                            </a:rPr>
                            <a:t>yes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835695" y="0"/>
            <a:ext cx="6049417" cy="1196975"/>
          </a:xfrm>
        </p:spPr>
        <p:txBody>
          <a:bodyPr/>
          <a:lstStyle/>
          <a:p>
            <a:r>
              <a:rPr lang="en-US" sz="2400" dirty="0" smtClean="0"/>
              <a:t>IV. </a:t>
            </a:r>
            <a:r>
              <a:rPr lang="en-US" dirty="0" smtClean="0"/>
              <a:t>Polarization of 3C 279</a:t>
            </a:r>
          </a:p>
          <a:p>
            <a:r>
              <a:rPr lang="en-US" sz="1800" b="0" dirty="0" err="1" smtClean="0"/>
              <a:t>IV.a</a:t>
            </a:r>
            <a:r>
              <a:rPr lang="en-US" sz="1800" b="0" dirty="0" smtClean="0"/>
              <a:t> </a:t>
            </a:r>
            <a:r>
              <a:rPr lang="en-US" sz="2400" b="0" dirty="0" smtClean="0"/>
              <a:t>EVPA smoothness</a:t>
            </a:r>
          </a:p>
        </p:txBody>
      </p:sp>
      <p:pic>
        <p:nvPicPr>
          <p:cNvPr id="12" name="Bildplatzhalt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87" y="1239538"/>
            <a:ext cx="3303983" cy="5357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93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16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107504" y="5589240"/>
            <a:ext cx="4392488" cy="719608"/>
          </a:xfrm>
        </p:spPr>
        <p:txBody>
          <a:bodyPr/>
          <a:lstStyle/>
          <a:p>
            <a:r>
              <a:rPr lang="en-US" b="1" dirty="0" smtClean="0"/>
              <a:t>Fig. 7a: </a:t>
            </a:r>
            <a:r>
              <a:rPr lang="en-US" dirty="0" smtClean="0"/>
              <a:t>Sketched jet model</a:t>
            </a:r>
          </a:p>
          <a:p>
            <a:r>
              <a:rPr lang="en-US" b="1" dirty="0" smtClean="0"/>
              <a:t>Fig. </a:t>
            </a:r>
            <a:r>
              <a:rPr lang="en-US" b="1" dirty="0"/>
              <a:t>8</a:t>
            </a:r>
            <a:r>
              <a:rPr lang="en-US" b="1" dirty="0" smtClean="0"/>
              <a:t>: </a:t>
            </a:r>
            <a:r>
              <a:rPr lang="en-US" dirty="0" smtClean="0"/>
              <a:t>3C 279 LCs (V+R) and opt. pol.</a:t>
            </a:r>
            <a:endParaRPr lang="en-US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12" y="1196753"/>
            <a:ext cx="4643436" cy="535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464844" cy="4464844"/>
          </a:xfrm>
          <a:prstGeom prst="rect">
            <a:avLst/>
          </a:prstGeom>
        </p:spPr>
      </p:pic>
      <p:sp>
        <p:nvSpPr>
          <p:cNvPr id="8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835695" y="0"/>
            <a:ext cx="6049417" cy="1196975"/>
          </a:xfrm>
        </p:spPr>
        <p:txBody>
          <a:bodyPr/>
          <a:lstStyle/>
          <a:p>
            <a:r>
              <a:rPr lang="en-US" sz="2400" dirty="0" smtClean="0"/>
              <a:t>IV. </a:t>
            </a:r>
            <a:r>
              <a:rPr lang="en-US" dirty="0" smtClean="0"/>
              <a:t>Polarization of 3C 279</a:t>
            </a:r>
          </a:p>
          <a:p>
            <a:r>
              <a:rPr lang="en-US" sz="1800" b="0" dirty="0" err="1" smtClean="0"/>
              <a:t>IV.b</a:t>
            </a:r>
            <a:r>
              <a:rPr lang="en-US" sz="1800" b="0" dirty="0" smtClean="0"/>
              <a:t> </a:t>
            </a:r>
            <a:r>
              <a:rPr lang="en-US" sz="2400" b="0" dirty="0" smtClean="0"/>
              <a:t>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3504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17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464844" cy="4464844"/>
          </a:xfrm>
          <a:prstGeom prst="rect">
            <a:avLst/>
          </a:prstGeom>
        </p:spPr>
      </p:pic>
      <p:sp>
        <p:nvSpPr>
          <p:cNvPr id="8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835695" y="0"/>
            <a:ext cx="6049417" cy="1196975"/>
          </a:xfrm>
        </p:spPr>
        <p:txBody>
          <a:bodyPr/>
          <a:lstStyle/>
          <a:p>
            <a:r>
              <a:rPr lang="en-US" sz="2400" dirty="0" smtClean="0"/>
              <a:t>IV. </a:t>
            </a:r>
            <a:r>
              <a:rPr lang="en-US" dirty="0" smtClean="0"/>
              <a:t>Polarization of 3C 279</a:t>
            </a:r>
          </a:p>
          <a:p>
            <a:r>
              <a:rPr lang="en-US" sz="1800" b="0" dirty="0" err="1" smtClean="0"/>
              <a:t>IV.b</a:t>
            </a:r>
            <a:r>
              <a:rPr lang="en-US" sz="1800" b="0" dirty="0" smtClean="0"/>
              <a:t> </a:t>
            </a:r>
            <a:r>
              <a:rPr lang="en-US" sz="2400" b="0" dirty="0" smtClean="0"/>
              <a:t>Interpretation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107504" y="5589240"/>
            <a:ext cx="4392488" cy="719608"/>
          </a:xfrm>
        </p:spPr>
        <p:txBody>
          <a:bodyPr/>
          <a:lstStyle/>
          <a:p>
            <a:r>
              <a:rPr lang="en-US" b="1" dirty="0" smtClean="0"/>
              <a:t>Fig. 7b: </a:t>
            </a:r>
            <a:r>
              <a:rPr lang="en-US" dirty="0" smtClean="0"/>
              <a:t>Sketched jet model</a:t>
            </a:r>
          </a:p>
          <a:p>
            <a:r>
              <a:rPr lang="en-US" b="1" dirty="0" smtClean="0"/>
              <a:t>Fig. </a:t>
            </a:r>
            <a:r>
              <a:rPr lang="en-US" b="1" dirty="0"/>
              <a:t>8</a:t>
            </a:r>
            <a:r>
              <a:rPr lang="en-US" b="1" dirty="0" smtClean="0"/>
              <a:t>: </a:t>
            </a:r>
            <a:r>
              <a:rPr lang="en-US" dirty="0" smtClean="0"/>
              <a:t>3C 279 LCs (V+R) and opt. pol.</a:t>
            </a:r>
            <a:endParaRPr lang="en-US" dirty="0"/>
          </a:p>
        </p:txBody>
      </p:sp>
      <p:pic>
        <p:nvPicPr>
          <p:cNvPr id="10" name="Bildplatzhalt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12" y="1196753"/>
            <a:ext cx="4643436" cy="5357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60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18</a:t>
            </a:r>
            <a:endParaRPr lang="en-US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835695" y="0"/>
            <a:ext cx="6049417" cy="1196975"/>
          </a:xfrm>
        </p:spPr>
        <p:txBody>
          <a:bodyPr/>
          <a:lstStyle/>
          <a:p>
            <a:r>
              <a:rPr lang="en-US" sz="2400" dirty="0" smtClean="0"/>
              <a:t>IV. </a:t>
            </a:r>
            <a:r>
              <a:rPr lang="en-US" dirty="0" smtClean="0"/>
              <a:t>Polarization of 3C 279</a:t>
            </a:r>
          </a:p>
          <a:p>
            <a:r>
              <a:rPr lang="en-US" sz="1800" b="0" dirty="0" err="1" smtClean="0"/>
              <a:t>IV.c</a:t>
            </a:r>
            <a:r>
              <a:rPr lang="en-US" sz="1800" b="0" dirty="0" smtClean="0"/>
              <a:t> </a:t>
            </a:r>
            <a:r>
              <a:rPr lang="en-US" sz="2400" b="0" dirty="0" smtClean="0"/>
              <a:t>Gamma-ray-flaring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107504" y="5589240"/>
            <a:ext cx="4392488" cy="719608"/>
          </a:xfrm>
        </p:spPr>
        <p:txBody>
          <a:bodyPr/>
          <a:lstStyle/>
          <a:p>
            <a:r>
              <a:rPr lang="en-US" b="1" dirty="0" smtClean="0"/>
              <a:t>Fig. 9: </a:t>
            </a:r>
            <a:r>
              <a:rPr lang="en-US" dirty="0" smtClean="0"/>
              <a:t>3C 279 </a:t>
            </a:r>
            <a:r>
              <a:rPr lang="el-GR" dirty="0" smtClean="0"/>
              <a:t>γ</a:t>
            </a:r>
            <a:r>
              <a:rPr lang="de-DE" dirty="0" smtClean="0"/>
              <a:t>-</a:t>
            </a:r>
            <a:r>
              <a:rPr lang="de-DE" dirty="0" err="1" smtClean="0"/>
              <a:t>ray</a:t>
            </a:r>
            <a:r>
              <a:rPr lang="en-US" dirty="0" smtClean="0"/>
              <a:t> light curve, optical light curves and polarization</a:t>
            </a:r>
            <a:endParaRPr lang="en-US" dirty="0"/>
          </a:p>
        </p:txBody>
      </p:sp>
      <p:pic>
        <p:nvPicPr>
          <p:cNvPr id="10" name="Bildplatzhalt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12" y="1247297"/>
            <a:ext cx="4643437" cy="525672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Inhaltsplatzhalter 1"/>
              <p:cNvSpPr txBox="1">
                <a:spLocks/>
              </p:cNvSpPr>
              <p:nvPr/>
            </p:nvSpPr>
            <p:spPr>
              <a:xfrm>
                <a:off x="107504" y="1196752"/>
                <a:ext cx="4320480" cy="43204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de-DE" dirty="0" smtClean="0">
                    <a:ea typeface="Cambria Math"/>
                  </a:rPr>
                  <a:t>Event time:</a:t>
                </a:r>
                <a:endParaRPr lang="de-DE" i="1" dirty="0" smtClean="0">
                  <a:latin typeface="Cambria Math"/>
                  <a:ea typeface="Cambria Math"/>
                </a:endParaRPr>
              </a:p>
              <a:p>
                <a:pPr marL="0" indent="0">
                  <a:spcAft>
                    <a:spcPts val="180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≈110 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d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 smtClean="0"/>
                  <a:t>Assuming Lorentz factor:</a:t>
                </a:r>
              </a:p>
              <a:p>
                <a:pPr marL="0" indent="0">
                  <a:spcAft>
                    <a:spcPts val="180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=15</m:t>
                      </m:r>
                    </m:oMath>
                  </m:oMathPara>
                </a14:m>
                <a:endParaRPr lang="de-DE" b="0" dirty="0" smtClean="0">
                  <a:ea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 smtClean="0"/>
                  <a:t>Traveling distance: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~ 5∙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Inhaltsplatzhalt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96752"/>
                <a:ext cx="4320480" cy="4320480"/>
              </a:xfrm>
              <a:prstGeom prst="rect">
                <a:avLst/>
              </a:prstGeom>
              <a:blipFill rotWithShape="1">
                <a:blip r:embed="rId3"/>
                <a:stretch>
                  <a:fillRect l="-2260" t="-11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50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09" y="1196752"/>
            <a:ext cx="4643438" cy="5357813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28" y="4076899"/>
            <a:ext cx="2321719" cy="2232421"/>
          </a:xfrm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II. </a:t>
            </a:r>
            <a:r>
              <a:rPr lang="en-US" dirty="0" smtClean="0"/>
              <a:t>Polarization </a:t>
            </a:r>
            <a:r>
              <a:rPr lang="en-US" dirty="0"/>
              <a:t>of 3C 279 </a:t>
            </a:r>
            <a:endParaRPr lang="en-US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Fig. </a:t>
            </a:r>
            <a:r>
              <a:rPr lang="en-US" b="1" dirty="0" smtClean="0"/>
              <a:t>1a:</a:t>
            </a:r>
            <a:r>
              <a:rPr lang="en-US" dirty="0" smtClean="0"/>
              <a:t> Optical, linear polarization degree of 3C 279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1"/>
              <p:cNvSpPr txBox="1">
                <a:spLocks/>
              </p:cNvSpPr>
              <p:nvPr/>
            </p:nvSpPr>
            <p:spPr>
              <a:xfrm>
                <a:off x="121777" y="1412776"/>
                <a:ext cx="4450223" cy="1814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degree of linear polarization: </a:t>
                </a:r>
              </a:p>
              <a:p>
                <a:r>
                  <a:rPr lang="en-US" dirty="0" smtClean="0"/>
                  <a:t>mean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=12 %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variation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ea typeface="Cambria Math"/>
                      </a:rPr>
                      <m:t>𝜎</m:t>
                    </m:r>
                    <m:d>
                      <m:d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</m:d>
                    <m:r>
                      <a:rPr lang="de-DE" b="0" i="1" smtClean="0">
                        <a:latin typeface="Cambria Math"/>
                        <a:ea typeface="Cambria Math"/>
                      </a:rPr>
                      <m:t>=8 %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Inhaltsplatzhalt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77" y="1412776"/>
                <a:ext cx="4450223" cy="1814506"/>
              </a:xfrm>
              <a:prstGeom prst="rect">
                <a:avLst/>
              </a:prstGeom>
              <a:blipFill rotWithShape="1">
                <a:blip r:embed="rId4"/>
                <a:stretch>
                  <a:fillRect l="-2192" t="-26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1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19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Fig. 10: </a:t>
            </a:r>
            <a:r>
              <a:rPr lang="en-US" dirty="0" smtClean="0"/>
              <a:t>3C 279 mm and optical EVPA</a:t>
            </a:r>
            <a:endParaRPr lang="en-US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835695" y="0"/>
            <a:ext cx="6049417" cy="1196975"/>
          </a:xfrm>
        </p:spPr>
        <p:txBody>
          <a:bodyPr/>
          <a:lstStyle/>
          <a:p>
            <a:r>
              <a:rPr lang="en-US" sz="2400" dirty="0" smtClean="0"/>
              <a:t>IV. </a:t>
            </a:r>
            <a:r>
              <a:rPr lang="en-US" dirty="0" smtClean="0"/>
              <a:t>Polarization of 3C 279</a:t>
            </a:r>
          </a:p>
          <a:p>
            <a:r>
              <a:rPr lang="en-US" sz="1800" b="0" dirty="0" err="1" smtClean="0"/>
              <a:t>IV.d</a:t>
            </a:r>
            <a:r>
              <a:rPr lang="en-US" sz="1800" b="0" dirty="0" smtClean="0"/>
              <a:t> </a:t>
            </a:r>
            <a:r>
              <a:rPr lang="en-US" sz="2400" b="0" dirty="0" smtClean="0"/>
              <a:t>mm polarization</a:t>
            </a:r>
          </a:p>
        </p:txBody>
      </p:sp>
      <p:pic>
        <p:nvPicPr>
          <p:cNvPr id="8" name="Bildplatzhalt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1196753"/>
            <a:ext cx="4643436" cy="5357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34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Method:</a:t>
                </a:r>
              </a:p>
              <a:p>
                <a:r>
                  <a:rPr lang="en-US" dirty="0" smtClean="0"/>
                  <a:t>Distinguish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stochastic </a:t>
                </a:r>
                <a:r>
                  <a:rPr lang="en-US" dirty="0" smtClean="0"/>
                  <a:t>from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deterministic</a:t>
                </a:r>
                <a:r>
                  <a:rPr lang="en-US" dirty="0" smtClean="0"/>
                  <a:t> EVPA variation.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3C 279 :</a:t>
                </a:r>
              </a:p>
              <a:p>
                <a:r>
                  <a:rPr lang="en-US" dirty="0"/>
                  <a:t>Possibly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stochastic </a:t>
                </a:r>
                <a:r>
                  <a:rPr lang="en-US" dirty="0"/>
                  <a:t>EVPA variation during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low-state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Deterministic</a:t>
                </a:r>
                <a:r>
                  <a:rPr lang="en-US" dirty="0"/>
                  <a:t> EVPA variation during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flaring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state</a:t>
                </a:r>
                <a:endParaRPr lang="en-US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EVPA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rotation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&gt;360°</m:t>
                    </m:r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Two-directional</a:t>
                </a:r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93" t="-10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V. </a:t>
            </a: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20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3354262" y="3987641"/>
            <a:ext cx="34774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spcBef>
                <a:spcPts val="576"/>
              </a:spcBef>
            </a:pPr>
            <a:r>
              <a:rPr lang="en-US" sz="2000" dirty="0"/>
              <a:t>→ 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accent2"/>
                </a:solidFill>
              </a:rPr>
              <a:t>no</a:t>
            </a:r>
            <a:r>
              <a:rPr lang="en-US" sz="2000" dirty="0" smtClean="0"/>
              <a:t> </a:t>
            </a:r>
            <a:r>
              <a:rPr lang="en-US" sz="2000" dirty="0"/>
              <a:t>globally bending </a:t>
            </a:r>
            <a:r>
              <a:rPr lang="en-US" sz="2000" dirty="0" smtClean="0"/>
              <a:t>jet</a:t>
            </a:r>
          </a:p>
          <a:p>
            <a:pPr lvl="1">
              <a:spcBef>
                <a:spcPts val="576"/>
              </a:spcBef>
            </a:pPr>
            <a:r>
              <a:rPr lang="en-US" sz="2000" dirty="0" smtClean="0"/>
              <a:t>→ 	</a:t>
            </a:r>
            <a:r>
              <a:rPr lang="en-US" sz="2000" dirty="0" smtClean="0">
                <a:solidFill>
                  <a:schemeClr val="accent3"/>
                </a:solidFill>
              </a:rPr>
              <a:t>helical motion </a:t>
            </a:r>
            <a:r>
              <a:rPr lang="en-US" sz="2000" dirty="0" smtClean="0"/>
              <a:t>in a</a:t>
            </a:r>
          </a:p>
          <a:p>
            <a:pPr lvl="1"/>
            <a:r>
              <a:rPr lang="en-US" sz="2000" dirty="0" smtClean="0">
                <a:solidFill>
                  <a:schemeClr val="accent3"/>
                </a:solidFill>
              </a:rPr>
              <a:t>	helical </a:t>
            </a:r>
            <a:r>
              <a:rPr lang="en-US" sz="2000" dirty="0">
                <a:solidFill>
                  <a:schemeClr val="accent3"/>
                </a:solidFill>
              </a:rPr>
              <a:t>magnetic field</a:t>
            </a:r>
          </a:p>
          <a:p>
            <a:pPr>
              <a:spcBef>
                <a:spcPts val="576"/>
              </a:spcBef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4537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2626"/>
            <a:ext cx="2355556" cy="251428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79512" y="810578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6"/>
                </a:solidFill>
              </a:rPr>
              <a:t>Special thanks to the QMP collaborators:</a:t>
            </a:r>
          </a:p>
          <a:p>
            <a:pPr algn="just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T. 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Savolainen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(PI), S.G.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Jorstad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F.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Schinzel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K.V.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Sokolovsky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I.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Agudo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Aller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L.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Berdnikov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V.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Chavushyan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L.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Fuhrmann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Gurwell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R.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Itoh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J.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Heidt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Y.Y.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Kovalev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T.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Krajci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O.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Kurtanidze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Lähteenmäki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V.M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Larionov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, J.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León-Tavares, A.P.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Marscher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K.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Nilson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the AAVSO, the Yale SMARTS project and all the observers.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2924944"/>
            <a:ext cx="8832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6"/>
                </a:solidFill>
              </a:rPr>
              <a:t>Acknowledgements:</a:t>
            </a:r>
          </a:p>
          <a:p>
            <a:pPr algn="just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SK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 supported for this research through a stipend from the International Max Planck Research School (IMPRS) for Astronomy and Astrophysics at the Max Planck Institute for Radio Astronomy in cooperation with the Universities of Bonn and Cologne.</a:t>
            </a:r>
          </a:p>
          <a:p>
            <a:pPr algn="just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from the Steward Observatory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spectropolarimetric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monitoring project were used. This program is supported by Fermi Guest Investigator grants NNX08AW56G, NNX09AU10G, and NNX12AO93G.</a:t>
            </a:r>
          </a:p>
          <a:p>
            <a:pPr algn="just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acknowledge with thanks the variable star observations from the AAVSO International Database contributed by observers worldwide and used in this research.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916162"/>
            <a:ext cx="1872208" cy="85139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63916"/>
            <a:ext cx="1080120" cy="86295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885806"/>
            <a:ext cx="623663" cy="85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09" y="1196753"/>
            <a:ext cx="4643437" cy="5357811"/>
          </a:xfrm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II. </a:t>
            </a:r>
            <a:r>
              <a:rPr lang="en-US" dirty="0" smtClean="0"/>
              <a:t>Polarization </a:t>
            </a:r>
            <a:r>
              <a:rPr lang="en-US" dirty="0"/>
              <a:t>of 3C </a:t>
            </a:r>
            <a:r>
              <a:rPr lang="en-US" dirty="0" smtClean="0"/>
              <a:t>279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3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Fig. </a:t>
            </a:r>
            <a:r>
              <a:rPr lang="en-US" b="1" dirty="0" smtClean="0"/>
              <a:t>1b:</a:t>
            </a:r>
            <a:r>
              <a:rPr lang="en-US" dirty="0" smtClean="0"/>
              <a:t> Optical, linear polarization degree and EVPA of 3C 279</a:t>
            </a:r>
            <a:endParaRPr lang="en-US" dirty="0"/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121777" y="3573016"/>
            <a:ext cx="4450223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Optical electric vector position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angle (EVPA)</a:t>
            </a: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121777" y="1412776"/>
            <a:ext cx="4450223" cy="1814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degree of linear polarization</a:t>
            </a:r>
          </a:p>
        </p:txBody>
      </p:sp>
    </p:spTree>
    <p:extLst>
      <p:ext uri="{BB962C8B-B14F-4D97-AF65-F5344CB8AC3E}">
        <p14:creationId xmlns:p14="http://schemas.microsoft.com/office/powerpoint/2010/main" val="16908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09" y="1196753"/>
            <a:ext cx="4643436" cy="5357811"/>
          </a:xfrm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II. </a:t>
            </a:r>
            <a:r>
              <a:rPr lang="en-US" dirty="0" smtClean="0"/>
              <a:t>Polarization </a:t>
            </a:r>
            <a:r>
              <a:rPr lang="en-US" dirty="0"/>
              <a:t>of 3C </a:t>
            </a:r>
            <a:r>
              <a:rPr lang="en-US" dirty="0" smtClean="0"/>
              <a:t>279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3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Fig. </a:t>
            </a:r>
            <a:r>
              <a:rPr lang="en-US" b="1" dirty="0" smtClean="0"/>
              <a:t>1b:</a:t>
            </a:r>
            <a:r>
              <a:rPr lang="en-US" dirty="0" smtClean="0"/>
              <a:t> Optical, linear polarization degree and EVPA of 3C 279</a:t>
            </a:r>
            <a:endParaRPr lang="en-US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949364"/>
              </p:ext>
            </p:extLst>
          </p:nvPr>
        </p:nvGraphicFramePr>
        <p:xfrm>
          <a:off x="35497" y="1268760"/>
          <a:ext cx="9073008" cy="2494280"/>
        </p:xfrm>
        <a:graphic>
          <a:graphicData uri="http://schemas.openxmlformats.org/drawingml/2006/table">
            <a:tbl>
              <a:tblPr firstRow="1" bandRow="1">
                <a:solidFill>
                  <a:srgbClr val="FEFAF6"/>
                </a:solidFill>
                <a:tableStyleId>{68D230F3-CF80-4859-8CE7-A43EE81993B5}</a:tableStyleId>
              </a:tblPr>
              <a:tblGrid>
                <a:gridCol w="1584175"/>
                <a:gridCol w="1512168"/>
                <a:gridCol w="1152128"/>
                <a:gridCol w="2409946"/>
                <a:gridCol w="24145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object</a:t>
                      </a:r>
                      <a:endParaRPr lang="en-US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dirty="0" smtClean="0"/>
                        <a:t>EVPA rotation</a:t>
                      </a:r>
                      <a:endParaRPr lang="en-US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dirty="0" smtClean="0"/>
                        <a:t>time interval</a:t>
                      </a:r>
                      <a:endParaRPr lang="en-US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explanation</a:t>
                      </a:r>
                      <a:endParaRPr lang="en-US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reference</a:t>
                      </a:r>
                      <a:endParaRPr lang="en-US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OJ 287</a:t>
                      </a:r>
                      <a:endParaRPr lang="en-US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dirty="0" smtClean="0"/>
                        <a:t>120 °</a:t>
                      </a:r>
                      <a:endParaRPr lang="en-US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dirty="0" smtClean="0"/>
                        <a:t>7 d</a:t>
                      </a:r>
                      <a:endParaRPr lang="en-US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Helical motion</a:t>
                      </a:r>
                      <a:r>
                        <a:rPr lang="en-US" baseline="0" noProof="0" dirty="0" smtClean="0"/>
                        <a:t> in a helical magnetic field</a:t>
                      </a:r>
                      <a:endParaRPr lang="en-US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Kikuchi et al., 1988</a:t>
                      </a:r>
                      <a:endParaRPr lang="en-US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3"/>
                          </a:solidFill>
                        </a:rPr>
                        <a:t>BL Lac</a:t>
                      </a:r>
                      <a:endParaRPr lang="en-US" noProof="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dirty="0" smtClean="0">
                          <a:solidFill>
                            <a:schemeClr val="accent3"/>
                          </a:solidFill>
                        </a:rPr>
                        <a:t>240 °</a:t>
                      </a:r>
                      <a:endParaRPr lang="en-US" noProof="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dirty="0" smtClean="0">
                          <a:solidFill>
                            <a:schemeClr val="accent3"/>
                          </a:solidFill>
                        </a:rPr>
                        <a:t>5 d</a:t>
                      </a:r>
                      <a:endParaRPr lang="en-US" noProof="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err="1" smtClean="0">
                          <a:solidFill>
                            <a:schemeClr val="accent3"/>
                          </a:solidFill>
                        </a:rPr>
                        <a:t>Marscher</a:t>
                      </a:r>
                      <a:r>
                        <a:rPr lang="en-US" noProof="0" dirty="0" smtClean="0">
                          <a:solidFill>
                            <a:schemeClr val="accent3"/>
                          </a:solidFill>
                        </a:rPr>
                        <a:t> et</a:t>
                      </a:r>
                      <a:r>
                        <a:rPr lang="en-US" baseline="0" noProof="0" dirty="0" smtClean="0">
                          <a:solidFill>
                            <a:schemeClr val="accent3"/>
                          </a:solidFill>
                        </a:rPr>
                        <a:t> al., </a:t>
                      </a:r>
                      <a:r>
                        <a:rPr lang="en-US" noProof="0" dirty="0" smtClean="0">
                          <a:solidFill>
                            <a:schemeClr val="accent3"/>
                          </a:solidFill>
                        </a:rPr>
                        <a:t>2008</a:t>
                      </a:r>
                      <a:endParaRPr lang="en-US" noProof="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3"/>
                          </a:solidFill>
                        </a:rPr>
                        <a:t>PKS 1510-089</a:t>
                      </a:r>
                      <a:endParaRPr lang="en-US" noProof="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dirty="0" smtClean="0">
                          <a:solidFill>
                            <a:schemeClr val="accent3"/>
                          </a:solidFill>
                        </a:rPr>
                        <a:t>720 °</a:t>
                      </a:r>
                      <a:endParaRPr lang="en-US" noProof="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dirty="0" smtClean="0">
                          <a:solidFill>
                            <a:schemeClr val="accent3"/>
                          </a:solidFill>
                        </a:rPr>
                        <a:t>50 d</a:t>
                      </a:r>
                      <a:endParaRPr lang="en-US" noProof="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noProof="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err="1" smtClean="0">
                          <a:solidFill>
                            <a:schemeClr val="accent3"/>
                          </a:solidFill>
                        </a:rPr>
                        <a:t>Marscher</a:t>
                      </a:r>
                      <a:r>
                        <a:rPr lang="en-US" noProof="0" dirty="0" smtClean="0">
                          <a:solidFill>
                            <a:schemeClr val="accent3"/>
                          </a:solidFill>
                        </a:rPr>
                        <a:t> et al., 2010</a:t>
                      </a:r>
                      <a:endParaRPr lang="en-US" noProof="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3C 279</a:t>
                      </a:r>
                      <a:endParaRPr lang="en-US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dirty="0" smtClean="0">
                          <a:sym typeface="Wingdings 3"/>
                        </a:rPr>
                        <a:t> </a:t>
                      </a:r>
                      <a:r>
                        <a:rPr lang="en-US" noProof="0" dirty="0" smtClean="0"/>
                        <a:t>300 °</a:t>
                      </a:r>
                      <a:endParaRPr lang="en-US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dirty="0" smtClean="0"/>
                        <a:t>60</a:t>
                      </a:r>
                      <a:r>
                        <a:rPr lang="en-US" baseline="0" noProof="0" dirty="0" smtClean="0"/>
                        <a:t> d</a:t>
                      </a:r>
                      <a:endParaRPr lang="en-US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Larionov</a:t>
                      </a:r>
                      <a:r>
                        <a:rPr lang="en-US" noProof="0" dirty="0" smtClean="0"/>
                        <a:t> et al., 2008</a:t>
                      </a:r>
                      <a:endParaRPr lang="en-US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3"/>
                          </a:solidFill>
                        </a:rPr>
                        <a:t>3C 279</a:t>
                      </a:r>
                      <a:endParaRPr lang="en-US" noProof="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dirty="0" smtClean="0">
                          <a:solidFill>
                            <a:schemeClr val="accent3"/>
                          </a:solidFill>
                          <a:sym typeface="Wingdings 3"/>
                        </a:rPr>
                        <a:t> </a:t>
                      </a:r>
                      <a:r>
                        <a:rPr lang="en-US" noProof="0" dirty="0" smtClean="0">
                          <a:solidFill>
                            <a:schemeClr val="accent3"/>
                          </a:solidFill>
                        </a:rPr>
                        <a:t>208 °</a:t>
                      </a:r>
                      <a:endParaRPr lang="en-US" noProof="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dirty="0" smtClean="0">
                          <a:solidFill>
                            <a:schemeClr val="accent3"/>
                          </a:solidFill>
                        </a:rPr>
                        <a:t>12 d</a:t>
                      </a:r>
                      <a:endParaRPr lang="en-US" noProof="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3"/>
                          </a:solidFill>
                        </a:rPr>
                        <a:t>Bent</a:t>
                      </a:r>
                      <a:r>
                        <a:rPr lang="en-US" baseline="0" noProof="0" dirty="0" smtClean="0">
                          <a:solidFill>
                            <a:schemeClr val="accent3"/>
                          </a:solidFill>
                        </a:rPr>
                        <a:t> jet</a:t>
                      </a:r>
                      <a:endParaRPr lang="en-US" noProof="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err="1" smtClean="0">
                          <a:solidFill>
                            <a:schemeClr val="accent3"/>
                          </a:solidFill>
                        </a:rPr>
                        <a:t>Abdo</a:t>
                      </a:r>
                      <a:r>
                        <a:rPr lang="en-US" noProof="0" dirty="0" smtClean="0">
                          <a:solidFill>
                            <a:schemeClr val="accent3"/>
                          </a:solidFill>
                        </a:rPr>
                        <a:t> et al., 2010</a:t>
                      </a:r>
                      <a:endParaRPr lang="en-US" noProof="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-36512" y="3851756"/>
            <a:ext cx="140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3"/>
                </a:solidFill>
              </a:rPr>
              <a:t>γ</a:t>
            </a:r>
            <a:r>
              <a:rPr lang="de-DE" dirty="0" smtClean="0">
                <a:solidFill>
                  <a:schemeClr val="accent3"/>
                </a:solidFill>
              </a:rPr>
              <a:t>- ray flaring</a:t>
            </a:r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4355976" y="1988840"/>
            <a:ext cx="72008" cy="1368152"/>
          </a:xfrm>
          <a:prstGeom prst="rightBrac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29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139952" y="1326463"/>
            <a:ext cx="4824536" cy="181450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Assumption: </a:t>
            </a:r>
            <a:r>
              <a:rPr lang="en-US" dirty="0" smtClean="0"/>
              <a:t>smooth variation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Question:</a:t>
            </a:r>
          </a:p>
          <a:p>
            <a:pPr lvl="1"/>
            <a:r>
              <a:rPr lang="en-US" dirty="0" smtClean="0"/>
              <a:t>Valid assumption?</a:t>
            </a:r>
          </a:p>
          <a:p>
            <a:pPr lvl="1"/>
            <a:r>
              <a:rPr lang="en-US" dirty="0" smtClean="0"/>
              <a:t>Reliability?</a:t>
            </a:r>
          </a:p>
          <a:p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III</a:t>
            </a:r>
            <a:r>
              <a:rPr lang="en-US" sz="2400" dirty="0"/>
              <a:t>. </a:t>
            </a:r>
            <a:r>
              <a:rPr lang="en-US" dirty="0"/>
              <a:t>The 180° ambiguity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107504" y="5589240"/>
            <a:ext cx="4464496" cy="719608"/>
          </a:xfrm>
        </p:spPr>
        <p:txBody>
          <a:bodyPr/>
          <a:lstStyle/>
          <a:p>
            <a:r>
              <a:rPr lang="en-US" b="1" dirty="0" smtClean="0"/>
              <a:t>Fig. 2a: </a:t>
            </a:r>
            <a:r>
              <a:rPr lang="en-US" dirty="0" smtClean="0"/>
              <a:t>Sketched EVPA curve</a:t>
            </a:r>
          </a:p>
          <a:p>
            <a:r>
              <a:rPr lang="en-US" b="1" dirty="0"/>
              <a:t>Fig. </a:t>
            </a:r>
            <a:r>
              <a:rPr lang="en-US" b="1" dirty="0" smtClean="0"/>
              <a:t>2b: </a:t>
            </a:r>
            <a:r>
              <a:rPr lang="en-US" dirty="0"/>
              <a:t>Sketched </a:t>
            </a:r>
            <a:r>
              <a:rPr lang="en-US" dirty="0" smtClean="0"/>
              <a:t>modified EVPA curve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10685"/>
            <a:ext cx="3744762" cy="3386667"/>
          </a:xfrm>
          <a:prstGeom prst="rect">
            <a:avLst/>
          </a:prstGeom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6" y="1303618"/>
            <a:ext cx="3744762" cy="3386666"/>
          </a:xfrm>
          <a:prstGeom prst="rect">
            <a:avLst/>
          </a:prstGeom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35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7504" y="1340769"/>
            <a:ext cx="4392488" cy="50405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Method 1: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III. </a:t>
            </a:r>
            <a:r>
              <a:rPr lang="en-US" dirty="0" smtClean="0"/>
              <a:t>The 180° ambiguity</a:t>
            </a:r>
          </a:p>
          <a:p>
            <a:r>
              <a:rPr lang="en-US" sz="1800" b="0" dirty="0" err="1" smtClean="0"/>
              <a:t>III.a</a:t>
            </a:r>
            <a:r>
              <a:rPr lang="en-US" sz="1800" b="0" dirty="0" smtClean="0"/>
              <a:t> </a:t>
            </a:r>
            <a:r>
              <a:rPr lang="en-US" sz="2400" b="0" dirty="0" smtClean="0"/>
              <a:t>Smoothing methods</a:t>
            </a:r>
            <a:endParaRPr lang="en-US" sz="2400" b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5</a:t>
            </a:r>
            <a:endParaRPr lang="en-US" dirty="0"/>
          </a:p>
        </p:txBody>
      </p:sp>
      <p:sp>
        <p:nvSpPr>
          <p:cNvPr id="5" name="Inhaltsplatzhalter 1"/>
          <p:cNvSpPr txBox="1">
            <a:spLocks/>
          </p:cNvSpPr>
          <p:nvPr/>
        </p:nvSpPr>
        <p:spPr>
          <a:xfrm>
            <a:off x="4644008" y="1340769"/>
            <a:ext cx="4392488" cy="462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spc="12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Method 2: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4572000" y="1412776"/>
            <a:ext cx="0" cy="387079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1"/>
              <p:cNvSpPr txBox="1">
                <a:spLocks/>
              </p:cNvSpPr>
              <p:nvPr/>
            </p:nvSpPr>
            <p:spPr>
              <a:xfrm>
                <a:off x="107504" y="5589240"/>
                <a:ext cx="8928992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Aft>
                    <a:spcPts val="180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𝚾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𝒎𝒐𝒅</m:t>
                          </m:r>
                          <m:r>
                            <a:rPr lang="de-DE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de-DE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de-DE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𝚾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de-DE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de-DE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de-DE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de-DE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Inhaltsplatzhalt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589240"/>
                <a:ext cx="8928992" cy="7200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69" y="1803452"/>
            <a:ext cx="3466667" cy="1409523"/>
          </a:xfrm>
          <a:prstGeom prst="rect">
            <a:avLst/>
          </a:prstGeom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782" y="1803452"/>
            <a:ext cx="3466664" cy="1409523"/>
          </a:xfrm>
          <a:prstGeom prst="rect">
            <a:avLst/>
          </a:prstGeom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1"/>
              <p:cNvSpPr txBox="1">
                <a:spLocks/>
              </p:cNvSpPr>
              <p:nvPr/>
            </p:nvSpPr>
            <p:spPr>
              <a:xfrm>
                <a:off x="107504" y="3231345"/>
                <a:ext cx="4392488" cy="23578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𝚾</m:t>
                          </m:r>
                        </m:e>
                        <m:sub>
                          <m:r>
                            <a:rPr lang="de-DE" b="1" i="1" smtClean="0">
                              <a:latin typeface="Cambria Math"/>
                            </a:rPr>
                            <m:t>𝒓𝒆𝒇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, </m:t>
                          </m:r>
                          <m:r>
                            <a:rPr lang="de-DE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b="1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  <m:t>𝚾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de-DE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de-DE" b="1" i="1" smtClean="0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de-DE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de-DE" b="1" i="1" smtClean="0">
                                      <a:latin typeface="Cambria Math"/>
                                    </a:rPr>
                                    <m:t>𝑵</m:t>
                                  </m:r>
                                </m:sub>
                              </m:sSub>
                              <m:r>
                                <a:rPr lang="de-DE" b="1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  <m:t>𝚾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de-DE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de-DE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marL="0" indent="0">
                  <a:lnSpc>
                    <a:spcPct val="150000"/>
                  </a:lnSpc>
                  <a:spcAft>
                    <a:spcPts val="120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1" i="1" smtClean="0">
                          <a:latin typeface="Cambria Math"/>
                        </a:rPr>
                        <m:t>𝑵</m:t>
                      </m:r>
                      <m:r>
                        <a:rPr lang="de-DE" b="1" i="1" smtClean="0"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lnSpc>
                    <a:spcPct val="150000"/>
                  </a:lnSpc>
                  <a:buFont typeface="Arial" pitchFamily="34" charset="0"/>
                  <a:buNone/>
                </a:pPr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𝚾</m:t>
                            </m:r>
                          </m:e>
                          <m:sub>
                            <m:r>
                              <a:rPr lang="de-DE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de-DE" b="1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latin typeface="Cambria Math"/>
                                <a:ea typeface="Cambria Math"/>
                              </a:rPr>
                              <m:t>𝚾</m:t>
                            </m:r>
                          </m:e>
                          <m:sub>
                            <m:r>
                              <a:rPr lang="de-DE" b="1" i="1" smtClean="0">
                                <a:latin typeface="Cambria Math"/>
                              </a:rPr>
                              <m:t>𝒓𝒆𝒇</m:t>
                            </m:r>
                            <m:r>
                              <a:rPr lang="de-DE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de-DE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de-DE" b="1" i="1" smtClean="0">
                        <a:latin typeface="Cambria Math"/>
                      </a:rPr>
                      <m:t>&gt;</m:t>
                    </m:r>
                    <m:r>
                      <a:rPr lang="de-DE" b="1" i="1" smtClean="0">
                        <a:latin typeface="Cambria Math"/>
                      </a:rPr>
                      <m:t>𝟗𝟎</m:t>
                    </m:r>
                    <m:r>
                      <a:rPr lang="de-DE" b="1" i="1" smtClean="0">
                        <a:latin typeface="Cambria Math"/>
                      </a:rPr>
                      <m:t>°</m:t>
                    </m:r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1" name="Inhaltsplatzhalt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231345"/>
                <a:ext cx="4392488" cy="2357895"/>
              </a:xfrm>
              <a:prstGeom prst="rect">
                <a:avLst/>
              </a:prstGeom>
              <a:blipFill rotWithShape="1">
                <a:blip r:embed="rId5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Inhaltsplatzhalter 1"/>
              <p:cNvSpPr txBox="1">
                <a:spLocks/>
              </p:cNvSpPr>
              <p:nvPr/>
            </p:nvSpPr>
            <p:spPr>
              <a:xfrm>
                <a:off x="4644008" y="3231345"/>
                <a:ext cx="4392488" cy="41044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 spc="12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𝚫𝚾</m:t>
                          </m:r>
                        </m:e>
                        <m:sub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𝚾</m:t>
                              </m:r>
                            </m:e>
                            <m:sub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𝚾</m:t>
                              </m:r>
                            </m:e>
                            <m:sub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de-DE" b="1" i="1" smtClean="0">
                          <a:latin typeface="Cambria Math"/>
                          <a:ea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de-DE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de-DE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  <m:t>𝚾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1" i="1"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de-DE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de-DE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>
                                      <a:latin typeface="Cambria Math"/>
                                      <a:ea typeface="Cambria Math"/>
                                    </a:rPr>
                                    <m:t>𝚾</m:t>
                                  </m:r>
                                </m:e>
                                <m:sub>
                                  <m:r>
                                    <a:rPr lang="de-DE" b="1" i="1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  <m: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de-DE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en-US" b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de-DE" b="1" dirty="0" err="1" smtClean="0"/>
                  <a:t>if</a:t>
                </a:r>
                <a:r>
                  <a:rPr lang="de-DE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𝚫𝚾</m:t>
                        </m:r>
                      </m:e>
                      <m:sub>
                        <m:r>
                          <a:rPr lang="de-DE" b="1" i="1"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  <m:r>
                      <a:rPr lang="de-DE" b="1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𝟗𝟎</m:t>
                    </m:r>
                    <m:r>
                      <a:rPr lang="de-DE" b="1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2" name="Inhaltsplatzhalt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231345"/>
                <a:ext cx="4392488" cy="4104455"/>
              </a:xfrm>
              <a:prstGeom prst="rect">
                <a:avLst/>
              </a:prstGeom>
              <a:blipFill rotWithShape="1">
                <a:blip r:embed="rId6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5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III</a:t>
            </a:r>
            <a:r>
              <a:rPr lang="en-US" sz="2400" dirty="0"/>
              <a:t>. </a:t>
            </a:r>
            <a:r>
              <a:rPr lang="en-US" dirty="0"/>
              <a:t>The 180° </a:t>
            </a:r>
            <a:r>
              <a:rPr lang="en-US" dirty="0" smtClean="0"/>
              <a:t>ambiguity</a:t>
            </a:r>
          </a:p>
          <a:p>
            <a:r>
              <a:rPr lang="en-US" sz="1800" b="0" dirty="0" err="1" smtClean="0"/>
              <a:t>III.c</a:t>
            </a:r>
            <a:r>
              <a:rPr lang="en-US" sz="1800" b="0" dirty="0" smtClean="0"/>
              <a:t> </a:t>
            </a:r>
            <a:r>
              <a:rPr lang="en-US" sz="2400" b="0" dirty="0" smtClean="0"/>
              <a:t>Test 2: assumption of smoothness</a:t>
            </a:r>
            <a:endParaRPr lang="en-US" sz="2400" b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6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Fig. </a:t>
            </a:r>
            <a:r>
              <a:rPr lang="en-US" b="1" dirty="0"/>
              <a:t>4</a:t>
            </a:r>
            <a:r>
              <a:rPr lang="en-US" b="1" dirty="0" smtClean="0"/>
              <a:t>a: </a:t>
            </a:r>
            <a:r>
              <a:rPr lang="en-US" dirty="0" smtClean="0"/>
              <a:t>Sketched cells of the random walk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40768"/>
                <a:ext cx="5400600" cy="4104456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de-DE" b="1" dirty="0" smtClean="0"/>
                  <a:t>Random </a:t>
                </a:r>
                <a:r>
                  <a:rPr lang="de-DE" b="1" dirty="0" err="1" smtClean="0"/>
                  <a:t>walk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model</a:t>
                </a:r>
                <a:r>
                  <a:rPr lang="de-DE" b="1" dirty="0" smtClean="0"/>
                  <a:t>: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de-DE" dirty="0" smtClean="0"/>
                  <a:t>e.g. F. </a:t>
                </a:r>
                <a:r>
                  <a:rPr lang="de-DE" dirty="0" err="1" smtClean="0"/>
                  <a:t>D‘Arcangelo</a:t>
                </a:r>
                <a:r>
                  <a:rPr lang="de-DE" dirty="0" smtClean="0"/>
                  <a:t> et al., </a:t>
                </a:r>
                <a:r>
                  <a:rPr lang="de-DE" dirty="0" err="1" smtClean="0"/>
                  <a:t>ApJ</a:t>
                </a:r>
                <a:r>
                  <a:rPr lang="de-DE" dirty="0" smtClean="0"/>
                  <a:t> 2007</a:t>
                </a:r>
              </a:p>
              <a:p>
                <a:pPr marL="0" indent="0">
                  <a:buNone/>
                </a:pPr>
                <a:r>
                  <a:rPr lang="en-US" dirty="0" smtClean="0"/>
                  <a:t>Total cells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de-DE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=54 ∝</m:t>
                    </m:r>
                    <m:sSup>
                      <m:sSupPr>
                        <m:ctrlPr>
                          <a:rPr lang="de-DE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de-DE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de-DE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40768"/>
                <a:ext cx="5400600" cy="4104456"/>
              </a:xfrm>
              <a:blipFill rotWithShape="1">
                <a:blip r:embed="rId3"/>
                <a:stretch>
                  <a:fillRect l="-1806" t="-11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Bildplatzhalt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77" y="1196752"/>
            <a:ext cx="3750469" cy="28574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81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III</a:t>
            </a:r>
            <a:r>
              <a:rPr lang="en-US" sz="2400" dirty="0"/>
              <a:t>. </a:t>
            </a:r>
            <a:r>
              <a:rPr lang="en-US" dirty="0"/>
              <a:t>The 180° </a:t>
            </a:r>
            <a:r>
              <a:rPr lang="en-US" dirty="0" smtClean="0"/>
              <a:t>ambiguity</a:t>
            </a:r>
          </a:p>
          <a:p>
            <a:r>
              <a:rPr lang="en-US" sz="1800" b="0" dirty="0" err="1" smtClean="0"/>
              <a:t>III.c</a:t>
            </a:r>
            <a:r>
              <a:rPr lang="en-US" sz="1800" b="0" dirty="0" smtClean="0"/>
              <a:t> </a:t>
            </a:r>
            <a:r>
              <a:rPr lang="en-US" sz="2400" b="0" dirty="0" smtClean="0"/>
              <a:t>Test 2: assumption of smoothness</a:t>
            </a:r>
            <a:endParaRPr lang="en-US" sz="2400" b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7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Fig. </a:t>
            </a:r>
            <a:r>
              <a:rPr lang="en-US" b="1" dirty="0"/>
              <a:t>4</a:t>
            </a:r>
            <a:r>
              <a:rPr lang="en-US" b="1" dirty="0" smtClean="0"/>
              <a:t>b: </a:t>
            </a:r>
            <a:r>
              <a:rPr lang="en-US" dirty="0"/>
              <a:t>Sketched cells of the random walk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40768"/>
                <a:ext cx="5400600" cy="4104456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de-DE" b="1" dirty="0" smtClean="0"/>
                  <a:t>Random </a:t>
                </a:r>
                <a:r>
                  <a:rPr lang="de-DE" b="1" dirty="0" err="1" smtClean="0"/>
                  <a:t>walk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model</a:t>
                </a:r>
                <a:r>
                  <a:rPr lang="de-DE" b="1" dirty="0" smtClean="0"/>
                  <a:t>: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de-DE" dirty="0" smtClean="0"/>
                  <a:t>e.g. F. </a:t>
                </a:r>
                <a:r>
                  <a:rPr lang="de-DE" dirty="0" err="1" smtClean="0"/>
                  <a:t>D‘Arcangelo</a:t>
                </a:r>
                <a:r>
                  <a:rPr lang="de-DE" dirty="0" smtClean="0"/>
                  <a:t> et al., </a:t>
                </a:r>
                <a:r>
                  <a:rPr lang="de-DE" dirty="0" err="1" smtClean="0"/>
                  <a:t>ApJ</a:t>
                </a:r>
                <a:r>
                  <a:rPr lang="de-DE" dirty="0" smtClean="0"/>
                  <a:t> 2007</a:t>
                </a:r>
              </a:p>
              <a:p>
                <a:pPr marL="0" indent="0">
                  <a:buNone/>
                </a:pPr>
                <a:r>
                  <a:rPr lang="en-US" dirty="0" smtClean="0"/>
                  <a:t>Total cells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de-DE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=54 ∝</m:t>
                    </m:r>
                    <m:sSup>
                      <m:sSupPr>
                        <m:ctrlPr>
                          <a:rPr lang="de-DE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de-DE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en-US" dirty="0" smtClean="0"/>
                  <a:t>Vary Cells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𝑣𝑎𝑟</m:t>
                        </m:r>
                      </m:sub>
                    </m:sSub>
                    <m:r>
                      <a:rPr lang="de-DE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=35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∝</m:t>
                    </m:r>
                    <m:box>
                      <m:box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⟨"/>
                                <m:endChr m:val="⟩"/>
                                <m:ctrlP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e>
                            </m:d>
                          </m:den>
                        </m:f>
                      </m:e>
                    </m:box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Mean time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3 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d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40768"/>
                <a:ext cx="5400600" cy="4104456"/>
              </a:xfrm>
              <a:blipFill rotWithShape="1">
                <a:blip r:embed="rId3"/>
                <a:stretch>
                  <a:fillRect l="-1806" t="-11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Bildplatzhalt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77" y="1196752"/>
            <a:ext cx="3750469" cy="28574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667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1897</Words>
  <Application>Microsoft Office PowerPoint</Application>
  <PresentationFormat>On-screen Show (4:3)</PresentationFormat>
  <Paragraphs>408</Paragraphs>
  <Slides>32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Larissa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Jets2013_3C279MagnField</dc:title>
  <dc:creator>S. Kiehlmann</dc:creator>
  <cp:lastModifiedBy>SK</cp:lastModifiedBy>
  <cp:revision>250</cp:revision>
  <dcterms:created xsi:type="dcterms:W3CDTF">2012-10-16T19:49:34Z</dcterms:created>
  <dcterms:modified xsi:type="dcterms:W3CDTF">2013-06-12T21:37:35Z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