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91" r:id="rId3"/>
    <p:sldId id="257" r:id="rId4"/>
    <p:sldId id="271" r:id="rId5"/>
    <p:sldId id="262" r:id="rId6"/>
    <p:sldId id="269" r:id="rId7"/>
    <p:sldId id="270" r:id="rId8"/>
    <p:sldId id="263" r:id="rId9"/>
    <p:sldId id="292" r:id="rId10"/>
    <p:sldId id="264" r:id="rId11"/>
    <p:sldId id="272" r:id="rId12"/>
    <p:sldId id="265" r:id="rId13"/>
    <p:sldId id="273" r:id="rId14"/>
    <p:sldId id="277" r:id="rId15"/>
    <p:sldId id="278" r:id="rId16"/>
    <p:sldId id="260" r:id="rId17"/>
    <p:sldId id="268" r:id="rId18"/>
    <p:sldId id="276" r:id="rId19"/>
    <p:sldId id="279" r:id="rId20"/>
    <p:sldId id="293" r:id="rId21"/>
    <p:sldId id="294" r:id="rId22"/>
    <p:sldId id="284" r:id="rId23"/>
    <p:sldId id="286" r:id="rId24"/>
    <p:sldId id="285" r:id="rId25"/>
    <p:sldId id="275" r:id="rId26"/>
    <p:sldId id="282" r:id="rId27"/>
    <p:sldId id="287" r:id="rId28"/>
    <p:sldId id="289" r:id="rId29"/>
    <p:sldId id="288" r:id="rId30"/>
    <p:sldId id="281" r:id="rId31"/>
    <p:sldId id="280" r:id="rId32"/>
    <p:sldId id="258" r:id="rId33"/>
    <p:sldId id="290" r:id="rId3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EC1"/>
    <a:srgbClr val="901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95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27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21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0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00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92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31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17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93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26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34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7000"/>
              </a:srgbClr>
            </a:gs>
            <a:gs pos="100000">
              <a:schemeClr val="bg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9204-E680-BA44-B31B-44BAC417036F}" type="datetimeFigureOut">
              <a:rPr lang="es-ES" smtClean="0"/>
              <a:t>08/06/13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391DB-4859-5D47-979E-9ABB17C4609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2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gif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gif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95157" y="164097"/>
            <a:ext cx="8702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/>
              <a:t>Search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for</a:t>
            </a:r>
            <a:r>
              <a:rPr lang="es-ES" sz="3600" b="1" dirty="0" smtClean="0"/>
              <a:t> New </a:t>
            </a:r>
            <a:r>
              <a:rPr lang="es-ES" sz="3600" b="1" dirty="0" err="1" smtClean="0"/>
              <a:t>Stellar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Sources</a:t>
            </a:r>
            <a:endParaRPr lang="es-ES" sz="3600" b="1" dirty="0" smtClean="0"/>
          </a:p>
          <a:p>
            <a:pPr algn="ctr"/>
            <a:r>
              <a:rPr lang="es-ES" sz="3600" b="1" dirty="0" smtClean="0"/>
              <a:t> of Gamma-</a:t>
            </a:r>
            <a:r>
              <a:rPr lang="es-ES" sz="3600" b="1" dirty="0" err="1"/>
              <a:t>R</a:t>
            </a:r>
            <a:r>
              <a:rPr lang="es-ES" sz="3600" b="1" dirty="0" err="1" smtClean="0"/>
              <a:t>ays</a:t>
            </a:r>
            <a:endParaRPr lang="es-ES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457158" y="1473321"/>
            <a:ext cx="72189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000090"/>
                </a:solidFill>
              </a:rPr>
              <a:t>Josep Martí</a:t>
            </a:r>
          </a:p>
          <a:p>
            <a:pPr algn="ctr"/>
            <a:endParaRPr lang="es-ES" dirty="0" smtClean="0"/>
          </a:p>
          <a:p>
            <a:pPr algn="ctr"/>
            <a:r>
              <a:rPr lang="es-ES" sz="2000" i="1" dirty="0" smtClean="0">
                <a:solidFill>
                  <a:srgbClr val="000090"/>
                </a:solidFill>
              </a:rPr>
              <a:t>Escuela Politécnica Superior de Jaén</a:t>
            </a:r>
            <a:endParaRPr lang="es-ES" sz="2000" i="1" dirty="0">
              <a:solidFill>
                <a:srgbClr val="00009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0090"/>
                </a:solidFill>
              </a:rPr>
              <a:t>Universidad de Jaén (UJA)</a:t>
            </a:r>
          </a:p>
          <a:p>
            <a:pPr algn="ctr"/>
            <a:r>
              <a:rPr lang="es-ES" sz="2000" dirty="0" err="1" smtClean="0">
                <a:solidFill>
                  <a:srgbClr val="000090"/>
                </a:solidFill>
              </a:rPr>
              <a:t>Spain</a:t>
            </a:r>
            <a:endParaRPr lang="es-ES" sz="2000" dirty="0" smtClean="0">
              <a:solidFill>
                <a:srgbClr val="000090"/>
              </a:solidFill>
            </a:endParaRPr>
          </a:p>
          <a:p>
            <a:pPr algn="ctr"/>
            <a:endParaRPr lang="es-ES" sz="2000" dirty="0"/>
          </a:p>
        </p:txBody>
      </p:sp>
      <p:pic>
        <p:nvPicPr>
          <p:cNvPr id="5" name="Imagen 4" descr="Logo U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164097"/>
            <a:ext cx="1494288" cy="1590842"/>
          </a:xfrm>
          <a:prstGeom prst="rect">
            <a:avLst/>
          </a:prstGeom>
        </p:spPr>
      </p:pic>
      <p:pic>
        <p:nvPicPr>
          <p:cNvPr id="6" name="Imagen 5" descr="logo_aljayya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" y="2022308"/>
            <a:ext cx="1739909" cy="3386889"/>
          </a:xfrm>
          <a:prstGeom prst="rect">
            <a:avLst/>
          </a:prstGeom>
        </p:spPr>
      </p:pic>
      <p:pic>
        <p:nvPicPr>
          <p:cNvPr id="7" name="Imagen 6" descr="titulo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" y="5642461"/>
            <a:ext cx="1778000" cy="736600"/>
          </a:xfrm>
          <a:prstGeom prst="rect">
            <a:avLst/>
          </a:prstGeom>
        </p:spPr>
      </p:pic>
      <p:pic>
        <p:nvPicPr>
          <p:cNvPr id="8" name="Imagen 7" descr="2011-Web-EconomiaC-63p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31" y="6164291"/>
            <a:ext cx="1960842" cy="519047"/>
          </a:xfrm>
          <a:prstGeom prst="rect">
            <a:avLst/>
          </a:prstGeom>
        </p:spPr>
      </p:pic>
      <p:pic>
        <p:nvPicPr>
          <p:cNvPr id="9" name="Imagen 8" descr="junta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25" y="6262060"/>
            <a:ext cx="799947" cy="421278"/>
          </a:xfrm>
          <a:prstGeom prst="rect">
            <a:avLst/>
          </a:prstGeom>
        </p:spPr>
      </p:pic>
      <p:pic>
        <p:nvPicPr>
          <p:cNvPr id="10" name="Imagen 9" descr="ue_bander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05" y="6164291"/>
            <a:ext cx="835231" cy="56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1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19 a les 18.42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5" y="1189788"/>
            <a:ext cx="4390893" cy="4398211"/>
          </a:xfrm>
          <a:prstGeom prst="rect">
            <a:avLst/>
          </a:prstGeom>
        </p:spPr>
      </p:pic>
      <p:pic>
        <p:nvPicPr>
          <p:cNvPr id="3" name="Imagen 2" descr="Captura de pantalla 2013-03-19 a les 18.4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9" y="1577474"/>
            <a:ext cx="4425841" cy="35016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1053" y="334211"/>
            <a:ext cx="415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0000FF"/>
                </a:solidFill>
              </a:rPr>
              <a:t>First</a:t>
            </a:r>
            <a:r>
              <a:rPr lang="es-ES" sz="2000" b="1" dirty="0" smtClean="0">
                <a:solidFill>
                  <a:srgbClr val="0000FF"/>
                </a:solidFill>
              </a:rPr>
              <a:t> </a:t>
            </a:r>
            <a:r>
              <a:rPr lang="es-ES" sz="2000" b="1" dirty="0" err="1" smtClean="0">
                <a:solidFill>
                  <a:srgbClr val="0000FF"/>
                </a:solidFill>
              </a:rPr>
              <a:t>sample</a:t>
            </a:r>
            <a:r>
              <a:rPr lang="es-ES" sz="2000" b="1" dirty="0" smtClean="0">
                <a:solidFill>
                  <a:srgbClr val="0000FF"/>
                </a:solidFill>
              </a:rPr>
              <a:t> of </a:t>
            </a:r>
            <a:r>
              <a:rPr lang="es-ES" sz="2000" b="1" dirty="0" err="1" smtClean="0">
                <a:solidFill>
                  <a:srgbClr val="0000FF"/>
                </a:solidFill>
              </a:rPr>
              <a:t>possible</a:t>
            </a:r>
            <a:r>
              <a:rPr lang="es-ES" sz="2000" b="1" dirty="0" smtClean="0">
                <a:solidFill>
                  <a:srgbClr val="0000FF"/>
                </a:solidFill>
              </a:rPr>
              <a:t> </a:t>
            </a:r>
            <a:r>
              <a:rPr lang="es-ES" sz="2000" b="1" dirty="0" err="1" smtClean="0">
                <a:solidFill>
                  <a:srgbClr val="0000FF"/>
                </a:solidFill>
              </a:rPr>
              <a:t>coincidences</a:t>
            </a:r>
            <a:endParaRPr lang="es-ES" sz="2000" b="1" dirty="0">
              <a:solidFill>
                <a:srgbClr val="0000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66105" y="334211"/>
            <a:ext cx="397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Accounting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for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unrelated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coincidences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29263" y="6136105"/>
            <a:ext cx="530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Combi et al. 2011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5354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63053" y="1149684"/>
            <a:ext cx="7352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2</a:t>
            </a:r>
            <a:r>
              <a:rPr lang="es-ES" sz="4000" b="1" dirty="0" smtClean="0"/>
              <a:t>. </a:t>
            </a:r>
            <a:r>
              <a:rPr lang="es-ES" sz="4000" b="1" dirty="0" err="1" smtClean="0"/>
              <a:t>Search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for</a:t>
            </a:r>
            <a:r>
              <a:rPr lang="es-ES" sz="4000" b="1" dirty="0" smtClean="0"/>
              <a:t> new gamma-</a:t>
            </a:r>
            <a:r>
              <a:rPr lang="es-ES" sz="4000" b="1" dirty="0" err="1" smtClean="0"/>
              <a:t>ray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binaries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using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archival</a:t>
            </a:r>
            <a:r>
              <a:rPr lang="es-ES" sz="4000" b="1" dirty="0" smtClean="0"/>
              <a:t> data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36528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4211" y="628316"/>
            <a:ext cx="851568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/>
              <a:t>The</a:t>
            </a:r>
            <a:r>
              <a:rPr lang="es-ES" sz="2400" dirty="0" smtClean="0"/>
              <a:t> ideal gamma-</a:t>
            </a:r>
            <a:r>
              <a:rPr lang="es-ES" sz="2400" dirty="0" err="1" smtClean="0"/>
              <a:t>ray</a:t>
            </a:r>
            <a:r>
              <a:rPr lang="es-ES" sz="2400" dirty="0" smtClean="0"/>
              <a:t> </a:t>
            </a:r>
            <a:r>
              <a:rPr lang="es-ES" sz="2400" dirty="0" err="1" smtClean="0"/>
              <a:t>binary</a:t>
            </a:r>
            <a:r>
              <a:rPr lang="es-ES" sz="2400" dirty="0" smtClean="0"/>
              <a:t>/</a:t>
            </a:r>
            <a:r>
              <a:rPr lang="es-ES" sz="2400" dirty="0" err="1" smtClean="0"/>
              <a:t>microquasar</a:t>
            </a:r>
            <a:r>
              <a:rPr lang="es-ES" sz="2400" dirty="0" smtClean="0"/>
              <a:t> </a:t>
            </a:r>
            <a:r>
              <a:rPr lang="es-ES" sz="2400" dirty="0" err="1" smtClean="0"/>
              <a:t>candidate</a:t>
            </a:r>
            <a:r>
              <a:rPr lang="es-ES" sz="2400" dirty="0"/>
              <a:t> </a:t>
            </a:r>
            <a:r>
              <a:rPr lang="es-ES" sz="2400" dirty="0" err="1" smtClean="0"/>
              <a:t>would</a:t>
            </a:r>
            <a:r>
              <a:rPr lang="es-ES" sz="2400" dirty="0" smtClean="0"/>
              <a:t> be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b="1" dirty="0" err="1" smtClean="0"/>
              <a:t>early-type</a:t>
            </a:r>
            <a:r>
              <a:rPr lang="es-ES" sz="2400" dirty="0" smtClean="0"/>
              <a:t> </a:t>
            </a:r>
            <a:r>
              <a:rPr lang="es-ES" sz="2400" dirty="0" err="1" smtClean="0"/>
              <a:t>star</a:t>
            </a:r>
            <a:r>
              <a:rPr lang="es-ES" sz="2400" dirty="0" smtClean="0"/>
              <a:t> </a:t>
            </a:r>
            <a:r>
              <a:rPr lang="es-ES" sz="2400" dirty="0" err="1" smtClean="0"/>
              <a:t>found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be </a:t>
            </a:r>
            <a:r>
              <a:rPr lang="es-ES" sz="2400" dirty="0" err="1" smtClean="0"/>
              <a:t>consistent</a:t>
            </a:r>
            <a:r>
              <a:rPr lang="es-ES" sz="2400" dirty="0" smtClean="0"/>
              <a:t> in position </a:t>
            </a:r>
            <a:r>
              <a:rPr lang="es-ES" sz="2400" dirty="0" err="1" smtClean="0"/>
              <a:t>with</a:t>
            </a:r>
            <a:r>
              <a:rPr lang="es-ES" sz="2400" dirty="0" smtClean="0"/>
              <a:t>: 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marL="342900" indent="-342900">
              <a:buAutoNum type="arabicParenR"/>
            </a:pPr>
            <a:r>
              <a:rPr lang="es-ES" sz="2400" dirty="0" smtClean="0">
                <a:solidFill>
                  <a:srgbClr val="000090"/>
                </a:solidFill>
              </a:rPr>
              <a:t>A gamma-</a:t>
            </a:r>
            <a:r>
              <a:rPr lang="es-ES" sz="2400" dirty="0" err="1" smtClean="0">
                <a:solidFill>
                  <a:srgbClr val="000090"/>
                </a:solidFill>
              </a:rPr>
              <a:t>ray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source</a:t>
            </a:r>
            <a:r>
              <a:rPr lang="es-ES" sz="2400" dirty="0">
                <a:solidFill>
                  <a:srgbClr val="000090"/>
                </a:solidFill>
              </a:rPr>
              <a:t> </a:t>
            </a:r>
            <a:r>
              <a:rPr lang="es-ES" sz="2400" dirty="0" smtClean="0">
                <a:solidFill>
                  <a:srgbClr val="000090"/>
                </a:solidFill>
              </a:rPr>
              <a:t>(</a:t>
            </a:r>
            <a:r>
              <a:rPr lang="es-ES" sz="2400" dirty="0" err="1" smtClean="0">
                <a:solidFill>
                  <a:srgbClr val="000090"/>
                </a:solidFill>
              </a:rPr>
              <a:t>unassociated</a:t>
            </a:r>
            <a:r>
              <a:rPr lang="es-ES" sz="2400" dirty="0" smtClean="0">
                <a:solidFill>
                  <a:srgbClr val="000090"/>
                </a:solidFill>
              </a:rPr>
              <a:t>)</a:t>
            </a:r>
          </a:p>
          <a:p>
            <a:endParaRPr lang="es-ES" sz="2400" dirty="0">
              <a:solidFill>
                <a:srgbClr val="000090"/>
              </a:solidFill>
            </a:endParaRPr>
          </a:p>
          <a:p>
            <a:pPr marL="342900" indent="-342900">
              <a:buAutoNum type="arabicParenR"/>
            </a:pPr>
            <a:r>
              <a:rPr lang="es-ES" sz="2400" dirty="0" err="1" smtClean="0">
                <a:solidFill>
                  <a:srgbClr val="000090"/>
                </a:solidFill>
              </a:rPr>
              <a:t>An</a:t>
            </a:r>
            <a:r>
              <a:rPr lang="es-ES" sz="2400" dirty="0" smtClean="0">
                <a:solidFill>
                  <a:srgbClr val="000090"/>
                </a:solidFill>
              </a:rPr>
              <a:t> X-</a:t>
            </a:r>
            <a:r>
              <a:rPr lang="es-ES" sz="2400" dirty="0" err="1" smtClean="0">
                <a:solidFill>
                  <a:srgbClr val="000090"/>
                </a:solidFill>
              </a:rPr>
              <a:t>ray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source</a:t>
            </a:r>
            <a:r>
              <a:rPr lang="es-ES" sz="2400" dirty="0" smtClean="0">
                <a:solidFill>
                  <a:srgbClr val="000090"/>
                </a:solidFill>
              </a:rPr>
              <a:t>.</a:t>
            </a:r>
            <a:endParaRPr lang="es-ES" sz="2400" dirty="0">
              <a:solidFill>
                <a:srgbClr val="000090"/>
              </a:solidFill>
            </a:endParaRPr>
          </a:p>
          <a:p>
            <a:pPr marL="342900" indent="-342900">
              <a:buAutoNum type="arabicParenR"/>
            </a:pPr>
            <a:endParaRPr lang="es-ES" sz="2400" dirty="0" smtClean="0">
              <a:solidFill>
                <a:srgbClr val="000090"/>
              </a:solidFill>
            </a:endParaRPr>
          </a:p>
          <a:p>
            <a:pPr marL="342900" indent="-342900">
              <a:buAutoNum type="arabicParenR"/>
            </a:pPr>
            <a:r>
              <a:rPr lang="es-ES" sz="2400" dirty="0" smtClean="0">
                <a:solidFill>
                  <a:srgbClr val="000090"/>
                </a:solidFill>
              </a:rPr>
              <a:t>A non-</a:t>
            </a:r>
            <a:r>
              <a:rPr lang="es-ES" sz="2400" dirty="0" err="1" smtClean="0">
                <a:solidFill>
                  <a:srgbClr val="000090"/>
                </a:solidFill>
              </a:rPr>
              <a:t>thermal</a:t>
            </a:r>
            <a:r>
              <a:rPr lang="es-ES" sz="2400" dirty="0" smtClean="0">
                <a:solidFill>
                  <a:srgbClr val="000090"/>
                </a:solidFill>
              </a:rPr>
              <a:t> radio </a:t>
            </a:r>
            <a:r>
              <a:rPr lang="es-ES" sz="2400" dirty="0" err="1" smtClean="0">
                <a:solidFill>
                  <a:srgbClr val="000090"/>
                </a:solidFill>
              </a:rPr>
              <a:t>source</a:t>
            </a:r>
            <a:r>
              <a:rPr lang="es-ES" sz="2400" dirty="0" smtClean="0">
                <a:solidFill>
                  <a:srgbClr val="000090"/>
                </a:solidFill>
              </a:rPr>
              <a:t>.</a:t>
            </a:r>
          </a:p>
          <a:p>
            <a:pPr marL="342900" indent="-342900">
              <a:buAutoNum type="arabicParenR"/>
            </a:pPr>
            <a:endParaRPr lang="es-ES" sz="2400" dirty="0">
              <a:solidFill>
                <a:srgbClr val="000090"/>
              </a:solidFill>
            </a:endParaRPr>
          </a:p>
          <a:p>
            <a:pPr marL="342900" indent="-342900">
              <a:buAutoNum type="arabicParenR"/>
            </a:pPr>
            <a:r>
              <a:rPr lang="es-ES" sz="2400" dirty="0" err="1" smtClean="0">
                <a:solidFill>
                  <a:srgbClr val="000090"/>
                </a:solidFill>
              </a:rPr>
              <a:t>With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correlated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multi-λ</a:t>
            </a:r>
            <a:r>
              <a:rPr lang="es-ES" sz="2400" dirty="0" smtClean="0">
                <a:solidFill>
                  <a:srgbClr val="000090"/>
                </a:solidFill>
              </a:rPr>
              <a:t> </a:t>
            </a:r>
            <a:r>
              <a:rPr lang="es-ES" sz="2400" dirty="0" err="1" smtClean="0">
                <a:solidFill>
                  <a:srgbClr val="000090"/>
                </a:solidFill>
              </a:rPr>
              <a:t>variability</a:t>
            </a:r>
            <a:r>
              <a:rPr lang="es-ES" sz="2400" dirty="0" smtClean="0">
                <a:solidFill>
                  <a:srgbClr val="000090"/>
                </a:solidFill>
              </a:rPr>
              <a:t>.</a:t>
            </a:r>
          </a:p>
          <a:p>
            <a:pPr marL="342900" indent="-342900">
              <a:buAutoNum type="arabicParenR"/>
            </a:pPr>
            <a:endParaRPr lang="es-ES" sz="2400" dirty="0"/>
          </a:p>
          <a:p>
            <a:endParaRPr lang="es-ES" sz="2400" dirty="0" smtClean="0"/>
          </a:p>
          <a:p>
            <a:pPr algn="just"/>
            <a:r>
              <a:rPr lang="es-ES" sz="2400" dirty="0" smtClean="0"/>
              <a:t>In </a:t>
            </a:r>
            <a:r>
              <a:rPr lang="es-ES" sz="2400" dirty="0" err="1" smtClean="0"/>
              <a:t>practice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all</a:t>
            </a:r>
            <a:r>
              <a:rPr lang="es-ES" sz="2400" dirty="0" smtClean="0"/>
              <a:t> </a:t>
            </a:r>
            <a:r>
              <a:rPr lang="es-ES" sz="2400" dirty="0" err="1" smtClean="0"/>
              <a:t>requirements</a:t>
            </a:r>
            <a:r>
              <a:rPr lang="es-ES" sz="2400" dirty="0" smtClean="0"/>
              <a:t> are </a:t>
            </a:r>
            <a:r>
              <a:rPr lang="es-ES" sz="2400" dirty="0" err="1" smtClean="0"/>
              <a:t>easily</a:t>
            </a:r>
            <a:r>
              <a:rPr lang="es-ES" sz="2400" dirty="0"/>
              <a:t> </a:t>
            </a:r>
            <a:r>
              <a:rPr lang="es-ES" sz="2400" dirty="0" err="1" smtClean="0"/>
              <a:t>fullfilled</a:t>
            </a:r>
            <a:r>
              <a:rPr lang="es-ES" sz="2400" dirty="0" smtClean="0"/>
              <a:t>.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cross</a:t>
            </a:r>
            <a:r>
              <a:rPr lang="es-ES" sz="2400" dirty="0" smtClean="0"/>
              <a:t>-Id </a:t>
            </a:r>
            <a:r>
              <a:rPr lang="es-ES" sz="2400" dirty="0" err="1" smtClean="0"/>
              <a:t>process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still</a:t>
            </a:r>
            <a:r>
              <a:rPr lang="es-ES" sz="2400" dirty="0" smtClean="0"/>
              <a:t> </a:t>
            </a:r>
            <a:r>
              <a:rPr lang="es-ES" sz="2400" dirty="0" err="1" smtClean="0"/>
              <a:t>going</a:t>
            </a:r>
            <a:r>
              <a:rPr lang="es-ES" sz="2400" dirty="0" smtClean="0"/>
              <a:t> </a:t>
            </a:r>
            <a:r>
              <a:rPr lang="es-ES" sz="2400" dirty="0" err="1" smtClean="0"/>
              <a:t>one</a:t>
            </a:r>
            <a:r>
              <a:rPr lang="es-ES" sz="2400" dirty="0" smtClean="0"/>
              <a:t>. </a:t>
            </a:r>
            <a:r>
              <a:rPr lang="es-ES" sz="2400" dirty="0" err="1" smtClean="0"/>
              <a:t>Some</a:t>
            </a:r>
            <a:r>
              <a:rPr lang="es-ES" sz="2400" dirty="0" smtClean="0"/>
              <a:t> </a:t>
            </a:r>
            <a:r>
              <a:rPr lang="es-ES" sz="2400" dirty="0" err="1" smtClean="0"/>
              <a:t>interesting</a:t>
            </a:r>
            <a:r>
              <a:rPr lang="es-ES" sz="2400" dirty="0" smtClean="0"/>
              <a:t> </a:t>
            </a:r>
            <a:r>
              <a:rPr lang="es-ES" sz="2400" dirty="0" err="1" smtClean="0"/>
              <a:t>objects</a:t>
            </a:r>
            <a:r>
              <a:rPr lang="es-ES" sz="2400" dirty="0" smtClean="0"/>
              <a:t> </a:t>
            </a:r>
            <a:r>
              <a:rPr lang="es-ES" sz="2400" dirty="0" err="1" smtClean="0"/>
              <a:t>found</a:t>
            </a:r>
            <a:r>
              <a:rPr lang="es-ES" sz="2400" dirty="0" smtClean="0"/>
              <a:t> so </a:t>
            </a:r>
            <a:r>
              <a:rPr lang="es-ES" sz="2400" dirty="0" err="1" smtClean="0"/>
              <a:t>far</a:t>
            </a:r>
            <a:r>
              <a:rPr lang="es-ES" sz="2400" dirty="0" smtClean="0"/>
              <a:t> are </a:t>
            </a:r>
            <a:r>
              <a:rPr lang="es-ES" sz="2400" dirty="0" err="1" smtClean="0"/>
              <a:t>listed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next</a:t>
            </a:r>
            <a:r>
              <a:rPr lang="es-ES" sz="2400" dirty="0" smtClean="0"/>
              <a:t> </a:t>
            </a:r>
            <a:r>
              <a:rPr lang="es-ES" sz="2400" dirty="0" err="1" smtClean="0"/>
              <a:t>Table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0471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1585"/>
              </p:ext>
            </p:extLst>
          </p:nvPr>
        </p:nvGraphicFramePr>
        <p:xfrm>
          <a:off x="187158" y="91333"/>
          <a:ext cx="8515684" cy="6518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561"/>
                <a:gridCol w="2337099"/>
                <a:gridCol w="3340024"/>
              </a:tblGrid>
              <a:tr h="65231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Gamma-</a:t>
                      </a:r>
                      <a:r>
                        <a:rPr lang="es-ES" sz="2400" dirty="0" err="1" smtClean="0"/>
                        <a:t>ray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 err="1" smtClean="0"/>
                        <a:t>source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Candidate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 err="1" smtClean="0"/>
                        <a:t>γ-ray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 err="1" smtClean="0"/>
                        <a:t>binary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Remarks</a:t>
                      </a:r>
                      <a:endParaRPr lang="es-ES" sz="2400" dirty="0"/>
                    </a:p>
                  </a:txBody>
                  <a:tcPr/>
                </a:tc>
              </a:tr>
              <a:tr h="1809718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1FGL J2056.7+4938/</a:t>
                      </a:r>
                    </a:p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2FGLJ2056.7+4939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 III +49 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err="1" smtClean="0"/>
                        <a:t>Star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already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proposed</a:t>
                      </a:r>
                      <a:r>
                        <a:rPr lang="es-ES" baseline="0" dirty="0" smtClean="0"/>
                        <a:t> as </a:t>
                      </a:r>
                      <a:r>
                        <a:rPr lang="es-ES" baseline="0" dirty="0" err="1" smtClean="0"/>
                        <a:t>possible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microquasar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by</a:t>
                      </a:r>
                      <a:r>
                        <a:rPr lang="es-ES" baseline="0" dirty="0" smtClean="0"/>
                        <a:t> Paredes et al. (2002); </a:t>
                      </a:r>
                      <a:r>
                        <a:rPr lang="es-ES" baseline="0" dirty="0" err="1" smtClean="0"/>
                        <a:t>Haakonsen</a:t>
                      </a:r>
                      <a:r>
                        <a:rPr lang="es-ES" baseline="0" dirty="0" smtClean="0"/>
                        <a:t> et. (2009) </a:t>
                      </a:r>
                      <a:r>
                        <a:rPr lang="es-ES" baseline="0" dirty="0" err="1" smtClean="0"/>
                        <a:t>suggest</a:t>
                      </a:r>
                      <a:r>
                        <a:rPr lang="es-ES" baseline="0" dirty="0" smtClean="0"/>
                        <a:t> 47% chance </a:t>
                      </a:r>
                      <a:r>
                        <a:rPr lang="es-ES" baseline="0" dirty="0" err="1" smtClean="0"/>
                        <a:t>coincidence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with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i="1" baseline="0" dirty="0" smtClean="0"/>
                        <a:t>ROSAT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source</a:t>
                      </a:r>
                      <a:r>
                        <a:rPr lang="es-ES" baseline="0" dirty="0" smtClean="0"/>
                        <a:t>; </a:t>
                      </a:r>
                      <a:r>
                        <a:rPr lang="es-ES" i="1" baseline="0" dirty="0" smtClean="0"/>
                        <a:t>Fermi</a:t>
                      </a:r>
                      <a:r>
                        <a:rPr lang="es-ES" i="0" baseline="0" dirty="0" smtClean="0"/>
                        <a:t>-LAT </a:t>
                      </a:r>
                      <a:r>
                        <a:rPr lang="es-ES" baseline="0" dirty="0" err="1" smtClean="0"/>
                        <a:t>source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could</a:t>
                      </a:r>
                      <a:r>
                        <a:rPr lang="es-ES" baseline="0" dirty="0" smtClean="0"/>
                        <a:t> be </a:t>
                      </a:r>
                      <a:r>
                        <a:rPr lang="es-ES" baseline="0" dirty="0" err="1" smtClean="0"/>
                        <a:t>an</a:t>
                      </a:r>
                      <a:r>
                        <a:rPr lang="es-ES" baseline="0" dirty="0" smtClean="0"/>
                        <a:t> AGN.</a:t>
                      </a:r>
                      <a:endParaRPr lang="es-ES" dirty="0"/>
                    </a:p>
                  </a:txBody>
                  <a:tcPr/>
                </a:tc>
              </a:tr>
              <a:tr h="1211446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1FGL J0608.1-0630c/2FGLJ0607.5-0618c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 IV -06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err="1" smtClean="0"/>
                        <a:t>Unassociated</a:t>
                      </a:r>
                      <a:r>
                        <a:rPr lang="es-ES" dirty="0" smtClean="0"/>
                        <a:t> </a:t>
                      </a:r>
                      <a:r>
                        <a:rPr lang="es-ES" i="1" dirty="0" smtClean="0"/>
                        <a:t>Ferm</a:t>
                      </a:r>
                      <a:r>
                        <a:rPr lang="es-ES" dirty="0" smtClean="0"/>
                        <a:t>i-LAT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source</a:t>
                      </a:r>
                      <a:r>
                        <a:rPr lang="es-ES" baseline="0" dirty="0" smtClean="0"/>
                        <a:t>; </a:t>
                      </a:r>
                      <a:r>
                        <a:rPr lang="es-ES" dirty="0" err="1" smtClean="0"/>
                        <a:t>Star</a:t>
                      </a:r>
                      <a:r>
                        <a:rPr lang="es-ES" dirty="0" smtClean="0"/>
                        <a:t> in </a:t>
                      </a:r>
                      <a:r>
                        <a:rPr lang="es-ES" dirty="0" err="1" smtClean="0"/>
                        <a:t>nebula</a:t>
                      </a:r>
                      <a:r>
                        <a:rPr lang="es-ES" dirty="0" smtClean="0"/>
                        <a:t>;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Possible</a:t>
                      </a:r>
                      <a:r>
                        <a:rPr lang="es-ES" baseline="0" dirty="0" smtClean="0"/>
                        <a:t> NVSS radio </a:t>
                      </a:r>
                      <a:r>
                        <a:rPr lang="es-ES" baseline="0" dirty="0" err="1" smtClean="0"/>
                        <a:t>counterpart</a:t>
                      </a:r>
                      <a:r>
                        <a:rPr lang="es-ES" baseline="0" dirty="0" smtClean="0"/>
                        <a:t>; no X-</a:t>
                      </a:r>
                      <a:r>
                        <a:rPr lang="es-ES" baseline="0" dirty="0" err="1" smtClean="0"/>
                        <a:t>ray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detection</a:t>
                      </a:r>
                      <a:r>
                        <a:rPr lang="es-ES" baseline="0" dirty="0" smtClean="0"/>
                        <a:t>.</a:t>
                      </a:r>
                      <a:endParaRPr lang="es-ES" dirty="0"/>
                    </a:p>
                  </a:txBody>
                  <a:tcPr/>
                </a:tc>
              </a:tr>
              <a:tr h="1211446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1FGL J1823.2-1336c/2FGLJ1823.1-1338c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 4995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err="1" smtClean="0"/>
                        <a:t>Unassociated</a:t>
                      </a:r>
                      <a:r>
                        <a:rPr lang="es-ES" dirty="0" smtClean="0"/>
                        <a:t> </a:t>
                      </a:r>
                      <a:r>
                        <a:rPr lang="es-ES" i="1" dirty="0" smtClean="0"/>
                        <a:t>Fermi</a:t>
                      </a:r>
                      <a:r>
                        <a:rPr lang="es-ES" dirty="0" smtClean="0"/>
                        <a:t>-LAT </a:t>
                      </a:r>
                      <a:r>
                        <a:rPr lang="es-ES" dirty="0" err="1" smtClean="0"/>
                        <a:t>source</a:t>
                      </a:r>
                      <a:r>
                        <a:rPr lang="es-ES" dirty="0" smtClean="0"/>
                        <a:t>; </a:t>
                      </a:r>
                      <a:r>
                        <a:rPr lang="es-ES" dirty="0" err="1" smtClean="0"/>
                        <a:t>candidate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star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is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early-type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supergiant</a:t>
                      </a:r>
                      <a:r>
                        <a:rPr lang="es-ES" baseline="0" dirty="0" smtClean="0"/>
                        <a:t>; no X-</a:t>
                      </a:r>
                      <a:r>
                        <a:rPr lang="es-ES" baseline="0" dirty="0" err="1" smtClean="0"/>
                        <a:t>ray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nor</a:t>
                      </a:r>
                      <a:r>
                        <a:rPr lang="es-ES" baseline="0" dirty="0" smtClean="0"/>
                        <a:t> radio </a:t>
                      </a:r>
                      <a:r>
                        <a:rPr lang="es-ES" baseline="0" dirty="0" err="1" smtClean="0"/>
                        <a:t>detection</a:t>
                      </a:r>
                      <a:r>
                        <a:rPr lang="es-ES" baseline="0" dirty="0" smtClean="0"/>
                        <a:t> in archives.</a:t>
                      </a:r>
                      <a:endParaRPr lang="es-ES" dirty="0"/>
                    </a:p>
                  </a:txBody>
                  <a:tcPr/>
                </a:tc>
              </a:tr>
              <a:tr h="931882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1FGL J0220.0+6257/</a:t>
                      </a:r>
                    </a:p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2FGLJ0221.4+6257c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 737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Fermi-LAT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could</a:t>
                      </a:r>
                      <a:r>
                        <a:rPr lang="es-ES" baseline="0" dirty="0" smtClean="0"/>
                        <a:t> be </a:t>
                      </a:r>
                      <a:r>
                        <a:rPr lang="es-ES" baseline="0" dirty="0" err="1" smtClean="0"/>
                        <a:t>associated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with</a:t>
                      </a:r>
                      <a:r>
                        <a:rPr lang="es-ES" baseline="0" dirty="0" smtClean="0"/>
                        <a:t> SNR </a:t>
                      </a:r>
                      <a:r>
                        <a:rPr lang="es-ES" baseline="0" dirty="0" err="1" smtClean="0"/>
                        <a:t>but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this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is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not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clear</a:t>
                      </a:r>
                      <a:r>
                        <a:rPr lang="es-ES" baseline="0" dirty="0" smtClean="0"/>
                        <a:t>; VES 737 </a:t>
                      </a:r>
                      <a:r>
                        <a:rPr lang="es-ES" baseline="0" dirty="0" err="1" smtClean="0"/>
                        <a:t>is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an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emission</a:t>
                      </a:r>
                      <a:r>
                        <a:rPr lang="es-ES" baseline="0" dirty="0" smtClean="0"/>
                        <a:t> line </a:t>
                      </a:r>
                      <a:r>
                        <a:rPr lang="es-ES" baseline="0" dirty="0" err="1" smtClean="0"/>
                        <a:t>star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with</a:t>
                      </a:r>
                      <a:r>
                        <a:rPr lang="es-ES" baseline="0" dirty="0" smtClean="0"/>
                        <a:t> a </a:t>
                      </a:r>
                      <a:r>
                        <a:rPr lang="es-ES" baseline="0" dirty="0" err="1" smtClean="0"/>
                        <a:t>possible</a:t>
                      </a:r>
                      <a:r>
                        <a:rPr lang="es-ES" baseline="0" dirty="0" smtClean="0"/>
                        <a:t> X-</a:t>
                      </a:r>
                      <a:r>
                        <a:rPr lang="es-ES" baseline="0" dirty="0" err="1" smtClean="0"/>
                        <a:t>ray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detection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by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i="1" baseline="0" dirty="0" smtClean="0"/>
                        <a:t>EINSTEIN.</a:t>
                      </a:r>
                      <a:endParaRPr lang="es-E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20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77800"/>
              </p:ext>
            </p:extLst>
          </p:nvPr>
        </p:nvGraphicFramePr>
        <p:xfrm>
          <a:off x="187158" y="91333"/>
          <a:ext cx="8515684" cy="6518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561"/>
                <a:gridCol w="2337099"/>
                <a:gridCol w="3340024"/>
              </a:tblGrid>
              <a:tr h="65231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Gamma-</a:t>
                      </a:r>
                      <a:r>
                        <a:rPr lang="es-ES" sz="2400" dirty="0" err="1" smtClean="0"/>
                        <a:t>ray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 err="1" smtClean="0"/>
                        <a:t>source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Candidate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 err="1" smtClean="0"/>
                        <a:t>γ-ray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 err="1" smtClean="0"/>
                        <a:t>binary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Remarks</a:t>
                      </a:r>
                      <a:endParaRPr lang="es-ES" sz="2400" dirty="0"/>
                    </a:p>
                  </a:txBody>
                  <a:tcPr/>
                </a:tc>
              </a:tr>
              <a:tr h="1809718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1FGL J2056.7+4938/</a:t>
                      </a:r>
                    </a:p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2FGLJ2056.7+4939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 III +49 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err="1" smtClean="0"/>
                        <a:t>Star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already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proposed</a:t>
                      </a:r>
                      <a:r>
                        <a:rPr lang="es-ES" baseline="0" dirty="0" smtClean="0"/>
                        <a:t> as </a:t>
                      </a:r>
                      <a:r>
                        <a:rPr lang="es-ES" baseline="0" dirty="0" err="1" smtClean="0"/>
                        <a:t>possible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microquasar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by</a:t>
                      </a:r>
                      <a:r>
                        <a:rPr lang="es-ES" baseline="0" dirty="0" smtClean="0"/>
                        <a:t> Paredes et al. (2002); </a:t>
                      </a:r>
                      <a:r>
                        <a:rPr lang="es-ES" baseline="0" dirty="0" err="1" smtClean="0"/>
                        <a:t>Haakonsen</a:t>
                      </a:r>
                      <a:r>
                        <a:rPr lang="es-ES" baseline="0" dirty="0" smtClean="0"/>
                        <a:t> et. (2009) </a:t>
                      </a:r>
                      <a:r>
                        <a:rPr lang="es-ES" baseline="0" dirty="0" err="1" smtClean="0"/>
                        <a:t>suggest</a:t>
                      </a:r>
                      <a:r>
                        <a:rPr lang="es-ES" baseline="0" dirty="0" smtClean="0"/>
                        <a:t> 47% chance </a:t>
                      </a:r>
                      <a:r>
                        <a:rPr lang="es-ES" baseline="0" dirty="0" err="1" smtClean="0"/>
                        <a:t>coincidence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with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i="1" baseline="0" dirty="0" smtClean="0"/>
                        <a:t>ROSAT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source</a:t>
                      </a:r>
                      <a:r>
                        <a:rPr lang="es-ES" baseline="0" dirty="0" smtClean="0"/>
                        <a:t>; </a:t>
                      </a:r>
                      <a:r>
                        <a:rPr lang="es-ES" i="1" baseline="0" dirty="0" smtClean="0"/>
                        <a:t>Fermi</a:t>
                      </a:r>
                      <a:r>
                        <a:rPr lang="es-ES" i="0" baseline="0" dirty="0" smtClean="0"/>
                        <a:t>-LAT </a:t>
                      </a:r>
                      <a:r>
                        <a:rPr lang="es-ES" baseline="0" dirty="0" err="1" smtClean="0"/>
                        <a:t>source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could</a:t>
                      </a:r>
                      <a:r>
                        <a:rPr lang="es-ES" baseline="0" dirty="0" smtClean="0"/>
                        <a:t> be </a:t>
                      </a:r>
                      <a:r>
                        <a:rPr lang="es-ES" baseline="0" dirty="0" err="1" smtClean="0"/>
                        <a:t>an</a:t>
                      </a:r>
                      <a:r>
                        <a:rPr lang="es-ES" baseline="0" dirty="0" smtClean="0"/>
                        <a:t> AGN.</a:t>
                      </a:r>
                      <a:endParaRPr lang="es-ES" dirty="0"/>
                    </a:p>
                  </a:txBody>
                  <a:tcPr/>
                </a:tc>
              </a:tr>
              <a:tr h="1211446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1FGL J0608.1-0630c/2FGLJ0607.5-0618c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 IV -06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err="1" smtClean="0"/>
                        <a:t>Unassociated</a:t>
                      </a:r>
                      <a:r>
                        <a:rPr lang="es-ES" dirty="0" smtClean="0"/>
                        <a:t> </a:t>
                      </a:r>
                      <a:r>
                        <a:rPr lang="es-ES" i="1" dirty="0" smtClean="0"/>
                        <a:t>Ferm</a:t>
                      </a:r>
                      <a:r>
                        <a:rPr lang="es-ES" dirty="0" smtClean="0"/>
                        <a:t>i-LAT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source</a:t>
                      </a:r>
                      <a:r>
                        <a:rPr lang="es-ES" baseline="0" dirty="0" smtClean="0"/>
                        <a:t>; </a:t>
                      </a:r>
                      <a:r>
                        <a:rPr lang="es-ES" dirty="0" err="1" smtClean="0"/>
                        <a:t>Star</a:t>
                      </a:r>
                      <a:r>
                        <a:rPr lang="es-ES" dirty="0" smtClean="0"/>
                        <a:t> in </a:t>
                      </a:r>
                      <a:r>
                        <a:rPr lang="es-ES" dirty="0" err="1" smtClean="0"/>
                        <a:t>nebula</a:t>
                      </a:r>
                      <a:r>
                        <a:rPr lang="es-ES" dirty="0" smtClean="0"/>
                        <a:t>;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Possible</a:t>
                      </a:r>
                      <a:r>
                        <a:rPr lang="es-ES" baseline="0" dirty="0" smtClean="0"/>
                        <a:t> NVSS radio </a:t>
                      </a:r>
                      <a:r>
                        <a:rPr lang="es-ES" baseline="0" dirty="0" err="1" smtClean="0"/>
                        <a:t>counterpart</a:t>
                      </a:r>
                      <a:r>
                        <a:rPr lang="es-ES" baseline="0" dirty="0" smtClean="0"/>
                        <a:t>; no X-</a:t>
                      </a:r>
                      <a:r>
                        <a:rPr lang="es-ES" baseline="0" dirty="0" err="1" smtClean="0"/>
                        <a:t>ray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detection</a:t>
                      </a:r>
                      <a:r>
                        <a:rPr lang="es-ES" baseline="0" dirty="0" smtClean="0"/>
                        <a:t>.</a:t>
                      </a:r>
                      <a:endParaRPr lang="es-ES" dirty="0"/>
                    </a:p>
                  </a:txBody>
                  <a:tcPr/>
                </a:tc>
              </a:tr>
              <a:tr h="1211446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1FGL J1823.2-1336c/2FGLJ1823.1-1338c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 4995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err="1" smtClean="0"/>
                        <a:t>Unassociated</a:t>
                      </a:r>
                      <a:r>
                        <a:rPr lang="es-ES" dirty="0" smtClean="0"/>
                        <a:t> </a:t>
                      </a:r>
                      <a:r>
                        <a:rPr lang="es-ES" i="1" dirty="0" smtClean="0"/>
                        <a:t>Fermi</a:t>
                      </a:r>
                      <a:r>
                        <a:rPr lang="es-ES" dirty="0" smtClean="0"/>
                        <a:t>-LAT </a:t>
                      </a:r>
                      <a:r>
                        <a:rPr lang="es-ES" dirty="0" err="1" smtClean="0"/>
                        <a:t>source</a:t>
                      </a:r>
                      <a:r>
                        <a:rPr lang="es-ES" dirty="0" smtClean="0"/>
                        <a:t>; </a:t>
                      </a:r>
                      <a:r>
                        <a:rPr lang="es-ES" dirty="0" err="1" smtClean="0"/>
                        <a:t>candidate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star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is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early-type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supergiant</a:t>
                      </a:r>
                      <a:r>
                        <a:rPr lang="es-ES" baseline="0" dirty="0" smtClean="0"/>
                        <a:t>; no X-</a:t>
                      </a:r>
                      <a:r>
                        <a:rPr lang="es-ES" baseline="0" dirty="0" err="1" smtClean="0"/>
                        <a:t>ray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nor</a:t>
                      </a:r>
                      <a:r>
                        <a:rPr lang="es-ES" baseline="0" dirty="0" smtClean="0"/>
                        <a:t> radio </a:t>
                      </a:r>
                      <a:r>
                        <a:rPr lang="es-ES" baseline="0" dirty="0" err="1" smtClean="0"/>
                        <a:t>detection</a:t>
                      </a:r>
                      <a:r>
                        <a:rPr lang="es-ES" baseline="0" dirty="0" smtClean="0"/>
                        <a:t> in archives.</a:t>
                      </a:r>
                      <a:endParaRPr lang="es-ES" dirty="0"/>
                    </a:p>
                  </a:txBody>
                  <a:tcPr/>
                </a:tc>
              </a:tr>
              <a:tr h="931882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1FGL J0220.0+6257/</a:t>
                      </a:r>
                    </a:p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2FGLJ0221.4+6257c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VES 737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Fermi-LAT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could</a:t>
                      </a:r>
                      <a:r>
                        <a:rPr lang="es-ES" baseline="0" dirty="0" smtClean="0"/>
                        <a:t> be </a:t>
                      </a:r>
                      <a:r>
                        <a:rPr lang="es-ES" baseline="0" dirty="0" err="1" smtClean="0"/>
                        <a:t>associated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with</a:t>
                      </a:r>
                      <a:r>
                        <a:rPr lang="es-ES" baseline="0" dirty="0" smtClean="0"/>
                        <a:t> SNR </a:t>
                      </a:r>
                      <a:r>
                        <a:rPr lang="es-ES" baseline="0" dirty="0" err="1" smtClean="0"/>
                        <a:t>but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this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is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not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clear</a:t>
                      </a:r>
                      <a:r>
                        <a:rPr lang="es-ES" baseline="0" dirty="0" smtClean="0"/>
                        <a:t>; VES 737 </a:t>
                      </a:r>
                      <a:r>
                        <a:rPr lang="es-ES" baseline="0" dirty="0" err="1" smtClean="0"/>
                        <a:t>is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an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emission</a:t>
                      </a:r>
                      <a:r>
                        <a:rPr lang="es-ES" baseline="0" dirty="0" smtClean="0"/>
                        <a:t> line </a:t>
                      </a:r>
                      <a:r>
                        <a:rPr lang="es-ES" baseline="0" dirty="0" err="1" smtClean="0"/>
                        <a:t>star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with</a:t>
                      </a:r>
                      <a:r>
                        <a:rPr lang="es-ES" baseline="0" dirty="0" smtClean="0"/>
                        <a:t> a </a:t>
                      </a:r>
                      <a:r>
                        <a:rPr lang="es-ES" baseline="0" dirty="0" err="1" smtClean="0"/>
                        <a:t>possible</a:t>
                      </a:r>
                      <a:r>
                        <a:rPr lang="es-ES" baseline="0" dirty="0" smtClean="0"/>
                        <a:t> X-</a:t>
                      </a:r>
                      <a:r>
                        <a:rPr lang="es-ES" baseline="0" dirty="0" err="1" smtClean="0"/>
                        <a:t>ray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detection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by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i="1" baseline="0" dirty="0" smtClean="0"/>
                        <a:t>EINSTEIN.</a:t>
                      </a:r>
                      <a:endParaRPr lang="es-E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91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ightcurve_2FGLJ0221.4p6257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3" y="0"/>
            <a:ext cx="887505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28895" y="187158"/>
            <a:ext cx="2974473" cy="37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http://</a:t>
            </a:r>
            <a:r>
              <a:rPr lang="it-IT" b="1" dirty="0" err="1">
                <a:solidFill>
                  <a:srgbClr val="0000FF"/>
                </a:solidFill>
              </a:rPr>
              <a:t>fermi.gsfc.nasa.gov</a:t>
            </a:r>
            <a:endParaRPr lang="es-E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2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23 a les 14.56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623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21368" y="5622125"/>
            <a:ext cx="8194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3EC1"/>
                </a:solidFill>
              </a:rPr>
              <a:t>VES 737</a:t>
            </a:r>
            <a:r>
              <a:rPr lang="es-ES" sz="2800" dirty="0">
                <a:solidFill>
                  <a:srgbClr val="FF3EC1"/>
                </a:solidFill>
              </a:rPr>
              <a:t>, a B-</a:t>
            </a:r>
            <a:r>
              <a:rPr lang="es-ES" sz="2800" dirty="0" err="1">
                <a:solidFill>
                  <a:srgbClr val="FF3EC1"/>
                </a:solidFill>
              </a:rPr>
              <a:t>type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star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consistent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with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both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an</a:t>
            </a:r>
            <a:r>
              <a:rPr lang="es-ES" sz="2800" dirty="0">
                <a:solidFill>
                  <a:srgbClr val="FF3EC1"/>
                </a:solidFill>
              </a:rPr>
              <a:t> HEAO 2 X-</a:t>
            </a:r>
            <a:r>
              <a:rPr lang="es-ES" sz="2800" dirty="0" err="1">
                <a:solidFill>
                  <a:srgbClr val="FF3EC1"/>
                </a:solidFill>
              </a:rPr>
              <a:t>ray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source</a:t>
            </a:r>
            <a:r>
              <a:rPr lang="es-ES" sz="2800" dirty="0">
                <a:solidFill>
                  <a:srgbClr val="FF3EC1"/>
                </a:solidFill>
              </a:rPr>
              <a:t> and a </a:t>
            </a:r>
            <a:r>
              <a:rPr lang="es-ES" sz="2800" i="1" dirty="0">
                <a:solidFill>
                  <a:srgbClr val="FF3EC1"/>
                </a:solidFill>
              </a:rPr>
              <a:t>Fermi</a:t>
            </a:r>
            <a:r>
              <a:rPr lang="es-ES" sz="2800" dirty="0">
                <a:solidFill>
                  <a:srgbClr val="FF3EC1"/>
                </a:solidFill>
              </a:rPr>
              <a:t>-LAT </a:t>
            </a:r>
            <a:r>
              <a:rPr lang="es-ES" sz="2800" dirty="0" err="1" smtClean="0">
                <a:solidFill>
                  <a:srgbClr val="FF3EC1"/>
                </a:solidFill>
              </a:rPr>
              <a:t>detection</a:t>
            </a:r>
            <a:endParaRPr lang="es-ES" sz="2800" dirty="0">
              <a:solidFill>
                <a:srgbClr val="FF3EC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0526" y="1116718"/>
            <a:ext cx="263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Optical</a:t>
            </a:r>
            <a:r>
              <a:rPr lang="es-E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(R-band)</a:t>
            </a:r>
            <a:endParaRPr lang="es-E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23 a les 14.56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18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1368" y="5622125"/>
            <a:ext cx="8194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3EC1"/>
                </a:solidFill>
              </a:rPr>
              <a:t>VES 737</a:t>
            </a:r>
            <a:r>
              <a:rPr lang="es-ES" sz="2800" dirty="0">
                <a:solidFill>
                  <a:srgbClr val="FF3EC1"/>
                </a:solidFill>
              </a:rPr>
              <a:t>, a B-</a:t>
            </a:r>
            <a:r>
              <a:rPr lang="es-ES" sz="2800" dirty="0" err="1">
                <a:solidFill>
                  <a:srgbClr val="FF3EC1"/>
                </a:solidFill>
              </a:rPr>
              <a:t>type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star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consistent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with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both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an</a:t>
            </a:r>
            <a:r>
              <a:rPr lang="es-ES" sz="2800" dirty="0">
                <a:solidFill>
                  <a:srgbClr val="FF3EC1"/>
                </a:solidFill>
              </a:rPr>
              <a:t> HEAO 2 X-</a:t>
            </a:r>
            <a:r>
              <a:rPr lang="es-ES" sz="2800" dirty="0" err="1">
                <a:solidFill>
                  <a:srgbClr val="FF3EC1"/>
                </a:solidFill>
              </a:rPr>
              <a:t>ray</a:t>
            </a:r>
            <a:r>
              <a:rPr lang="es-ES" sz="2800" dirty="0">
                <a:solidFill>
                  <a:srgbClr val="FF3EC1"/>
                </a:solidFill>
              </a:rPr>
              <a:t> </a:t>
            </a:r>
            <a:r>
              <a:rPr lang="es-ES" sz="2800" dirty="0" err="1">
                <a:solidFill>
                  <a:srgbClr val="FF3EC1"/>
                </a:solidFill>
              </a:rPr>
              <a:t>source</a:t>
            </a:r>
            <a:r>
              <a:rPr lang="es-ES" sz="2800" dirty="0">
                <a:solidFill>
                  <a:srgbClr val="FF3EC1"/>
                </a:solidFill>
              </a:rPr>
              <a:t> and a </a:t>
            </a:r>
            <a:r>
              <a:rPr lang="es-ES" sz="2800" i="1" dirty="0">
                <a:solidFill>
                  <a:srgbClr val="FF3EC1"/>
                </a:solidFill>
              </a:rPr>
              <a:t>Fermi</a:t>
            </a:r>
            <a:r>
              <a:rPr lang="es-ES" sz="2800" dirty="0">
                <a:solidFill>
                  <a:srgbClr val="FF3EC1"/>
                </a:solidFill>
              </a:rPr>
              <a:t>-LAT </a:t>
            </a:r>
            <a:r>
              <a:rPr lang="es-ES" sz="2800" dirty="0" err="1" smtClean="0">
                <a:solidFill>
                  <a:srgbClr val="FF3EC1"/>
                </a:solidFill>
              </a:rPr>
              <a:t>detection</a:t>
            </a:r>
            <a:endParaRPr lang="es-ES" sz="2800" dirty="0">
              <a:solidFill>
                <a:srgbClr val="FF3EC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0526" y="1116718"/>
            <a:ext cx="263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NVSS (20 cm)</a:t>
            </a:r>
            <a:endParaRPr lang="es-E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34211" y="5866412"/>
            <a:ext cx="815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Jansky</a:t>
            </a:r>
            <a:r>
              <a:rPr lang="es-ES" dirty="0" smtClean="0"/>
              <a:t> EVLA </a:t>
            </a:r>
            <a:r>
              <a:rPr lang="es-ES" dirty="0" err="1" smtClean="0"/>
              <a:t>observations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2E 0216.9+6248/VES 737 </a:t>
            </a:r>
            <a:r>
              <a:rPr lang="es-ES" dirty="0" err="1" smtClean="0"/>
              <a:t>field</a:t>
            </a:r>
            <a:r>
              <a:rPr lang="es-ES" dirty="0" smtClean="0"/>
              <a:t> of </a:t>
            </a:r>
            <a:r>
              <a:rPr lang="es-ES" dirty="0" err="1" smtClean="0"/>
              <a:t>view</a:t>
            </a:r>
            <a:r>
              <a:rPr lang="es-ES" dirty="0" smtClean="0"/>
              <a:t>, </a:t>
            </a:r>
          </a:p>
          <a:p>
            <a:pPr algn="ctr"/>
            <a:r>
              <a:rPr lang="es-ES" dirty="0" err="1" smtClean="0"/>
              <a:t>carried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in 2011 at </a:t>
            </a:r>
            <a:r>
              <a:rPr lang="es-ES" dirty="0" err="1" smtClean="0"/>
              <a:t>the</a:t>
            </a:r>
            <a:r>
              <a:rPr lang="es-ES" dirty="0" smtClean="0"/>
              <a:t> 20 cm </a:t>
            </a:r>
            <a:r>
              <a:rPr lang="es-ES" dirty="0" err="1" smtClean="0"/>
              <a:t>wavelength</a:t>
            </a:r>
            <a:r>
              <a:rPr lang="es-ES" dirty="0" smtClean="0"/>
              <a:t>. No radio </a:t>
            </a:r>
            <a:r>
              <a:rPr lang="es-ES" dirty="0" err="1" smtClean="0"/>
              <a:t>counterpart</a:t>
            </a:r>
            <a:r>
              <a:rPr lang="es-ES" dirty="0" smtClean="0"/>
              <a:t> </a:t>
            </a:r>
            <a:r>
              <a:rPr lang="es-ES" dirty="0" err="1" smtClean="0"/>
              <a:t>detected</a:t>
            </a:r>
            <a:r>
              <a:rPr lang="es-ES" dirty="0" smtClean="0"/>
              <a:t> (so </a:t>
            </a:r>
            <a:r>
              <a:rPr lang="es-ES" dirty="0" err="1" smtClean="0"/>
              <a:t>far</a:t>
            </a:r>
            <a:r>
              <a:rPr lang="es-ES" dirty="0" smtClean="0"/>
              <a:t>). </a:t>
            </a:r>
            <a:endParaRPr lang="es-ES" dirty="0"/>
          </a:p>
        </p:txBody>
      </p:sp>
      <p:pic>
        <p:nvPicPr>
          <p:cNvPr id="4" name="Imagen 3" descr="Captura de pantalla 2013-03-25 a les 18.2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84" y="546100"/>
            <a:ext cx="7442777" cy="51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9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4421" y="1149684"/>
            <a:ext cx="8341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3</a:t>
            </a:r>
            <a:r>
              <a:rPr lang="es-ES" sz="4000" b="1" dirty="0" smtClean="0"/>
              <a:t>. </a:t>
            </a:r>
            <a:r>
              <a:rPr lang="es-ES" sz="4000" b="1" dirty="0" err="1" smtClean="0"/>
              <a:t>Search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for</a:t>
            </a:r>
            <a:r>
              <a:rPr lang="es-ES" sz="4000" b="1" dirty="0" smtClean="0"/>
              <a:t> new </a:t>
            </a:r>
            <a:r>
              <a:rPr lang="es-ES" sz="4000" b="1" dirty="0" err="1" smtClean="0"/>
              <a:t>kinds</a:t>
            </a:r>
            <a:r>
              <a:rPr lang="es-ES" sz="4000" b="1" dirty="0" smtClean="0"/>
              <a:t> of gamma-</a:t>
            </a:r>
            <a:r>
              <a:rPr lang="es-ES" sz="4000" b="1" dirty="0" err="1" smtClean="0"/>
              <a:t>ray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sources</a:t>
            </a:r>
            <a:r>
              <a:rPr lang="es-ES" sz="4000" b="1" dirty="0" smtClean="0"/>
              <a:t> in </a:t>
            </a:r>
            <a:r>
              <a:rPr lang="es-ES" sz="4000" b="1" dirty="0" err="1" smtClean="0"/>
              <a:t>star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forming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regions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5567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95157" y="164097"/>
            <a:ext cx="8702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/>
              <a:t>Search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for</a:t>
            </a:r>
            <a:r>
              <a:rPr lang="es-ES" sz="3600" b="1" dirty="0" smtClean="0"/>
              <a:t> New </a:t>
            </a:r>
            <a:r>
              <a:rPr lang="es-ES" sz="3600" b="1" dirty="0" err="1" smtClean="0"/>
              <a:t>Stellar</a:t>
            </a:r>
            <a:r>
              <a:rPr lang="es-ES" sz="3600" b="1" dirty="0" smtClean="0"/>
              <a:t> </a:t>
            </a:r>
            <a:r>
              <a:rPr lang="es-ES" sz="3600" b="1" dirty="0" err="1"/>
              <a:t>S</a:t>
            </a:r>
            <a:r>
              <a:rPr lang="es-ES" sz="3600" b="1" dirty="0" err="1" smtClean="0"/>
              <a:t>ources</a:t>
            </a:r>
            <a:endParaRPr lang="es-ES" sz="3600" b="1" dirty="0" smtClean="0"/>
          </a:p>
          <a:p>
            <a:pPr algn="ctr"/>
            <a:r>
              <a:rPr lang="es-ES" sz="3600" b="1" dirty="0" smtClean="0"/>
              <a:t> of Gamma-</a:t>
            </a:r>
            <a:r>
              <a:rPr lang="es-ES" sz="3600" b="1" dirty="0" err="1"/>
              <a:t>R</a:t>
            </a:r>
            <a:r>
              <a:rPr lang="es-ES" sz="3600" b="1" dirty="0" err="1" smtClean="0"/>
              <a:t>ays</a:t>
            </a:r>
            <a:endParaRPr lang="es-ES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457158" y="1473321"/>
            <a:ext cx="721894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000090"/>
                </a:solidFill>
              </a:rPr>
              <a:t>Josep Martí</a:t>
            </a:r>
          </a:p>
          <a:p>
            <a:pPr algn="ctr"/>
            <a:endParaRPr lang="es-ES" dirty="0" smtClean="0"/>
          </a:p>
          <a:p>
            <a:pPr algn="ctr"/>
            <a:r>
              <a:rPr lang="es-ES" sz="2000" i="1" dirty="0" smtClean="0">
                <a:solidFill>
                  <a:srgbClr val="000090"/>
                </a:solidFill>
              </a:rPr>
              <a:t>Escuela Politécnica Superior de Jaén</a:t>
            </a:r>
            <a:endParaRPr lang="es-ES" sz="2000" i="1" dirty="0">
              <a:solidFill>
                <a:srgbClr val="00009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0090"/>
                </a:solidFill>
              </a:rPr>
              <a:t>Universidad de Jaén (UJA)</a:t>
            </a:r>
          </a:p>
          <a:p>
            <a:pPr algn="ctr"/>
            <a:r>
              <a:rPr lang="es-ES" sz="2000" dirty="0" err="1" smtClean="0">
                <a:solidFill>
                  <a:srgbClr val="000090"/>
                </a:solidFill>
              </a:rPr>
              <a:t>Spain</a:t>
            </a:r>
            <a:endParaRPr lang="es-ES" sz="2000" dirty="0" smtClean="0">
              <a:solidFill>
                <a:srgbClr val="000090"/>
              </a:solidFill>
            </a:endParaRPr>
          </a:p>
          <a:p>
            <a:pPr algn="ctr"/>
            <a:endParaRPr lang="es-ES" sz="2000" dirty="0"/>
          </a:p>
          <a:p>
            <a:pPr algn="ctr"/>
            <a:r>
              <a:rPr lang="es-ES" i="1" dirty="0" err="1">
                <a:solidFill>
                  <a:srgbClr val="000090"/>
                </a:solidFill>
              </a:rPr>
              <a:t>d</a:t>
            </a:r>
            <a:r>
              <a:rPr lang="es-ES" i="1" dirty="0" err="1" smtClean="0">
                <a:solidFill>
                  <a:srgbClr val="000090"/>
                </a:solidFill>
              </a:rPr>
              <a:t>ifferent</a:t>
            </a:r>
            <a:r>
              <a:rPr lang="es-ES" i="1" dirty="0" smtClean="0">
                <a:solidFill>
                  <a:srgbClr val="000090"/>
                </a:solidFill>
              </a:rPr>
              <a:t> </a:t>
            </a:r>
            <a:r>
              <a:rPr lang="es-ES" i="1" dirty="0" err="1" smtClean="0">
                <a:solidFill>
                  <a:srgbClr val="000090"/>
                </a:solidFill>
              </a:rPr>
              <a:t>aspects</a:t>
            </a:r>
            <a:r>
              <a:rPr lang="es-ES" i="1" dirty="0" smtClean="0">
                <a:solidFill>
                  <a:srgbClr val="000090"/>
                </a:solidFill>
              </a:rPr>
              <a:t> of </a:t>
            </a:r>
            <a:r>
              <a:rPr lang="es-ES" i="1" dirty="0" err="1" smtClean="0">
                <a:solidFill>
                  <a:srgbClr val="000090"/>
                </a:solidFill>
              </a:rPr>
              <a:t>this</a:t>
            </a:r>
            <a:r>
              <a:rPr lang="es-ES" i="1" dirty="0" smtClean="0">
                <a:solidFill>
                  <a:srgbClr val="000090"/>
                </a:solidFill>
              </a:rPr>
              <a:t> </a:t>
            </a:r>
            <a:r>
              <a:rPr lang="es-ES" i="1" dirty="0" err="1" smtClean="0">
                <a:solidFill>
                  <a:srgbClr val="000090"/>
                </a:solidFill>
              </a:rPr>
              <a:t>work</a:t>
            </a:r>
            <a:r>
              <a:rPr lang="es-ES" i="1" dirty="0" smtClean="0">
                <a:solidFill>
                  <a:srgbClr val="000090"/>
                </a:solidFill>
              </a:rPr>
              <a:t> in </a:t>
            </a:r>
            <a:r>
              <a:rPr lang="es-ES" i="1" dirty="0" err="1" smtClean="0">
                <a:solidFill>
                  <a:srgbClr val="000090"/>
                </a:solidFill>
              </a:rPr>
              <a:t>collaboration</a:t>
            </a:r>
            <a:r>
              <a:rPr lang="es-ES" i="1" dirty="0" smtClean="0">
                <a:solidFill>
                  <a:srgbClr val="000090"/>
                </a:solidFill>
              </a:rPr>
              <a:t> </a:t>
            </a:r>
            <a:r>
              <a:rPr lang="es-ES" i="1" dirty="0" err="1" smtClean="0">
                <a:solidFill>
                  <a:srgbClr val="000090"/>
                </a:solidFill>
              </a:rPr>
              <a:t>with</a:t>
            </a:r>
            <a:r>
              <a:rPr lang="es-ES" sz="2000" i="1" dirty="0" smtClean="0">
                <a:solidFill>
                  <a:srgbClr val="000090"/>
                </a:solidFill>
              </a:rPr>
              <a:t>:</a:t>
            </a:r>
          </a:p>
          <a:p>
            <a:pPr algn="ctr"/>
            <a:endParaRPr lang="es-ES" sz="2000" dirty="0">
              <a:solidFill>
                <a:srgbClr val="000090"/>
              </a:solidFill>
            </a:endParaRPr>
          </a:p>
          <a:p>
            <a:pPr algn="ctr"/>
            <a:r>
              <a:rPr lang="es-ES" sz="2000" dirty="0" smtClean="0">
                <a:solidFill>
                  <a:srgbClr val="000090"/>
                </a:solidFill>
              </a:rPr>
              <a:t>Pedro L. Luque-Escamilla, A. J. Muñoz-</a:t>
            </a:r>
            <a:r>
              <a:rPr lang="es-ES" sz="2000" dirty="0" err="1" smtClean="0">
                <a:solidFill>
                  <a:srgbClr val="000090"/>
                </a:solidFill>
              </a:rPr>
              <a:t>Arjonilla</a:t>
            </a:r>
            <a:r>
              <a:rPr lang="es-ES" sz="2000" dirty="0" smtClean="0">
                <a:solidFill>
                  <a:srgbClr val="000090"/>
                </a:solidFill>
              </a:rPr>
              <a:t>, </a:t>
            </a:r>
          </a:p>
          <a:p>
            <a:pPr algn="ctr"/>
            <a:r>
              <a:rPr lang="es-ES" sz="2000" dirty="0" smtClean="0">
                <a:solidFill>
                  <a:srgbClr val="000090"/>
                </a:solidFill>
              </a:rPr>
              <a:t>Sánchez-</a:t>
            </a:r>
            <a:r>
              <a:rPr lang="es-ES" sz="2000" dirty="0" err="1" smtClean="0">
                <a:solidFill>
                  <a:srgbClr val="000090"/>
                </a:solidFill>
              </a:rPr>
              <a:t>Ayaso</a:t>
            </a:r>
            <a:r>
              <a:rPr lang="es-ES" sz="2000" dirty="0" smtClean="0">
                <a:solidFill>
                  <a:srgbClr val="000090"/>
                </a:solidFill>
              </a:rPr>
              <a:t>, E., &amp; Sánchez-Sutil, J. R.  (UJA)</a:t>
            </a:r>
          </a:p>
          <a:p>
            <a:pPr algn="ctr"/>
            <a:endParaRPr lang="es-ES" sz="2000" dirty="0" smtClean="0">
              <a:solidFill>
                <a:srgbClr val="000090"/>
              </a:solidFill>
            </a:endParaRPr>
          </a:p>
          <a:p>
            <a:pPr algn="ctr"/>
            <a:r>
              <a:rPr lang="es-ES" sz="2000" dirty="0" smtClean="0">
                <a:solidFill>
                  <a:srgbClr val="000090"/>
                </a:solidFill>
              </a:rPr>
              <a:t>Paredes, J. M., &amp; </a:t>
            </a:r>
            <a:r>
              <a:rPr lang="es-ES" sz="2000" dirty="0" err="1" smtClean="0">
                <a:solidFill>
                  <a:srgbClr val="000090"/>
                </a:solidFill>
              </a:rPr>
              <a:t>Munar-Adrover</a:t>
            </a:r>
            <a:r>
              <a:rPr lang="es-ES" sz="2000" dirty="0" smtClean="0">
                <a:solidFill>
                  <a:srgbClr val="000090"/>
                </a:solidFill>
              </a:rPr>
              <a:t>, P. (UB)</a:t>
            </a:r>
          </a:p>
          <a:p>
            <a:pPr algn="ctr"/>
            <a:endParaRPr lang="es-ES" sz="2000" dirty="0" smtClean="0">
              <a:solidFill>
                <a:srgbClr val="000090"/>
              </a:solidFill>
            </a:endParaRPr>
          </a:p>
          <a:p>
            <a:pPr algn="ctr"/>
            <a:r>
              <a:rPr lang="es-ES" sz="2000" dirty="0" smtClean="0">
                <a:solidFill>
                  <a:srgbClr val="000090"/>
                </a:solidFill>
              </a:rPr>
              <a:t>Combi, J. A.,  Romero, G. E., Del Valle, M. V. (IAR, UNLP)</a:t>
            </a:r>
            <a:r>
              <a:rPr lang="es-ES" dirty="0" smtClean="0">
                <a:solidFill>
                  <a:srgbClr val="000090"/>
                </a:solidFill>
              </a:rPr>
              <a:t> </a:t>
            </a:r>
          </a:p>
        </p:txBody>
      </p:sp>
      <p:pic>
        <p:nvPicPr>
          <p:cNvPr id="5" name="Imagen 4" descr="Logo U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164097"/>
            <a:ext cx="1494288" cy="1590842"/>
          </a:xfrm>
          <a:prstGeom prst="rect">
            <a:avLst/>
          </a:prstGeom>
        </p:spPr>
      </p:pic>
      <p:pic>
        <p:nvPicPr>
          <p:cNvPr id="6" name="Imagen 5" descr="logo_aljayya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" y="2022308"/>
            <a:ext cx="1739909" cy="3386889"/>
          </a:xfrm>
          <a:prstGeom prst="rect">
            <a:avLst/>
          </a:prstGeom>
        </p:spPr>
      </p:pic>
      <p:pic>
        <p:nvPicPr>
          <p:cNvPr id="7" name="Imagen 6" descr="titulo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" y="5642461"/>
            <a:ext cx="1778000" cy="736600"/>
          </a:xfrm>
          <a:prstGeom prst="rect">
            <a:avLst/>
          </a:prstGeom>
        </p:spPr>
      </p:pic>
      <p:pic>
        <p:nvPicPr>
          <p:cNvPr id="8" name="Imagen 7" descr="2011-Web-EconomiaC-63p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31" y="6164291"/>
            <a:ext cx="1960842" cy="519047"/>
          </a:xfrm>
          <a:prstGeom prst="rect">
            <a:avLst/>
          </a:prstGeom>
        </p:spPr>
      </p:pic>
      <p:pic>
        <p:nvPicPr>
          <p:cNvPr id="9" name="Imagen 8" descr="junta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25" y="6262060"/>
            <a:ext cx="799947" cy="421278"/>
          </a:xfrm>
          <a:prstGeom prst="rect">
            <a:avLst/>
          </a:prstGeom>
        </p:spPr>
      </p:pic>
      <p:pic>
        <p:nvPicPr>
          <p:cNvPr id="10" name="Imagen 9" descr="ue_bander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05" y="6164291"/>
            <a:ext cx="835231" cy="56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3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6-08 a les 13.59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94" y="240631"/>
            <a:ext cx="5040927" cy="550778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3243" y="5630935"/>
            <a:ext cx="83365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/>
              <a:t>Evidence</a:t>
            </a:r>
            <a:r>
              <a:rPr lang="es-ES" sz="2400" dirty="0" smtClean="0"/>
              <a:t> of </a:t>
            </a:r>
            <a:r>
              <a:rPr lang="es-ES" sz="2400" dirty="0" err="1" smtClean="0">
                <a:solidFill>
                  <a:srgbClr val="0000FF"/>
                </a:solidFill>
              </a:rPr>
              <a:t>relativistic</a:t>
            </a:r>
            <a:r>
              <a:rPr lang="es-ES" sz="2400" dirty="0" smtClean="0">
                <a:solidFill>
                  <a:srgbClr val="0000FF"/>
                </a:solidFill>
              </a:rPr>
              <a:t> </a:t>
            </a:r>
            <a:r>
              <a:rPr lang="es-ES" sz="2400" dirty="0" err="1" smtClean="0">
                <a:solidFill>
                  <a:srgbClr val="0000FF"/>
                </a:solidFill>
              </a:rPr>
              <a:t>particles</a:t>
            </a:r>
            <a:r>
              <a:rPr lang="es-ES" sz="2400" dirty="0" smtClean="0"/>
              <a:t> in </a:t>
            </a:r>
            <a:r>
              <a:rPr lang="es-ES" sz="2400" dirty="0" err="1" smtClean="0"/>
              <a:t>stellar</a:t>
            </a:r>
            <a:r>
              <a:rPr lang="es-ES" sz="2400" dirty="0" smtClean="0"/>
              <a:t> jets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massive</a:t>
            </a:r>
            <a:r>
              <a:rPr lang="es-ES" sz="2400" dirty="0" smtClean="0"/>
              <a:t> </a:t>
            </a:r>
            <a:r>
              <a:rPr lang="es-ES" sz="2400" dirty="0" err="1" smtClean="0"/>
              <a:t>protostars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been</a:t>
            </a:r>
            <a:r>
              <a:rPr lang="es-ES" sz="2400" dirty="0" smtClean="0"/>
              <a:t> </a:t>
            </a:r>
            <a:r>
              <a:rPr lang="es-ES" sz="2400" dirty="0" err="1" smtClean="0"/>
              <a:t>reported</a:t>
            </a:r>
            <a:r>
              <a:rPr lang="es-ES" sz="2400" dirty="0" smtClean="0"/>
              <a:t> (</a:t>
            </a:r>
            <a:r>
              <a:rPr lang="es-ES" sz="2400" dirty="0" err="1" smtClean="0"/>
              <a:t>e.g</a:t>
            </a:r>
            <a:r>
              <a:rPr lang="es-ES" sz="2400" dirty="0" smtClean="0"/>
              <a:t>. HH 80-81, </a:t>
            </a:r>
            <a:r>
              <a:rPr lang="es-ES" sz="2400" b="1" dirty="0" smtClean="0"/>
              <a:t>Carrasco-Gonz</a:t>
            </a:r>
            <a:r>
              <a:rPr lang="es-ES" sz="2400" b="1" dirty="0" smtClean="0"/>
              <a:t>ález et al. 2010, </a:t>
            </a:r>
            <a:r>
              <a:rPr lang="es-ES" sz="2400" b="1" dirty="0" err="1" smtClean="0"/>
              <a:t>Science</a:t>
            </a:r>
            <a:r>
              <a:rPr lang="es-ES" sz="2400" b="1" dirty="0" smtClean="0"/>
              <a:t>, 330, 1209</a:t>
            </a:r>
            <a:r>
              <a:rPr lang="es-ES" sz="2400" dirty="0" smtClean="0"/>
              <a:t>).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7996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6-08 a les 14.06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426"/>
            <a:ext cx="9144000" cy="4389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4632" y="4805546"/>
            <a:ext cx="9010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Bipolar </a:t>
            </a:r>
            <a:r>
              <a:rPr lang="es-ES" sz="2800" dirty="0" err="1" smtClean="0"/>
              <a:t>outflows</a:t>
            </a:r>
            <a:r>
              <a:rPr lang="es-ES" sz="2800" dirty="0" smtClean="0"/>
              <a:t> of </a:t>
            </a:r>
            <a:r>
              <a:rPr lang="es-ES" sz="2800" dirty="0" err="1" smtClean="0"/>
              <a:t>massive</a:t>
            </a:r>
            <a:r>
              <a:rPr lang="es-ES" sz="2800" dirty="0" smtClean="0"/>
              <a:t> </a:t>
            </a:r>
            <a:r>
              <a:rPr lang="es-ES" sz="2800" dirty="0" err="1" smtClean="0"/>
              <a:t>protostars</a:t>
            </a:r>
            <a:r>
              <a:rPr lang="es-ES" sz="2800" dirty="0" smtClean="0"/>
              <a:t> </a:t>
            </a:r>
            <a:r>
              <a:rPr lang="es-ES" sz="2800" dirty="0" err="1" smtClean="0"/>
              <a:t>also</a:t>
            </a:r>
            <a:r>
              <a:rPr lang="es-ES" sz="2800" dirty="0" smtClean="0"/>
              <a:t> produce </a:t>
            </a:r>
            <a:r>
              <a:rPr lang="es-ES" sz="2800" dirty="0" err="1" smtClean="0">
                <a:solidFill>
                  <a:srgbClr val="0000FF"/>
                </a:solidFill>
              </a:rPr>
              <a:t>strong</a:t>
            </a:r>
            <a:r>
              <a:rPr lang="es-ES" sz="2800" dirty="0" smtClean="0">
                <a:solidFill>
                  <a:srgbClr val="0000FF"/>
                </a:solidFill>
              </a:rPr>
              <a:t> shocks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  </a:t>
            </a:r>
            <a:r>
              <a:rPr lang="es-ES" sz="2800" dirty="0" err="1" smtClean="0"/>
              <a:t>have</a:t>
            </a:r>
            <a:r>
              <a:rPr lang="es-ES" sz="2800" dirty="0" smtClean="0"/>
              <a:t> </a:t>
            </a:r>
            <a:r>
              <a:rPr lang="es-ES" sz="2800" dirty="0" err="1" smtClean="0"/>
              <a:t>been</a:t>
            </a:r>
            <a:r>
              <a:rPr lang="es-ES" sz="2800" dirty="0" smtClean="0"/>
              <a:t> </a:t>
            </a:r>
            <a:r>
              <a:rPr lang="es-ES" sz="2800" dirty="0" err="1" smtClean="0"/>
              <a:t>proposed</a:t>
            </a:r>
            <a:r>
              <a:rPr lang="es-ES" sz="2800" dirty="0" smtClean="0"/>
              <a:t> as </a:t>
            </a:r>
            <a:r>
              <a:rPr lang="es-ES" sz="2800" dirty="0" err="1" smtClean="0"/>
              <a:t>acceleration</a:t>
            </a:r>
            <a:r>
              <a:rPr lang="es-ES" sz="2800" dirty="0" smtClean="0"/>
              <a:t> </a:t>
            </a:r>
            <a:r>
              <a:rPr lang="es-ES" sz="2800" dirty="0" err="1" smtClean="0"/>
              <a:t>sites</a:t>
            </a:r>
            <a:r>
              <a:rPr lang="es-ES" sz="2800" dirty="0" smtClean="0"/>
              <a:t> of gamma-</a:t>
            </a:r>
            <a:r>
              <a:rPr lang="es-ES" sz="2800" dirty="0" err="1" smtClean="0"/>
              <a:t>ray</a:t>
            </a:r>
            <a:r>
              <a:rPr lang="es-ES" sz="2800" dirty="0" smtClean="0"/>
              <a:t> </a:t>
            </a:r>
            <a:r>
              <a:rPr lang="es-ES" sz="2800" dirty="0" err="1" smtClean="0"/>
              <a:t>emitting</a:t>
            </a:r>
            <a:r>
              <a:rPr lang="es-ES" sz="2800" dirty="0" smtClean="0"/>
              <a:t> </a:t>
            </a:r>
            <a:r>
              <a:rPr lang="es-ES" sz="2800" dirty="0" err="1" smtClean="0"/>
              <a:t>particles</a:t>
            </a:r>
            <a:r>
              <a:rPr lang="es-ES" sz="2800" dirty="0" smtClean="0"/>
              <a:t> (</a:t>
            </a:r>
            <a:r>
              <a:rPr lang="es-ES" sz="2800" b="1" dirty="0" smtClean="0"/>
              <a:t>Bosch-</a:t>
            </a:r>
            <a:r>
              <a:rPr lang="es-ES" sz="2800" b="1" dirty="0" err="1" smtClean="0"/>
              <a:t>Ramon</a:t>
            </a:r>
            <a:r>
              <a:rPr lang="es-ES" sz="2800" b="1" dirty="0" smtClean="0"/>
              <a:t> et al. 2010, A&amp;A, 511, A8</a:t>
            </a:r>
            <a:r>
              <a:rPr lang="es-ES" sz="2800" dirty="0" smtClean="0"/>
              <a:t>).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6145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25 a les 19.16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52398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23971" y="6278170"/>
            <a:ext cx="292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Del Valle et al. (2011)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1060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25 a les 19.13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528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26953" y="6349717"/>
            <a:ext cx="292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Del Valle et al. (2011)</a:t>
            </a: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58635" y="34589"/>
            <a:ext cx="186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ρ</a:t>
            </a:r>
            <a:r>
              <a:rPr lang="es-ES" sz="2800" b="1" dirty="0" smtClean="0"/>
              <a:t>-</a:t>
            </a:r>
            <a:r>
              <a:rPr lang="es-ES" sz="2800" b="1" dirty="0" err="1" smtClean="0"/>
              <a:t>Ophiuchi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1060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25 a les 19.1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115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23971" y="6278170"/>
            <a:ext cx="292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Del Valle et al. (2011)</a:t>
            </a: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43976" y="238780"/>
            <a:ext cx="186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ρ</a:t>
            </a:r>
            <a:r>
              <a:rPr lang="es-ES" sz="2800" b="1" dirty="0" smtClean="0"/>
              <a:t>-</a:t>
            </a:r>
            <a:r>
              <a:rPr lang="es-ES" sz="2800" b="1" dirty="0" err="1" smtClean="0"/>
              <a:t>Ophiuchi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1060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25 a les 19.1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1607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23971" y="6278170"/>
            <a:ext cx="292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Del Valle et al. (2011)</a:t>
            </a: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58635" y="158057"/>
            <a:ext cx="186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ρ</a:t>
            </a:r>
            <a:r>
              <a:rPr lang="es-ES" sz="2800" b="1" dirty="0" smtClean="0"/>
              <a:t>-</a:t>
            </a:r>
            <a:r>
              <a:rPr lang="es-ES" sz="2800" b="1" dirty="0" err="1" smtClean="0"/>
              <a:t>Ophiuchi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92900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25 a les 19.1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66700"/>
            <a:ext cx="6401244" cy="63123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3249" y="35867"/>
            <a:ext cx="206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Monoceros</a:t>
            </a:r>
            <a:r>
              <a:rPr lang="es-ES" sz="2400" b="1" dirty="0" smtClean="0"/>
              <a:t> R2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8012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25 a les 19.03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6360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-5751"/>
            <a:ext cx="206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Monoceros</a:t>
            </a:r>
            <a:r>
              <a:rPr lang="es-ES" sz="2400" b="1" dirty="0" smtClean="0"/>
              <a:t> R2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58530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25 a les 19.1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400"/>
            <a:ext cx="6388543" cy="67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25 a les 19.1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635000"/>
            <a:ext cx="6413945" cy="557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8105" y="1163052"/>
            <a:ext cx="800768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/>
              <a:t>Outline</a:t>
            </a:r>
            <a:r>
              <a:rPr lang="es-ES" sz="2000" i="1" dirty="0" smtClean="0"/>
              <a:t> of </a:t>
            </a:r>
            <a:r>
              <a:rPr lang="es-ES" sz="2000" i="1" dirty="0" err="1" smtClean="0"/>
              <a:t>the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talk</a:t>
            </a:r>
            <a:endParaRPr lang="es-ES" sz="2000" i="1" dirty="0" smtClean="0"/>
          </a:p>
          <a:p>
            <a:endParaRPr lang="es-ES" dirty="0"/>
          </a:p>
          <a:p>
            <a:endParaRPr lang="es-ES" sz="2400" dirty="0" smtClean="0"/>
          </a:p>
          <a:p>
            <a:pPr marL="342900" indent="-342900" algn="just">
              <a:buAutoNum type="arabicPeriod"/>
            </a:pPr>
            <a:r>
              <a:rPr lang="es-ES" sz="2400" dirty="0" err="1" smtClean="0"/>
              <a:t>Introduction</a:t>
            </a:r>
            <a:r>
              <a:rPr lang="es-ES" sz="2400" dirty="0" smtClean="0"/>
              <a:t>.</a:t>
            </a:r>
          </a:p>
          <a:p>
            <a:pPr marL="342900" indent="-342900" algn="just">
              <a:buAutoNum type="arabicPeriod"/>
            </a:pPr>
            <a:endParaRPr lang="es-ES" sz="2400" dirty="0"/>
          </a:p>
          <a:p>
            <a:pPr marL="342900" indent="-342900" algn="just">
              <a:buAutoNum type="arabicPeriod"/>
            </a:pPr>
            <a:r>
              <a:rPr lang="es-ES" sz="2400" dirty="0" err="1" smtClean="0"/>
              <a:t>Search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new gamma-</a:t>
            </a:r>
            <a:r>
              <a:rPr lang="es-ES" sz="2400" dirty="0" err="1" smtClean="0"/>
              <a:t>ray</a:t>
            </a:r>
            <a:r>
              <a:rPr lang="es-ES" sz="2400" dirty="0" smtClean="0"/>
              <a:t> </a:t>
            </a:r>
            <a:r>
              <a:rPr lang="es-ES" sz="2400" dirty="0" err="1" smtClean="0"/>
              <a:t>binaries</a:t>
            </a:r>
            <a:r>
              <a:rPr lang="es-ES" sz="2400" dirty="0" smtClean="0"/>
              <a:t> </a:t>
            </a:r>
            <a:r>
              <a:rPr lang="es-ES" sz="2400" dirty="0" err="1" smtClean="0"/>
              <a:t>using</a:t>
            </a:r>
            <a:r>
              <a:rPr lang="es-ES" sz="2400" dirty="0" smtClean="0"/>
              <a:t> </a:t>
            </a:r>
            <a:r>
              <a:rPr lang="es-ES" sz="2400" dirty="0" err="1" smtClean="0"/>
              <a:t>archival</a:t>
            </a:r>
            <a:r>
              <a:rPr lang="es-ES" sz="2400" dirty="0" smtClean="0"/>
              <a:t> data.</a:t>
            </a:r>
          </a:p>
          <a:p>
            <a:pPr marL="342900" indent="-342900" algn="just">
              <a:buAutoNum type="arabicPeriod"/>
            </a:pPr>
            <a:endParaRPr lang="es-ES" sz="2400" dirty="0"/>
          </a:p>
          <a:p>
            <a:pPr marL="342900" indent="-342900" algn="just">
              <a:buAutoNum type="arabicPeriod"/>
            </a:pPr>
            <a:r>
              <a:rPr lang="es-ES" sz="2400" dirty="0" err="1" smtClean="0"/>
              <a:t>Search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new </a:t>
            </a:r>
            <a:r>
              <a:rPr lang="es-ES" sz="2400" dirty="0" err="1" smtClean="0"/>
              <a:t>kinds</a:t>
            </a:r>
            <a:r>
              <a:rPr lang="es-ES" sz="2400" dirty="0" smtClean="0"/>
              <a:t> of gamma-</a:t>
            </a:r>
            <a:r>
              <a:rPr lang="es-ES" sz="2400" dirty="0" err="1" smtClean="0"/>
              <a:t>ray</a:t>
            </a:r>
            <a:r>
              <a:rPr lang="es-ES" sz="2400" dirty="0" smtClean="0"/>
              <a:t> </a:t>
            </a:r>
            <a:r>
              <a:rPr lang="es-ES" sz="2400" dirty="0" err="1" smtClean="0"/>
              <a:t>sources</a:t>
            </a:r>
            <a:r>
              <a:rPr lang="es-ES" sz="2400" dirty="0" smtClean="0"/>
              <a:t> in </a:t>
            </a:r>
            <a:r>
              <a:rPr lang="es-ES" sz="2400" dirty="0" err="1" smtClean="0"/>
              <a:t>star</a:t>
            </a:r>
            <a:r>
              <a:rPr lang="es-ES" sz="2400" dirty="0" smtClean="0"/>
              <a:t> </a:t>
            </a:r>
            <a:r>
              <a:rPr lang="es-ES" sz="2400" dirty="0" err="1" smtClean="0"/>
              <a:t>forming</a:t>
            </a:r>
            <a:r>
              <a:rPr lang="es-ES" sz="2400" dirty="0" smtClean="0"/>
              <a:t> </a:t>
            </a:r>
            <a:r>
              <a:rPr lang="es-ES" sz="2400" dirty="0" err="1" smtClean="0"/>
              <a:t>regions</a:t>
            </a:r>
            <a:r>
              <a:rPr lang="es-ES" sz="2400" dirty="0" smtClean="0"/>
              <a:t>:  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i="1" dirty="0" err="1" smtClean="0"/>
              <a:t>ρ-Ophiuchi</a:t>
            </a:r>
            <a:r>
              <a:rPr lang="es-ES" sz="2400" i="1" dirty="0" smtClean="0"/>
              <a:t> </a:t>
            </a:r>
            <a:r>
              <a:rPr lang="es-ES" sz="2400" dirty="0" smtClean="0"/>
              <a:t>and </a:t>
            </a:r>
            <a:r>
              <a:rPr lang="es-ES" sz="2400" i="1" dirty="0" err="1" smtClean="0"/>
              <a:t>Monoceros</a:t>
            </a:r>
            <a:r>
              <a:rPr lang="es-ES" sz="2400" i="1" dirty="0" smtClean="0"/>
              <a:t> R2 </a:t>
            </a:r>
            <a:r>
              <a:rPr lang="es-ES" sz="2400" dirty="0" smtClean="0"/>
              <a:t>cases.</a:t>
            </a:r>
          </a:p>
          <a:p>
            <a:pPr marL="342900" indent="-342900" algn="just">
              <a:buAutoNum type="arabicPeriod"/>
            </a:pPr>
            <a:endParaRPr lang="es-ES" sz="2400" dirty="0"/>
          </a:p>
          <a:p>
            <a:pPr marL="342900" indent="-342900" algn="just">
              <a:buAutoNum type="arabicPeriod"/>
            </a:pPr>
            <a:r>
              <a:rPr lang="es-ES" sz="2400" dirty="0" err="1" smtClean="0"/>
              <a:t>Conclusions</a:t>
            </a:r>
            <a:r>
              <a:rPr lang="es-ES" sz="2400" dirty="0" smtClean="0"/>
              <a:t> and </a:t>
            </a:r>
            <a:r>
              <a:rPr lang="es-ES" sz="2400" dirty="0" err="1"/>
              <a:t>f</a:t>
            </a:r>
            <a:r>
              <a:rPr lang="es-ES" sz="2400" dirty="0" err="1" smtClean="0"/>
              <a:t>uture</a:t>
            </a:r>
            <a:r>
              <a:rPr lang="es-ES" sz="2400" dirty="0" smtClean="0"/>
              <a:t> </a:t>
            </a:r>
            <a:r>
              <a:rPr lang="es-ES" sz="2400" dirty="0" err="1" smtClean="0"/>
              <a:t>perspectives</a:t>
            </a:r>
            <a:r>
              <a:rPr lang="es-ES" sz="2400" dirty="0" smtClean="0"/>
              <a:t>.</a:t>
            </a:r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3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25 a les 19.1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7048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3249" y="57164"/>
            <a:ext cx="206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Monoceros</a:t>
            </a:r>
            <a:r>
              <a:rPr lang="es-ES" sz="2400" b="1" dirty="0" smtClean="0"/>
              <a:t> R2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8012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0943" y="795741"/>
            <a:ext cx="8458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4</a:t>
            </a:r>
            <a:r>
              <a:rPr lang="es-ES" sz="4000" b="1" dirty="0" smtClean="0"/>
              <a:t>. </a:t>
            </a:r>
            <a:r>
              <a:rPr lang="es-ES" sz="4000" b="1" dirty="0" err="1" smtClean="0"/>
              <a:t>Conclusions</a:t>
            </a:r>
            <a:r>
              <a:rPr lang="es-ES" sz="4000" b="1" dirty="0" smtClean="0"/>
              <a:t> and </a:t>
            </a:r>
            <a:r>
              <a:rPr lang="es-ES" sz="4000" b="1" dirty="0" err="1"/>
              <a:t>f</a:t>
            </a:r>
            <a:r>
              <a:rPr lang="es-ES" sz="4000" b="1" dirty="0" err="1" smtClean="0"/>
              <a:t>uture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perspectives</a:t>
            </a:r>
            <a:endParaRPr lang="es-ES" sz="4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90943" y="2063683"/>
            <a:ext cx="84583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sz="2000" dirty="0" smtClean="0"/>
              <a:t>Old </a:t>
            </a:r>
            <a:r>
              <a:rPr lang="es-ES" sz="2000" b="1" dirty="0" err="1" smtClean="0"/>
              <a:t>catalogs</a:t>
            </a:r>
            <a:r>
              <a:rPr lang="es-ES" sz="2000" b="1" dirty="0" smtClean="0"/>
              <a:t> of </a:t>
            </a:r>
            <a:r>
              <a:rPr lang="es-ES" sz="2000" b="1" dirty="0" err="1" smtClean="0"/>
              <a:t>luminous</a:t>
            </a:r>
            <a:r>
              <a:rPr lang="es-ES" sz="2000" b="1" dirty="0" smtClean="0"/>
              <a:t>/peculiar </a:t>
            </a:r>
            <a:r>
              <a:rPr lang="es-ES" sz="2000" b="1" dirty="0" err="1" smtClean="0"/>
              <a:t>stars</a:t>
            </a:r>
            <a:r>
              <a:rPr lang="es-ES" sz="2000" b="1" dirty="0" smtClean="0"/>
              <a:t> </a:t>
            </a:r>
            <a:r>
              <a:rPr lang="es-ES" sz="2000" dirty="0" err="1" smtClean="0"/>
              <a:t>could</a:t>
            </a:r>
            <a:r>
              <a:rPr lang="es-ES" sz="2000" dirty="0" smtClean="0"/>
              <a:t> </a:t>
            </a:r>
            <a:r>
              <a:rPr lang="es-ES" sz="2000" dirty="0" err="1" smtClean="0"/>
              <a:t>still</a:t>
            </a:r>
            <a:r>
              <a:rPr lang="es-ES" sz="2000" dirty="0" smtClean="0"/>
              <a:t> </a:t>
            </a:r>
            <a:r>
              <a:rPr lang="es-ES" sz="2000" dirty="0" err="1" smtClean="0"/>
              <a:t>hide</a:t>
            </a:r>
            <a:r>
              <a:rPr lang="es-ES" sz="2000" dirty="0" smtClean="0"/>
              <a:t> </a:t>
            </a:r>
            <a:r>
              <a:rPr lang="es-ES" sz="2000" dirty="0" err="1" smtClean="0"/>
              <a:t>very</a:t>
            </a:r>
            <a:r>
              <a:rPr lang="es-ES" sz="2000" dirty="0" smtClean="0"/>
              <a:t> </a:t>
            </a:r>
            <a:r>
              <a:rPr lang="es-ES" sz="2000" dirty="0" err="1" smtClean="0"/>
              <a:t>relevant</a:t>
            </a:r>
            <a:r>
              <a:rPr lang="es-ES" sz="2000" dirty="0" smtClean="0"/>
              <a:t> </a:t>
            </a:r>
            <a:r>
              <a:rPr lang="es-ES" sz="2000" dirty="0" err="1" smtClean="0"/>
              <a:t>sources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high-energy</a:t>
            </a:r>
            <a:r>
              <a:rPr lang="es-ES" sz="2000" dirty="0" smtClean="0"/>
              <a:t> </a:t>
            </a:r>
            <a:r>
              <a:rPr lang="es-ES" sz="2000" dirty="0" err="1" smtClean="0"/>
              <a:t>astrophysics</a:t>
            </a:r>
            <a:r>
              <a:rPr lang="es-ES" sz="2000" dirty="0" smtClean="0"/>
              <a:t>.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s-ES" sz="2000" dirty="0" err="1" smtClean="0"/>
              <a:t>When</a:t>
            </a:r>
            <a:r>
              <a:rPr lang="es-ES" sz="2000" dirty="0" smtClean="0"/>
              <a:t> </a:t>
            </a:r>
            <a:r>
              <a:rPr lang="es-ES" sz="2000" dirty="0" err="1" smtClean="0"/>
              <a:t>combined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modern</a:t>
            </a:r>
            <a:r>
              <a:rPr lang="es-ES" sz="2000" dirty="0" smtClean="0"/>
              <a:t> </a:t>
            </a:r>
            <a:r>
              <a:rPr lang="es-ES" sz="2000" dirty="0" err="1" smtClean="0"/>
              <a:t>surveys</a:t>
            </a:r>
            <a:r>
              <a:rPr lang="es-ES" sz="2000" dirty="0" smtClean="0"/>
              <a:t>, </a:t>
            </a:r>
            <a:r>
              <a:rPr lang="es-ES" sz="2000" dirty="0" err="1" smtClean="0"/>
              <a:t>cross</a:t>
            </a:r>
            <a:r>
              <a:rPr lang="es-ES" sz="2000" dirty="0" smtClean="0"/>
              <a:t>-Id </a:t>
            </a:r>
            <a:r>
              <a:rPr lang="es-ES" sz="2000" dirty="0" err="1" smtClean="0"/>
              <a:t>work</a:t>
            </a:r>
            <a:r>
              <a:rPr lang="es-ES" sz="2000" dirty="0" smtClean="0"/>
              <a:t> has </a:t>
            </a:r>
            <a:r>
              <a:rPr lang="es-ES" sz="2000" dirty="0" err="1" smtClean="0"/>
              <a:t>revealed</a:t>
            </a:r>
            <a:r>
              <a:rPr lang="es-ES" sz="2000" dirty="0" smtClean="0"/>
              <a:t> a </a:t>
            </a:r>
            <a:r>
              <a:rPr lang="es-ES" sz="2000" dirty="0" err="1" smtClean="0"/>
              <a:t>few</a:t>
            </a:r>
            <a:r>
              <a:rPr lang="es-ES" sz="2000" dirty="0" smtClean="0"/>
              <a:t> </a:t>
            </a:r>
            <a:r>
              <a:rPr lang="es-ES" sz="2000" dirty="0" err="1" smtClean="0"/>
              <a:t>luminous</a:t>
            </a:r>
            <a:r>
              <a:rPr lang="es-ES" sz="2000" dirty="0" smtClean="0"/>
              <a:t> </a:t>
            </a:r>
            <a:r>
              <a:rPr lang="es-ES" sz="2000" dirty="0" err="1" smtClean="0"/>
              <a:t>stars</a:t>
            </a:r>
            <a:r>
              <a:rPr lang="es-ES" sz="2000" dirty="0" smtClean="0"/>
              <a:t> </a:t>
            </a:r>
            <a:r>
              <a:rPr lang="es-ES" sz="2000" dirty="0" err="1" smtClean="0"/>
              <a:t>worth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follow</a:t>
            </a:r>
            <a:r>
              <a:rPr lang="es-ES" sz="2000" dirty="0" smtClean="0"/>
              <a:t>-up as </a:t>
            </a:r>
            <a:r>
              <a:rPr lang="es-ES" sz="2000" dirty="0" err="1" smtClean="0"/>
              <a:t>possible</a:t>
            </a:r>
            <a:r>
              <a:rPr lang="es-ES" sz="2000" dirty="0" smtClean="0"/>
              <a:t> </a:t>
            </a:r>
            <a:r>
              <a:rPr lang="es-ES" sz="2000" b="1" dirty="0" smtClean="0"/>
              <a:t>gamma-</a:t>
            </a:r>
            <a:r>
              <a:rPr lang="es-ES" sz="2000" b="1" dirty="0" err="1" smtClean="0"/>
              <a:t>ray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binary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candidates</a:t>
            </a:r>
            <a:r>
              <a:rPr lang="es-ES" sz="2000" dirty="0" smtClean="0"/>
              <a:t>.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/>
          </a:p>
          <a:p>
            <a:pPr marL="342900" indent="-342900" algn="just">
              <a:buFont typeface="Arial"/>
              <a:buChar char="•"/>
            </a:pPr>
            <a:r>
              <a:rPr lang="es-ES" sz="2000" dirty="0" smtClean="0"/>
              <a:t>New </a:t>
            </a:r>
            <a:r>
              <a:rPr lang="es-ES" sz="2000" dirty="0" err="1" smtClean="0"/>
              <a:t>kinds</a:t>
            </a:r>
            <a:r>
              <a:rPr lang="es-ES" sz="2000" dirty="0" smtClean="0"/>
              <a:t> of </a:t>
            </a:r>
            <a:r>
              <a:rPr lang="es-ES" sz="2000" dirty="0" err="1" smtClean="0"/>
              <a:t>stellar</a:t>
            </a:r>
            <a:r>
              <a:rPr lang="es-ES" sz="2000" dirty="0" smtClean="0"/>
              <a:t> gamma-</a:t>
            </a:r>
            <a:r>
              <a:rPr lang="es-ES" sz="2000" dirty="0" err="1" smtClean="0"/>
              <a:t>ray</a:t>
            </a:r>
            <a:r>
              <a:rPr lang="es-ES" sz="2000" dirty="0" smtClean="0"/>
              <a:t> </a:t>
            </a:r>
            <a:r>
              <a:rPr lang="es-ES" sz="2000" dirty="0" err="1" smtClean="0"/>
              <a:t>sources</a:t>
            </a:r>
            <a:r>
              <a:rPr lang="es-ES" sz="2000" dirty="0" smtClean="0"/>
              <a:t> are </a:t>
            </a:r>
            <a:r>
              <a:rPr lang="es-ES" sz="2000" dirty="0" err="1" smtClean="0"/>
              <a:t>likely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exist</a:t>
            </a:r>
            <a:r>
              <a:rPr lang="es-ES" sz="2000" dirty="0" smtClean="0"/>
              <a:t> (and be detectable) in </a:t>
            </a:r>
            <a:r>
              <a:rPr lang="es-ES" sz="2000" b="1" dirty="0" err="1" smtClean="0"/>
              <a:t>nearby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star-forming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regions</a:t>
            </a:r>
            <a:r>
              <a:rPr lang="es-ES" sz="2000" b="1" dirty="0"/>
              <a:t> </a:t>
            </a:r>
            <a:r>
              <a:rPr lang="es-ES" sz="2000" dirty="0" smtClean="0"/>
              <a:t>(</a:t>
            </a:r>
            <a:r>
              <a:rPr lang="es-ES" sz="2000" dirty="0" err="1" smtClean="0"/>
              <a:t>e.g</a:t>
            </a:r>
            <a:r>
              <a:rPr lang="es-ES" sz="2000" dirty="0" smtClean="0"/>
              <a:t>. </a:t>
            </a:r>
            <a:r>
              <a:rPr lang="es-ES" sz="2000" dirty="0" err="1" smtClean="0"/>
              <a:t>ρ-Ophiuchi</a:t>
            </a:r>
            <a:r>
              <a:rPr lang="es-ES" sz="2000" dirty="0" smtClean="0"/>
              <a:t>, </a:t>
            </a:r>
            <a:r>
              <a:rPr lang="es-ES" sz="2000" dirty="0" err="1" smtClean="0"/>
              <a:t>Monoceros</a:t>
            </a:r>
            <a:r>
              <a:rPr lang="es-ES" sz="2000" dirty="0" smtClean="0"/>
              <a:t> R2).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/>
          </a:p>
          <a:p>
            <a:pPr marL="342900" indent="-342900" algn="just">
              <a:buFont typeface="Arial"/>
              <a:buChar char="•"/>
            </a:pPr>
            <a:r>
              <a:rPr lang="es-ES" sz="2000" b="1" i="1" dirty="0" smtClean="0"/>
              <a:t>Fermi</a:t>
            </a:r>
            <a:r>
              <a:rPr lang="es-ES" sz="2000" b="1" dirty="0" smtClean="0"/>
              <a:t>-LAT data </a:t>
            </a:r>
            <a:r>
              <a:rPr lang="es-ES" sz="2000" dirty="0" err="1" smtClean="0"/>
              <a:t>accumulated</a:t>
            </a:r>
            <a:r>
              <a:rPr lang="es-ES" sz="2000" dirty="0" smtClean="0"/>
              <a:t> </a:t>
            </a:r>
            <a:r>
              <a:rPr lang="es-ES" sz="2000" dirty="0" err="1" smtClean="0"/>
              <a:t>over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years</a:t>
            </a:r>
            <a:r>
              <a:rPr lang="es-ES" sz="2000" dirty="0" smtClean="0"/>
              <a:t> </a:t>
            </a:r>
            <a:r>
              <a:rPr lang="es-ES" sz="2000" dirty="0" err="1" smtClean="0"/>
              <a:t>will</a:t>
            </a:r>
            <a:r>
              <a:rPr lang="es-ES" sz="2000" dirty="0" smtClean="0"/>
              <a:t> </a:t>
            </a:r>
            <a:r>
              <a:rPr lang="es-ES" sz="2000" dirty="0" err="1" smtClean="0"/>
              <a:t>play</a:t>
            </a:r>
            <a:r>
              <a:rPr lang="es-ES" sz="2000" dirty="0" smtClean="0"/>
              <a:t> a </a:t>
            </a:r>
            <a:r>
              <a:rPr lang="es-ES" sz="2000" dirty="0" err="1" smtClean="0"/>
              <a:t>major</a:t>
            </a:r>
            <a:r>
              <a:rPr lang="es-ES" sz="2000" dirty="0" smtClean="0"/>
              <a:t> role </a:t>
            </a:r>
            <a:r>
              <a:rPr lang="es-ES" sz="2000" dirty="0" err="1" smtClean="0"/>
              <a:t>to</a:t>
            </a:r>
            <a:r>
              <a:rPr lang="es-ES" sz="2000" dirty="0" smtClean="0"/>
              <a:t> test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proposed</a:t>
            </a:r>
            <a:r>
              <a:rPr lang="es-ES" sz="2000" dirty="0" smtClean="0"/>
              <a:t> </a:t>
            </a:r>
            <a:r>
              <a:rPr lang="es-ES" sz="2000" dirty="0" err="1" smtClean="0"/>
              <a:t>associations</a:t>
            </a:r>
            <a:r>
              <a:rPr lang="es-ES" sz="2000" dirty="0" smtClean="0"/>
              <a:t>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913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37368" y="1991254"/>
            <a:ext cx="626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solidFill>
                  <a:srgbClr val="0000FF"/>
                </a:solidFill>
              </a:rPr>
              <a:t>Thank</a:t>
            </a:r>
            <a:r>
              <a:rPr lang="es-ES" sz="4000" b="1" dirty="0" smtClean="0">
                <a:solidFill>
                  <a:srgbClr val="0000FF"/>
                </a:solidFill>
              </a:rPr>
              <a:t> </a:t>
            </a:r>
            <a:r>
              <a:rPr lang="es-ES" sz="4000" b="1" dirty="0" err="1" smtClean="0">
                <a:solidFill>
                  <a:srgbClr val="0000FF"/>
                </a:solidFill>
              </a:rPr>
              <a:t>you</a:t>
            </a:r>
            <a:r>
              <a:rPr lang="es-ES" sz="4000" b="1" dirty="0" smtClean="0">
                <a:solidFill>
                  <a:srgbClr val="0000FF"/>
                </a:solidFill>
              </a:rPr>
              <a:t>!</a:t>
            </a:r>
            <a:endParaRPr lang="es-E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1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90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63053" y="1149684"/>
            <a:ext cx="735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1. </a:t>
            </a:r>
            <a:r>
              <a:rPr lang="es-ES" sz="4000" b="1" dirty="0" err="1" smtClean="0"/>
              <a:t>Introduction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243378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13 a les 22.4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" y="307474"/>
            <a:ext cx="8494176" cy="3119198"/>
          </a:xfrm>
          <a:prstGeom prst="rect">
            <a:avLst/>
          </a:prstGeom>
        </p:spPr>
      </p:pic>
      <p:pic>
        <p:nvPicPr>
          <p:cNvPr id="3" name="Imagen 2" descr="Captura de pantalla 2013-03-13 a les 22.4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1" y="3426672"/>
            <a:ext cx="5013017" cy="31549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4210" y="4023895"/>
            <a:ext cx="3248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>
                <a:solidFill>
                  <a:srgbClr val="0000FF"/>
                </a:solidFill>
              </a:rPr>
              <a:t>The</a:t>
            </a:r>
            <a:r>
              <a:rPr lang="es-ES" sz="2400" dirty="0" smtClean="0">
                <a:solidFill>
                  <a:srgbClr val="0000FF"/>
                </a:solidFill>
              </a:rPr>
              <a:t> non-</a:t>
            </a:r>
            <a:r>
              <a:rPr lang="es-ES" sz="2400" dirty="0" err="1" smtClean="0">
                <a:solidFill>
                  <a:srgbClr val="0000FF"/>
                </a:solidFill>
              </a:rPr>
              <a:t>thermal</a:t>
            </a:r>
            <a:r>
              <a:rPr lang="es-ES" sz="2400" dirty="0" smtClean="0">
                <a:solidFill>
                  <a:srgbClr val="0000FF"/>
                </a:solidFill>
              </a:rPr>
              <a:t> radio </a:t>
            </a:r>
            <a:r>
              <a:rPr lang="es-ES" sz="2400" dirty="0" err="1" smtClean="0">
                <a:solidFill>
                  <a:srgbClr val="0000FF"/>
                </a:solidFill>
              </a:rPr>
              <a:t>counterpart</a:t>
            </a:r>
            <a:r>
              <a:rPr lang="es-ES" sz="2400" dirty="0" smtClean="0">
                <a:solidFill>
                  <a:srgbClr val="0000FF"/>
                </a:solidFill>
              </a:rPr>
              <a:t> of </a:t>
            </a:r>
            <a:r>
              <a:rPr lang="es-ES" sz="2400" b="1" dirty="0" smtClean="0">
                <a:solidFill>
                  <a:srgbClr val="0000FF"/>
                </a:solidFill>
              </a:rPr>
              <a:t>LS 5039 </a:t>
            </a:r>
            <a:r>
              <a:rPr lang="es-ES" sz="2400" dirty="0" err="1" smtClean="0">
                <a:solidFill>
                  <a:srgbClr val="0000FF"/>
                </a:solidFill>
              </a:rPr>
              <a:t>was</a:t>
            </a:r>
            <a:r>
              <a:rPr lang="es-ES" sz="2400" dirty="0" smtClean="0">
                <a:solidFill>
                  <a:srgbClr val="0000FF"/>
                </a:solidFill>
              </a:rPr>
              <a:t> </a:t>
            </a:r>
            <a:r>
              <a:rPr lang="es-ES" sz="2400" dirty="0" err="1" smtClean="0">
                <a:solidFill>
                  <a:srgbClr val="0000FF"/>
                </a:solidFill>
              </a:rPr>
              <a:t>first</a:t>
            </a:r>
            <a:r>
              <a:rPr lang="es-ES" sz="2400" dirty="0" smtClean="0">
                <a:solidFill>
                  <a:srgbClr val="0000FF"/>
                </a:solidFill>
              </a:rPr>
              <a:t> </a:t>
            </a:r>
            <a:r>
              <a:rPr lang="es-ES" sz="2400" dirty="0" err="1" smtClean="0">
                <a:solidFill>
                  <a:srgbClr val="0000FF"/>
                </a:solidFill>
              </a:rPr>
              <a:t>noticed</a:t>
            </a:r>
            <a:r>
              <a:rPr lang="es-ES" sz="2400" dirty="0" smtClean="0">
                <a:solidFill>
                  <a:srgbClr val="0000FF"/>
                </a:solidFill>
              </a:rPr>
              <a:t> </a:t>
            </a:r>
            <a:r>
              <a:rPr lang="es-ES" sz="2400" dirty="0" err="1" smtClean="0">
                <a:solidFill>
                  <a:srgbClr val="0000FF"/>
                </a:solidFill>
              </a:rPr>
              <a:t>after</a:t>
            </a:r>
            <a:r>
              <a:rPr lang="es-ES" sz="2400" dirty="0" smtClean="0">
                <a:solidFill>
                  <a:srgbClr val="0000FF"/>
                </a:solidFill>
              </a:rPr>
              <a:t> </a:t>
            </a:r>
            <a:r>
              <a:rPr lang="es-ES" sz="2400" dirty="0" err="1" smtClean="0">
                <a:solidFill>
                  <a:srgbClr val="0000FF"/>
                </a:solidFill>
              </a:rPr>
              <a:t>inspection</a:t>
            </a:r>
            <a:r>
              <a:rPr lang="es-ES" sz="2400" dirty="0" smtClean="0">
                <a:solidFill>
                  <a:srgbClr val="0000FF"/>
                </a:solidFill>
              </a:rPr>
              <a:t> of </a:t>
            </a:r>
            <a:r>
              <a:rPr lang="es-ES" sz="2400" dirty="0" err="1" smtClean="0">
                <a:solidFill>
                  <a:srgbClr val="0000FF"/>
                </a:solidFill>
              </a:rPr>
              <a:t>archival</a:t>
            </a:r>
            <a:r>
              <a:rPr lang="es-ES" sz="2400" dirty="0" smtClean="0">
                <a:solidFill>
                  <a:srgbClr val="0000FF"/>
                </a:solidFill>
              </a:rPr>
              <a:t> </a:t>
            </a:r>
            <a:r>
              <a:rPr lang="es-ES" sz="2400" dirty="0" err="1" smtClean="0">
                <a:solidFill>
                  <a:srgbClr val="0000FF"/>
                </a:solidFill>
              </a:rPr>
              <a:t>survey</a:t>
            </a:r>
            <a:r>
              <a:rPr lang="es-ES" sz="2400" dirty="0" smtClean="0">
                <a:solidFill>
                  <a:srgbClr val="0000FF"/>
                </a:solidFill>
              </a:rPr>
              <a:t> data (NVSS).</a:t>
            </a:r>
            <a:endParaRPr lang="es-E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4104" y="574840"/>
            <a:ext cx="864042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Currently</a:t>
            </a:r>
            <a:r>
              <a:rPr lang="es-ES" sz="2400" dirty="0" smtClean="0"/>
              <a:t> </a:t>
            </a:r>
            <a:r>
              <a:rPr lang="es-ES" sz="2400" dirty="0" err="1" smtClean="0"/>
              <a:t>known</a:t>
            </a:r>
            <a:r>
              <a:rPr lang="es-ES" sz="2400" dirty="0" smtClean="0"/>
              <a:t> gamma-</a:t>
            </a:r>
            <a:r>
              <a:rPr lang="es-ES" sz="2400" dirty="0" err="1" smtClean="0"/>
              <a:t>ray</a:t>
            </a:r>
            <a:r>
              <a:rPr lang="es-ES" sz="2400" dirty="0" smtClean="0"/>
              <a:t> </a:t>
            </a:r>
            <a:r>
              <a:rPr lang="es-ES" sz="2400" dirty="0" err="1" smtClean="0"/>
              <a:t>binaries</a:t>
            </a:r>
            <a:r>
              <a:rPr lang="es-ES" sz="2400" dirty="0" smtClean="0"/>
              <a:t> </a:t>
            </a:r>
            <a:r>
              <a:rPr lang="es-ES" sz="2400" dirty="0" err="1" smtClean="0"/>
              <a:t>include</a:t>
            </a:r>
            <a:r>
              <a:rPr lang="es-ES" sz="2400" dirty="0" smtClean="0"/>
              <a:t>:</a:t>
            </a:r>
          </a:p>
          <a:p>
            <a:endParaRPr lang="es-ES" sz="2400" dirty="0"/>
          </a:p>
          <a:p>
            <a:r>
              <a:rPr lang="es-ES" sz="2400" dirty="0" smtClean="0">
                <a:solidFill>
                  <a:srgbClr val="0000FF"/>
                </a:solidFill>
              </a:rPr>
              <a:t>LS I +61303, PSR B1259-63, LS 5039, HESS J0632+057, 1FGL J1018.6-5856, AGL J2241+4454 + …. ?</a:t>
            </a:r>
            <a:endParaRPr lang="es-ES" sz="2400" dirty="0">
              <a:solidFill>
                <a:srgbClr val="0000FF"/>
              </a:solidFill>
            </a:endParaRPr>
          </a:p>
          <a:p>
            <a:endParaRPr lang="es-ES" sz="2400" dirty="0" smtClean="0">
              <a:solidFill>
                <a:srgbClr val="0000FF"/>
              </a:solidFill>
            </a:endParaRPr>
          </a:p>
          <a:p>
            <a:endParaRPr lang="es-ES" sz="2400" dirty="0" smtClean="0">
              <a:solidFill>
                <a:srgbClr val="0000FF"/>
              </a:solidFill>
            </a:endParaRPr>
          </a:p>
          <a:p>
            <a:r>
              <a:rPr lang="es-ES" sz="2400" dirty="0" smtClean="0"/>
              <a:t>In </a:t>
            </a:r>
            <a:r>
              <a:rPr lang="es-ES" sz="2400" dirty="0" err="1" smtClean="0"/>
              <a:t>addition</a:t>
            </a:r>
            <a:r>
              <a:rPr lang="es-ES" sz="2400" dirty="0" smtClean="0"/>
              <a:t>, </a:t>
            </a:r>
            <a:r>
              <a:rPr lang="es-ES" sz="2400" dirty="0" err="1" smtClean="0"/>
              <a:t>microquasar</a:t>
            </a:r>
            <a:r>
              <a:rPr lang="es-ES" sz="2400" dirty="0" smtClean="0"/>
              <a:t> </a:t>
            </a:r>
            <a:r>
              <a:rPr lang="es-ES" sz="2400" dirty="0" err="1" smtClean="0"/>
              <a:t>systems</a:t>
            </a:r>
            <a:r>
              <a:rPr lang="es-ES" sz="2400" dirty="0" smtClean="0"/>
              <a:t> </a:t>
            </a:r>
            <a:r>
              <a:rPr lang="es-ES" sz="2400" dirty="0" err="1" smtClean="0"/>
              <a:t>detected</a:t>
            </a:r>
            <a:r>
              <a:rPr lang="es-ES" sz="2400" dirty="0" smtClean="0"/>
              <a:t> at gamma-</a:t>
            </a:r>
            <a:r>
              <a:rPr lang="es-ES" sz="2400" dirty="0" err="1" smtClean="0"/>
              <a:t>rays</a:t>
            </a:r>
            <a:r>
              <a:rPr lang="es-ES" sz="2400" dirty="0" smtClean="0"/>
              <a:t> </a:t>
            </a:r>
            <a:r>
              <a:rPr lang="es-ES" sz="2400" dirty="0" err="1" smtClean="0"/>
              <a:t>include</a:t>
            </a:r>
            <a:r>
              <a:rPr lang="es-ES" sz="2400" dirty="0" smtClean="0"/>
              <a:t>:</a:t>
            </a:r>
          </a:p>
          <a:p>
            <a:endParaRPr lang="es-ES" sz="2400" dirty="0"/>
          </a:p>
          <a:p>
            <a:endParaRPr lang="es-ES" sz="2400" dirty="0" smtClean="0"/>
          </a:p>
          <a:p>
            <a:r>
              <a:rPr lang="es-ES" sz="2400" dirty="0" err="1" smtClean="0">
                <a:solidFill>
                  <a:srgbClr val="0000FF"/>
                </a:solidFill>
              </a:rPr>
              <a:t>Cygnus</a:t>
            </a:r>
            <a:r>
              <a:rPr lang="es-ES" sz="2400" dirty="0" smtClean="0">
                <a:solidFill>
                  <a:srgbClr val="0000FF"/>
                </a:solidFill>
              </a:rPr>
              <a:t> X-3, </a:t>
            </a:r>
            <a:r>
              <a:rPr lang="es-ES" sz="2400" dirty="0" err="1" smtClean="0">
                <a:solidFill>
                  <a:srgbClr val="0000FF"/>
                </a:solidFill>
              </a:rPr>
              <a:t>Cygnus</a:t>
            </a:r>
            <a:r>
              <a:rPr lang="es-ES" sz="2400" dirty="0" smtClean="0">
                <a:solidFill>
                  <a:srgbClr val="0000FF"/>
                </a:solidFill>
              </a:rPr>
              <a:t> X-1</a:t>
            </a:r>
            <a:r>
              <a:rPr lang="es-ES" sz="2400" dirty="0">
                <a:solidFill>
                  <a:srgbClr val="0000FF"/>
                </a:solidFill>
              </a:rPr>
              <a:t> </a:t>
            </a:r>
            <a:r>
              <a:rPr lang="es-ES" sz="2400" dirty="0" smtClean="0">
                <a:solidFill>
                  <a:srgbClr val="0000FF"/>
                </a:solidFill>
              </a:rPr>
              <a:t>+ …. ?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177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420" y="147053"/>
            <a:ext cx="878305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/>
              <a:t>Interestingly</a:t>
            </a:r>
            <a:r>
              <a:rPr lang="es-ES" sz="2400" dirty="0" smtClean="0"/>
              <a:t>, </a:t>
            </a:r>
            <a:r>
              <a:rPr lang="es-ES" sz="2400" dirty="0" err="1" smtClean="0"/>
              <a:t>some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currently</a:t>
            </a:r>
            <a:r>
              <a:rPr lang="es-ES" sz="2400" dirty="0" smtClean="0"/>
              <a:t> </a:t>
            </a:r>
            <a:r>
              <a:rPr lang="es-ES" sz="2400" dirty="0" err="1" smtClean="0"/>
              <a:t>known</a:t>
            </a:r>
            <a:r>
              <a:rPr lang="es-ES" sz="2400" dirty="0" smtClean="0"/>
              <a:t> gamma-</a:t>
            </a:r>
            <a:r>
              <a:rPr lang="es-ES" sz="2400" dirty="0" err="1" smtClean="0"/>
              <a:t>ray</a:t>
            </a:r>
            <a:r>
              <a:rPr lang="es-ES" sz="2400" dirty="0" smtClean="0"/>
              <a:t> </a:t>
            </a:r>
            <a:r>
              <a:rPr lang="es-ES" sz="2400" dirty="0" err="1" smtClean="0"/>
              <a:t>binaries</a:t>
            </a:r>
            <a:r>
              <a:rPr lang="es-ES" sz="2400" dirty="0" smtClean="0"/>
              <a:t> and new </a:t>
            </a:r>
            <a:r>
              <a:rPr lang="es-ES" sz="2400" dirty="0" err="1" smtClean="0"/>
              <a:t>additions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class</a:t>
            </a:r>
            <a:r>
              <a:rPr lang="es-ES" sz="2400" dirty="0" smtClean="0"/>
              <a:t> </a:t>
            </a:r>
            <a:r>
              <a:rPr lang="es-ES" sz="2400" dirty="0" err="1" smtClean="0"/>
              <a:t>correspond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objects</a:t>
            </a:r>
            <a:r>
              <a:rPr lang="es-ES" sz="2400" dirty="0" smtClean="0"/>
              <a:t> </a:t>
            </a:r>
            <a:r>
              <a:rPr lang="es-ES" sz="2400" dirty="0" err="1" smtClean="0"/>
              <a:t>already</a:t>
            </a:r>
            <a:r>
              <a:rPr lang="es-ES" sz="2400" dirty="0" smtClean="0"/>
              <a:t> </a:t>
            </a:r>
            <a:r>
              <a:rPr lang="es-ES" sz="2400" dirty="0" err="1" smtClean="0"/>
              <a:t>present</a:t>
            </a:r>
            <a:r>
              <a:rPr lang="es-ES" sz="2400" dirty="0" smtClean="0"/>
              <a:t> in </a:t>
            </a:r>
            <a:r>
              <a:rPr lang="es-ES" sz="2400" b="1" dirty="0" err="1" smtClean="0"/>
              <a:t>ancient</a:t>
            </a:r>
            <a:r>
              <a:rPr lang="es-ES" sz="2400" b="1" dirty="0" smtClean="0"/>
              <a:t> catalogues </a:t>
            </a:r>
            <a:r>
              <a:rPr lang="es-ES" sz="2400" dirty="0" smtClean="0"/>
              <a:t>of peculiar </a:t>
            </a:r>
            <a:r>
              <a:rPr lang="es-ES" sz="2400" dirty="0" err="1" smtClean="0"/>
              <a:t>stars</a:t>
            </a:r>
            <a:r>
              <a:rPr lang="es-ES" sz="2400" dirty="0" smtClean="0"/>
              <a:t>.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example</a:t>
            </a:r>
            <a:r>
              <a:rPr lang="es-ES" sz="2400" dirty="0" smtClean="0"/>
              <a:t>:</a:t>
            </a:r>
          </a:p>
          <a:p>
            <a:pPr algn="just"/>
            <a:endParaRPr lang="es-ES" sz="2400" dirty="0" smtClean="0"/>
          </a:p>
          <a:p>
            <a:pPr marL="342900" indent="-342900" algn="just">
              <a:buFont typeface="Arial"/>
              <a:buChar char="•"/>
            </a:pPr>
            <a:r>
              <a:rPr lang="es-ES" sz="2000" dirty="0" smtClean="0">
                <a:solidFill>
                  <a:srgbClr val="0000FF"/>
                </a:solidFill>
              </a:rPr>
              <a:t>Catalogue of </a:t>
            </a:r>
            <a:r>
              <a:rPr lang="es-ES" sz="2000" dirty="0" err="1" smtClean="0">
                <a:solidFill>
                  <a:srgbClr val="0000FF"/>
                </a:solidFill>
              </a:rPr>
              <a:t>Luminous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Stars</a:t>
            </a:r>
            <a:r>
              <a:rPr lang="es-ES" sz="2000" dirty="0" smtClean="0">
                <a:solidFill>
                  <a:srgbClr val="0000FF"/>
                </a:solidFill>
              </a:rPr>
              <a:t> in </a:t>
            </a:r>
            <a:r>
              <a:rPr lang="es-ES" sz="2000" dirty="0" err="1" smtClean="0">
                <a:solidFill>
                  <a:srgbClr val="0000FF"/>
                </a:solidFill>
              </a:rPr>
              <a:t>the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Northern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Milky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Way</a:t>
            </a:r>
            <a:r>
              <a:rPr lang="es-ES" sz="2000" dirty="0" smtClean="0">
                <a:solidFill>
                  <a:srgbClr val="0000FF"/>
                </a:solidFill>
              </a:rPr>
              <a:t>  (</a:t>
            </a:r>
            <a:r>
              <a:rPr lang="es-ES" sz="2000" dirty="0" err="1" smtClean="0">
                <a:solidFill>
                  <a:srgbClr val="0000FF"/>
                </a:solidFill>
              </a:rPr>
              <a:t>Hardorp</a:t>
            </a:r>
            <a:r>
              <a:rPr lang="es-ES" sz="2000" dirty="0" smtClean="0">
                <a:solidFill>
                  <a:srgbClr val="0000FF"/>
                </a:solidFill>
              </a:rPr>
              <a:t> + 1959-1965): </a:t>
            </a:r>
            <a:r>
              <a:rPr lang="es-ES" sz="2000" dirty="0" smtClean="0">
                <a:solidFill>
                  <a:srgbClr val="FF3EC1"/>
                </a:solidFill>
              </a:rPr>
              <a:t>LS I+61303,  HESS J0632+057 (LS VI+05 11), …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>
              <a:solidFill>
                <a:srgbClr val="0000FF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000" smtClean="0">
                <a:solidFill>
                  <a:srgbClr val="0000FF"/>
                </a:solidFill>
              </a:rPr>
              <a:t>Catalogue </a:t>
            </a:r>
            <a:r>
              <a:rPr lang="es-ES" sz="2000" dirty="0" smtClean="0">
                <a:solidFill>
                  <a:srgbClr val="0000FF"/>
                </a:solidFill>
              </a:rPr>
              <a:t>of </a:t>
            </a:r>
            <a:r>
              <a:rPr lang="es-ES" sz="2000" dirty="0" err="1" smtClean="0">
                <a:solidFill>
                  <a:srgbClr val="0000FF"/>
                </a:solidFill>
              </a:rPr>
              <a:t>Luminous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Stars</a:t>
            </a:r>
            <a:r>
              <a:rPr lang="es-ES" sz="2000" dirty="0" smtClean="0">
                <a:solidFill>
                  <a:srgbClr val="0000FF"/>
                </a:solidFill>
              </a:rPr>
              <a:t> in </a:t>
            </a:r>
            <a:r>
              <a:rPr lang="es-ES" sz="2000" dirty="0" err="1" smtClean="0">
                <a:solidFill>
                  <a:srgbClr val="0000FF"/>
                </a:solidFill>
              </a:rPr>
              <a:t>the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Southern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Milky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Way</a:t>
            </a:r>
            <a:r>
              <a:rPr lang="es-ES" sz="2000" dirty="0" smtClean="0">
                <a:solidFill>
                  <a:srgbClr val="0000FF"/>
                </a:solidFill>
              </a:rPr>
              <a:t> (</a:t>
            </a:r>
            <a:r>
              <a:rPr lang="es-ES" sz="2000" dirty="0" err="1" smtClean="0">
                <a:solidFill>
                  <a:srgbClr val="0000FF"/>
                </a:solidFill>
              </a:rPr>
              <a:t>Stephenson</a:t>
            </a:r>
            <a:r>
              <a:rPr lang="es-ES" sz="2000" dirty="0" smtClean="0">
                <a:solidFill>
                  <a:srgbClr val="0000FF"/>
                </a:solidFill>
              </a:rPr>
              <a:t> &amp; </a:t>
            </a:r>
            <a:r>
              <a:rPr lang="es-ES" sz="2000" dirty="0" err="1" smtClean="0">
                <a:solidFill>
                  <a:srgbClr val="0000FF"/>
                </a:solidFill>
              </a:rPr>
              <a:t>Sanduleak</a:t>
            </a:r>
            <a:r>
              <a:rPr lang="es-ES" sz="2000" dirty="0" smtClean="0">
                <a:solidFill>
                  <a:srgbClr val="0000FF"/>
                </a:solidFill>
              </a:rPr>
              <a:t> 1971): </a:t>
            </a:r>
            <a:r>
              <a:rPr lang="es-ES" sz="2000" dirty="0" smtClean="0">
                <a:solidFill>
                  <a:srgbClr val="FF3EC1"/>
                </a:solidFill>
              </a:rPr>
              <a:t>LS 5039, PSR B1259-63 (LS 2883) …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>
              <a:solidFill>
                <a:srgbClr val="0000FF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Catalogue of Early-Type Stars Whose Spectra Have Shown Emission </a:t>
            </a:r>
            <a:r>
              <a:rPr lang="en-US" sz="2000" dirty="0" smtClean="0">
                <a:solidFill>
                  <a:srgbClr val="0000FF"/>
                </a:solidFill>
              </a:rPr>
              <a:t>Lines (</a:t>
            </a:r>
            <a:r>
              <a:rPr lang="en-US" sz="2000" dirty="0" err="1" smtClean="0">
                <a:solidFill>
                  <a:srgbClr val="0000FF"/>
                </a:solidFill>
              </a:rPr>
              <a:t>Wackerling</a:t>
            </a:r>
            <a:r>
              <a:rPr lang="en-US" sz="2000" dirty="0" smtClean="0">
                <a:solidFill>
                  <a:srgbClr val="0000FF"/>
                </a:solidFill>
              </a:rPr>
              <a:t> 1970): </a:t>
            </a:r>
            <a:r>
              <a:rPr lang="en-US" sz="2000" dirty="0" smtClean="0">
                <a:solidFill>
                  <a:srgbClr val="FF3EC1"/>
                </a:solidFill>
              </a:rPr>
              <a:t>HESS J0632+057 (MWC 656), AGL J2241+4454 (MWC 656) …</a:t>
            </a:r>
            <a:endParaRPr lang="es-ES" sz="2400" dirty="0" smtClean="0">
              <a:solidFill>
                <a:srgbClr val="FF3EC1"/>
              </a:solidFill>
            </a:endParaRP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Are </a:t>
            </a:r>
            <a:r>
              <a:rPr lang="es-ES" sz="2400" dirty="0" err="1" smtClean="0"/>
              <a:t>there</a:t>
            </a:r>
            <a:r>
              <a:rPr lang="es-ES" sz="2400" dirty="0" smtClean="0"/>
              <a:t> </a:t>
            </a:r>
            <a:r>
              <a:rPr lang="es-ES" sz="2400" dirty="0" err="1" smtClean="0"/>
              <a:t>any</a:t>
            </a:r>
            <a:r>
              <a:rPr lang="es-ES" sz="2400" dirty="0" smtClean="0"/>
              <a:t> more similar </a:t>
            </a:r>
            <a:r>
              <a:rPr lang="es-ES" sz="2400" dirty="0" err="1" smtClean="0"/>
              <a:t>systems</a:t>
            </a:r>
            <a:r>
              <a:rPr lang="es-ES" sz="2400" dirty="0" smtClean="0"/>
              <a:t> </a:t>
            </a:r>
            <a:r>
              <a:rPr lang="es-ES" sz="2400" dirty="0" err="1" smtClean="0"/>
              <a:t>waiting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discovery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archives?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err="1" smtClean="0"/>
              <a:t>Systematic</a:t>
            </a:r>
            <a:r>
              <a:rPr lang="es-ES" sz="2400" dirty="0" smtClean="0"/>
              <a:t> </a:t>
            </a:r>
            <a:r>
              <a:rPr lang="es-ES" sz="2400" dirty="0" err="1" smtClean="0"/>
              <a:t>searches</a:t>
            </a:r>
            <a:r>
              <a:rPr lang="es-ES" sz="2400" dirty="0" smtClean="0"/>
              <a:t> </a:t>
            </a:r>
            <a:r>
              <a:rPr lang="es-ES" sz="2400" dirty="0" err="1" smtClean="0"/>
              <a:t>could</a:t>
            </a:r>
            <a:r>
              <a:rPr lang="es-ES" sz="2400" dirty="0" smtClean="0"/>
              <a:t> </a:t>
            </a:r>
            <a:r>
              <a:rPr lang="es-ES" sz="2400" dirty="0" err="1" smtClean="0"/>
              <a:t>still</a:t>
            </a:r>
            <a:r>
              <a:rPr lang="es-ES" sz="2400" dirty="0" smtClean="0"/>
              <a:t> </a:t>
            </a:r>
            <a:r>
              <a:rPr lang="es-ES" sz="2400" dirty="0" err="1" smtClean="0"/>
              <a:t>provide</a:t>
            </a:r>
            <a:r>
              <a:rPr lang="es-ES" sz="2400" dirty="0" smtClean="0"/>
              <a:t> </a:t>
            </a:r>
            <a:r>
              <a:rPr lang="es-ES" sz="2400" dirty="0" err="1" smtClean="0"/>
              <a:t>interesting</a:t>
            </a:r>
            <a:r>
              <a:rPr lang="es-ES" sz="2400" dirty="0" smtClean="0"/>
              <a:t> </a:t>
            </a:r>
            <a:r>
              <a:rPr lang="es-ES" sz="2400" dirty="0" err="1" smtClean="0"/>
              <a:t>results</a:t>
            </a:r>
            <a:r>
              <a:rPr lang="es-ES" sz="2400" dirty="0" smtClean="0"/>
              <a:t> </a:t>
            </a:r>
            <a:r>
              <a:rPr lang="es-ES" sz="2400" dirty="0" err="1" smtClean="0"/>
              <a:t>here</a:t>
            </a:r>
            <a:r>
              <a:rPr lang="es-ES" sz="2400" dirty="0" smtClean="0"/>
              <a:t> in </a:t>
            </a:r>
            <a:r>
              <a:rPr lang="es-ES" sz="2400" dirty="0" err="1" smtClean="0"/>
              <a:t>parallel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serendipitous</a:t>
            </a:r>
            <a:r>
              <a:rPr lang="es-ES" sz="2400" dirty="0" smtClean="0"/>
              <a:t> </a:t>
            </a:r>
            <a:r>
              <a:rPr lang="es-ES" sz="2400" dirty="0" err="1" smtClean="0"/>
              <a:t>discoveries</a:t>
            </a:r>
            <a:r>
              <a:rPr lang="es-ES" sz="2400" dirty="0"/>
              <a:t>.</a:t>
            </a:r>
            <a:endParaRPr lang="es-ES" sz="24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56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2795" y="220479"/>
            <a:ext cx="840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Cross-Id </a:t>
            </a:r>
            <a:r>
              <a:rPr lang="es-ES" b="1" dirty="0" err="1" smtClean="0">
                <a:solidFill>
                  <a:srgbClr val="0000FF"/>
                </a:solidFill>
              </a:rPr>
              <a:t>techniques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have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been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historically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developed</a:t>
            </a:r>
            <a:r>
              <a:rPr lang="es-ES" b="1" dirty="0" smtClean="0">
                <a:solidFill>
                  <a:srgbClr val="0000FF"/>
                </a:solidFill>
              </a:rPr>
              <a:t> in </a:t>
            </a:r>
            <a:r>
              <a:rPr lang="es-ES" b="1" dirty="0" err="1" smtClean="0">
                <a:solidFill>
                  <a:srgbClr val="0000FF"/>
                </a:solidFill>
              </a:rPr>
              <a:t>our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group</a:t>
            </a:r>
            <a:r>
              <a:rPr lang="es-ES" b="1" dirty="0" smtClean="0">
                <a:solidFill>
                  <a:srgbClr val="0000FF"/>
                </a:solidFill>
              </a:rPr>
              <a:t> (</a:t>
            </a:r>
            <a:r>
              <a:rPr lang="es-ES" b="1" dirty="0" err="1" smtClean="0">
                <a:solidFill>
                  <a:srgbClr val="0000FF"/>
                </a:solidFill>
              </a:rPr>
              <a:t>e.g</a:t>
            </a:r>
            <a:r>
              <a:rPr lang="es-ES" b="1" dirty="0" smtClean="0">
                <a:solidFill>
                  <a:srgbClr val="0000FF"/>
                </a:solidFill>
              </a:rPr>
              <a:t>.):</a:t>
            </a:r>
            <a:endParaRPr lang="es-E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3-19 a les 18.41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679"/>
            <a:ext cx="9144000" cy="50028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2795" y="220479"/>
            <a:ext cx="840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Cross-Id </a:t>
            </a:r>
            <a:r>
              <a:rPr lang="es-ES" b="1" dirty="0" err="1" smtClean="0">
                <a:solidFill>
                  <a:srgbClr val="0000FF"/>
                </a:solidFill>
              </a:rPr>
              <a:t>techniques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have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been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historically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developed</a:t>
            </a:r>
            <a:r>
              <a:rPr lang="es-ES" b="1" dirty="0" smtClean="0">
                <a:solidFill>
                  <a:srgbClr val="0000FF"/>
                </a:solidFill>
              </a:rPr>
              <a:t> in </a:t>
            </a:r>
            <a:r>
              <a:rPr lang="es-ES" b="1" dirty="0" err="1" smtClean="0">
                <a:solidFill>
                  <a:srgbClr val="0000FF"/>
                </a:solidFill>
              </a:rPr>
              <a:t>our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group</a:t>
            </a:r>
            <a:r>
              <a:rPr lang="es-ES" b="1" dirty="0" smtClean="0">
                <a:solidFill>
                  <a:srgbClr val="0000FF"/>
                </a:solidFill>
              </a:rPr>
              <a:t> (</a:t>
            </a:r>
            <a:r>
              <a:rPr lang="es-ES" b="1" dirty="0" err="1" smtClean="0">
                <a:solidFill>
                  <a:srgbClr val="0000FF"/>
                </a:solidFill>
              </a:rPr>
              <a:t>e.g</a:t>
            </a:r>
            <a:r>
              <a:rPr lang="es-ES" b="1" dirty="0" smtClean="0">
                <a:solidFill>
                  <a:srgbClr val="0000FF"/>
                </a:solidFill>
              </a:rPr>
              <a:t>.):</a:t>
            </a:r>
            <a:endParaRPr lang="es-E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9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1258</Words>
  <Application>Microsoft Macintosh PowerPoint</Application>
  <PresentationFormat>Presentación en pantalla (4:3)</PresentationFormat>
  <Paragraphs>137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62</cp:revision>
  <dcterms:created xsi:type="dcterms:W3CDTF">2013-03-10T14:55:44Z</dcterms:created>
  <dcterms:modified xsi:type="dcterms:W3CDTF">2013-06-08T12:12:20Z</dcterms:modified>
</cp:coreProperties>
</file>