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2"/>
  </p:handoutMasterIdLst>
  <p:sldIdLst>
    <p:sldId id="256" r:id="rId2"/>
    <p:sldId id="259" r:id="rId3"/>
    <p:sldId id="257" r:id="rId4"/>
    <p:sldId id="274" r:id="rId5"/>
    <p:sldId id="261" r:id="rId6"/>
    <p:sldId id="262" r:id="rId7"/>
    <p:sldId id="263" r:id="rId8"/>
    <p:sldId id="264" r:id="rId9"/>
    <p:sldId id="271" r:id="rId10"/>
    <p:sldId id="267" r:id="rId11"/>
    <p:sldId id="280" r:id="rId12"/>
    <p:sldId id="270" r:id="rId13"/>
    <p:sldId id="275" r:id="rId14"/>
    <p:sldId id="269" r:id="rId15"/>
    <p:sldId id="258" r:id="rId16"/>
    <p:sldId id="277" r:id="rId17"/>
    <p:sldId id="281" r:id="rId18"/>
    <p:sldId id="279" r:id="rId19"/>
    <p:sldId id="278" r:id="rId20"/>
    <p:sldId id="276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39C67-71DA-4752-B143-F2748CFD86BE}" type="datetimeFigureOut">
              <a:rPr kumimoji="1" lang="ja-JP" altLang="en-US" smtClean="0"/>
              <a:pPr/>
              <a:t>2013/6/10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EB8BE-4E22-470F-8ABB-85538EE21DD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37DC-9412-477B-8769-5BD09AE2087B}" type="datetimeFigureOut">
              <a:rPr kumimoji="1" lang="ja-JP" altLang="en-US" smtClean="0"/>
              <a:pPr/>
              <a:t>2013/6/10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E6F9-614F-4D3F-97DD-421836A01A2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37DC-9412-477B-8769-5BD09AE2087B}" type="datetimeFigureOut">
              <a:rPr kumimoji="1" lang="ja-JP" altLang="en-US" smtClean="0"/>
              <a:pPr/>
              <a:t>2013/6/10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E6F9-614F-4D3F-97DD-421836A01A2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37DC-9412-477B-8769-5BD09AE2087B}" type="datetimeFigureOut">
              <a:rPr kumimoji="1" lang="ja-JP" altLang="en-US" smtClean="0"/>
              <a:pPr/>
              <a:t>2013/6/10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E6F9-614F-4D3F-97DD-421836A01A2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624736" cy="864096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256584"/>
          </a:xfrm>
        </p:spPr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196131"/>
          </a:xfrm>
        </p:spPr>
        <p:txBody>
          <a:bodyPr/>
          <a:lstStyle/>
          <a:p>
            <a:r>
              <a:rPr lang="en-US" altLang="ja-JP" dirty="0" smtClean="0"/>
              <a:t>Jet Meeting in Granada 2013</a:t>
            </a:r>
            <a:endParaRPr lang="ja-JP" altLang="en-US" dirty="0"/>
          </a:p>
        </p:txBody>
      </p:sp>
      <p:pic>
        <p:nvPicPr>
          <p:cNvPr id="14338" name="Picture 2" descr="http://kanribu.mtk.nao.ac.jp/jimubu/soumu/soumu/logo/logo_naoj_kanji1_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4016"/>
            <a:ext cx="1332542" cy="836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37DC-9412-477B-8769-5BD09AE2087B}" type="datetimeFigureOut">
              <a:rPr kumimoji="1" lang="ja-JP" altLang="en-US" smtClean="0"/>
              <a:pPr/>
              <a:t>2013/6/10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E6F9-614F-4D3F-97DD-421836A01A2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37DC-9412-477B-8769-5BD09AE2087B}" type="datetimeFigureOut">
              <a:rPr kumimoji="1" lang="ja-JP" altLang="en-US" smtClean="0"/>
              <a:pPr/>
              <a:t>2013/6/10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E6F9-614F-4D3F-97DD-421836A01A2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37DC-9412-477B-8769-5BD09AE2087B}" type="datetimeFigureOut">
              <a:rPr kumimoji="1" lang="ja-JP" altLang="en-US" smtClean="0"/>
              <a:pPr/>
              <a:t>2013/6/10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E6F9-614F-4D3F-97DD-421836A01A2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37DC-9412-477B-8769-5BD09AE2087B}" type="datetimeFigureOut">
              <a:rPr kumimoji="1" lang="ja-JP" altLang="en-US" smtClean="0"/>
              <a:pPr/>
              <a:t>2013/6/10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E6F9-614F-4D3F-97DD-421836A01A2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37DC-9412-477B-8769-5BD09AE2087B}" type="datetimeFigureOut">
              <a:rPr kumimoji="1" lang="ja-JP" altLang="en-US" smtClean="0"/>
              <a:pPr/>
              <a:t>2013/6/10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E6F9-614F-4D3F-97DD-421836A01A2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37DC-9412-477B-8769-5BD09AE2087B}" type="datetimeFigureOut">
              <a:rPr kumimoji="1" lang="ja-JP" altLang="en-US" smtClean="0"/>
              <a:pPr/>
              <a:t>2013/6/10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E6F9-614F-4D3F-97DD-421836A01A2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37DC-9412-477B-8769-5BD09AE2087B}" type="datetimeFigureOut">
              <a:rPr kumimoji="1" lang="ja-JP" altLang="en-US" smtClean="0"/>
              <a:pPr/>
              <a:t>2013/6/10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E6F9-614F-4D3F-97DD-421836A01A2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A37DC-9412-477B-8769-5BD09AE2087B}" type="datetimeFigureOut">
              <a:rPr kumimoji="1" lang="ja-JP" altLang="en-US" smtClean="0"/>
              <a:pPr/>
              <a:t>2013/6/10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8E6F9-614F-4D3F-97DD-421836A01A2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gai\Documents\3C84_Haga\3C84_Haga_ColorMAP3.jpg"/>
          <p:cNvPicPr>
            <a:picLocks noChangeAspect="1" noChangeArrowheads="1"/>
          </p:cNvPicPr>
          <p:nvPr/>
        </p:nvPicPr>
        <p:blipFill>
          <a:blip r:embed="rId2" cstate="print"/>
          <a:srcRect l="2476" t="18182" r="7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Probing the Radio Counterpart of Gamma-ray Flaring Region in 3C </a:t>
            </a:r>
            <a:r>
              <a:rPr lang="en-US" altLang="ja-JP" dirty="0" smtClean="0">
                <a:solidFill>
                  <a:schemeClr val="bg1"/>
                </a:solidFill>
              </a:rPr>
              <a:t>84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1520" y="3717032"/>
            <a:ext cx="8640960" cy="2808312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Hiroshi Nagai</a:t>
            </a:r>
          </a:p>
          <a:p>
            <a:r>
              <a:rPr lang="en-US" altLang="ja-JP" dirty="0" smtClean="0"/>
              <a:t>(National Astronomical Observatory of Japan)</a:t>
            </a:r>
          </a:p>
          <a:p>
            <a:endParaRPr lang="en-US" altLang="ja-JP" dirty="0" smtClean="0"/>
          </a:p>
          <a:p>
            <a:r>
              <a:rPr lang="en-US" altLang="ja-JP" sz="2200" dirty="0" smtClean="0"/>
              <a:t>In collaboration with</a:t>
            </a:r>
            <a:endParaRPr kumimoji="1" lang="en-US" altLang="ja-JP" sz="2200" dirty="0"/>
          </a:p>
          <a:p>
            <a:r>
              <a:rPr lang="en-US" altLang="ja-JP" sz="1900" dirty="0" smtClean="0"/>
              <a:t>Monica </a:t>
            </a:r>
            <a:r>
              <a:rPr lang="en-US" altLang="ja-JP" sz="1900" dirty="0" err="1" smtClean="0"/>
              <a:t>Orienti</a:t>
            </a:r>
            <a:r>
              <a:rPr lang="en-US" altLang="ja-JP" sz="1900" dirty="0" smtClean="0"/>
              <a:t>, Motoki Kino, Kenta Suzuki, Keiichi Asada, Akihiro </a:t>
            </a:r>
            <a:r>
              <a:rPr lang="en-US" altLang="ja-JP" sz="1900" dirty="0" err="1" smtClean="0"/>
              <a:t>Doi</a:t>
            </a:r>
            <a:r>
              <a:rPr lang="en-US" altLang="ja-JP" sz="1900" dirty="0" smtClean="0"/>
              <a:t>, Gabriele </a:t>
            </a:r>
            <a:r>
              <a:rPr lang="en-US" altLang="ja-JP" sz="1900" dirty="0" err="1" smtClean="0"/>
              <a:t>Giovannini</a:t>
            </a:r>
            <a:r>
              <a:rPr lang="en-US" altLang="ja-JP" sz="1900" dirty="0" smtClean="0"/>
              <a:t>, Marcello </a:t>
            </a:r>
            <a:r>
              <a:rPr lang="en-US" altLang="ja-JP" sz="1900" dirty="0" err="1" smtClean="0"/>
              <a:t>Giroletti</a:t>
            </a:r>
            <a:r>
              <a:rPr lang="en-US" altLang="ja-JP" sz="1900" dirty="0" smtClean="0"/>
              <a:t>, Jun </a:t>
            </a:r>
            <a:r>
              <a:rPr lang="en-US" altLang="ja-JP" sz="1900" dirty="0" err="1" smtClean="0"/>
              <a:t>Kataoka</a:t>
            </a:r>
            <a:r>
              <a:rPr lang="en-US" altLang="ja-JP" sz="1900" dirty="0" smtClean="0"/>
              <a:t>, </a:t>
            </a:r>
            <a:r>
              <a:rPr lang="en-US" altLang="ja-JP" sz="1900" dirty="0" err="1" smtClean="0"/>
              <a:t>Filippo</a:t>
            </a:r>
            <a:r>
              <a:rPr lang="en-US" altLang="ja-JP" sz="1900" dirty="0" smtClean="0"/>
              <a:t> </a:t>
            </a:r>
            <a:r>
              <a:rPr lang="en-US" altLang="ja-JP" sz="1900" dirty="0" err="1" smtClean="0"/>
              <a:t>D'Ammando</a:t>
            </a:r>
            <a:r>
              <a:rPr lang="en-US" altLang="ja-JP" sz="1900" dirty="0" smtClean="0"/>
              <a:t>,</a:t>
            </a:r>
            <a:r>
              <a:rPr lang="en-US" altLang="ja-JP" sz="1900" dirty="0"/>
              <a:t> </a:t>
            </a:r>
            <a:r>
              <a:rPr lang="en-US" altLang="ja-JP" sz="1900" dirty="0" err="1" smtClean="0"/>
              <a:t>Takafumi</a:t>
            </a:r>
            <a:r>
              <a:rPr lang="en-US" altLang="ja-JP" sz="1900" dirty="0" smtClean="0"/>
              <a:t> </a:t>
            </a:r>
            <a:r>
              <a:rPr lang="en-US" altLang="ja-JP" sz="1900" dirty="0" err="1" smtClean="0"/>
              <a:t>Haga</a:t>
            </a:r>
            <a:r>
              <a:rPr lang="en-US" altLang="ja-JP" sz="1900" dirty="0" smtClean="0"/>
              <a:t>, Makoto Inoue, </a:t>
            </a:r>
            <a:br>
              <a:rPr lang="en-US" altLang="ja-JP" sz="1900" dirty="0" smtClean="0"/>
            </a:br>
            <a:r>
              <a:rPr lang="en-US" altLang="ja-JP" sz="1900" dirty="0" smtClean="0"/>
              <a:t>Anne </a:t>
            </a:r>
            <a:r>
              <a:rPr lang="en-US" altLang="ja-JP" sz="1900" dirty="0" err="1" smtClean="0"/>
              <a:t>Lahteenmaki</a:t>
            </a:r>
            <a:r>
              <a:rPr lang="en-US" altLang="ja-JP" sz="1900" dirty="0" smtClean="0"/>
              <a:t>, </a:t>
            </a:r>
            <a:r>
              <a:rPr lang="en-US" altLang="ja-JP" sz="1900" dirty="0" err="1" smtClean="0"/>
              <a:t>Merja</a:t>
            </a:r>
            <a:r>
              <a:rPr lang="en-US" altLang="ja-JP" sz="1900" dirty="0" smtClean="0"/>
              <a:t> </a:t>
            </a:r>
            <a:r>
              <a:rPr lang="en-US" altLang="ja-JP" sz="1900" dirty="0" err="1" smtClean="0"/>
              <a:t>Tornikoski</a:t>
            </a:r>
            <a:r>
              <a:rPr lang="en-US" altLang="ja-JP" sz="1900" dirty="0" smtClean="0"/>
              <a:t>, Jonathan Leon-Tavares, Seiji </a:t>
            </a:r>
            <a:r>
              <a:rPr lang="en-US" altLang="ja-JP" sz="1900" dirty="0" err="1" smtClean="0"/>
              <a:t>Kameno</a:t>
            </a:r>
            <a:r>
              <a:rPr lang="en-US" altLang="ja-JP" sz="1900" dirty="0" smtClean="0"/>
              <a:t>, </a:t>
            </a:r>
            <a:r>
              <a:rPr lang="en-US" altLang="ja-JP" sz="1900" dirty="0" err="1" smtClean="0"/>
              <a:t>Uwe</a:t>
            </a:r>
            <a:r>
              <a:rPr lang="en-US" altLang="ja-JP" sz="1900" dirty="0" smtClean="0"/>
              <a:t> Bach</a:t>
            </a:r>
            <a:endParaRPr kumimoji="1" lang="ja-JP" alt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New VLBA 43GHz image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4941168"/>
            <a:ext cx="4320480" cy="1916832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Data as of 2013 Jan (PI: T. </a:t>
            </a:r>
            <a:r>
              <a:rPr lang="en-US" altLang="ja-JP" dirty="0" err="1" smtClean="0"/>
              <a:t>Haga</a:t>
            </a:r>
            <a:r>
              <a:rPr lang="en-US" altLang="ja-JP" dirty="0" smtClean="0"/>
              <a:t>)</a:t>
            </a:r>
          </a:p>
          <a:p>
            <a:r>
              <a:rPr kumimoji="1" lang="en-US" altLang="ja-JP" b="1" dirty="0" smtClean="0"/>
              <a:t>Clear limb-brightening as expected from the spine-sheath scenario (</a:t>
            </a:r>
            <a:r>
              <a:rPr kumimoji="1" lang="en-US" altLang="ja-JP" b="1" dirty="0" err="1" smtClean="0"/>
              <a:t>Ghisellini</a:t>
            </a:r>
            <a:r>
              <a:rPr kumimoji="1" lang="en-US" altLang="ja-JP" b="1" dirty="0" smtClean="0"/>
              <a:t>+ 2005)</a:t>
            </a:r>
          </a:p>
          <a:p>
            <a:pPr lvl="1"/>
            <a:r>
              <a:rPr lang="en-US" altLang="ja-JP" b="1" dirty="0" smtClean="0"/>
              <a:t>Velocity gradient across the jet?</a:t>
            </a:r>
            <a:endParaRPr kumimoji="1" lang="ja-JP" altLang="en-US" b="1" dirty="0"/>
          </a:p>
        </p:txBody>
      </p:sp>
      <p:pic>
        <p:nvPicPr>
          <p:cNvPr id="1026" name="Picture 2" descr="C:\Users\nagai\Documents\3C84_Haga\3C84_Haga_IMAP.jpg"/>
          <p:cNvPicPr>
            <a:picLocks noChangeAspect="1" noChangeArrowheads="1"/>
          </p:cNvPicPr>
          <p:nvPr/>
        </p:nvPicPr>
        <p:blipFill>
          <a:blip r:embed="rId2" cstate="print"/>
          <a:srcRect l="20509" t="8486" r="22419" b="20061"/>
          <a:stretch>
            <a:fillRect/>
          </a:stretch>
        </p:blipFill>
        <p:spPr bwMode="auto">
          <a:xfrm>
            <a:off x="827584" y="1268760"/>
            <a:ext cx="3371927" cy="3384376"/>
          </a:xfrm>
          <a:prstGeom prst="rect">
            <a:avLst/>
          </a:prstGeom>
          <a:noFill/>
        </p:spPr>
      </p:pic>
      <p:pic>
        <p:nvPicPr>
          <p:cNvPr id="5" name="Picture 2" descr="C:\Users\nagai\Documents\3C84_Haga\3C84_Haga_IMAP.jpg"/>
          <p:cNvPicPr>
            <a:picLocks noChangeAspect="1" noChangeArrowheads="1"/>
          </p:cNvPicPr>
          <p:nvPr/>
        </p:nvPicPr>
        <p:blipFill>
          <a:blip r:embed="rId2" cstate="print"/>
          <a:srcRect l="45886" t="38376" r="37849" b="33396"/>
          <a:stretch>
            <a:fillRect/>
          </a:stretch>
        </p:blipFill>
        <p:spPr bwMode="auto">
          <a:xfrm>
            <a:off x="4644008" y="1268759"/>
            <a:ext cx="3816424" cy="5309807"/>
          </a:xfrm>
          <a:prstGeom prst="rect">
            <a:avLst/>
          </a:prstGeom>
          <a:noFill/>
        </p:spPr>
      </p:pic>
      <p:cxnSp>
        <p:nvCxnSpPr>
          <p:cNvPr id="8" name="直線矢印コネクタ 7"/>
          <p:cNvCxnSpPr/>
          <p:nvPr/>
        </p:nvCxnSpPr>
        <p:spPr>
          <a:xfrm flipV="1">
            <a:off x="2699792" y="1340768"/>
            <a:ext cx="3240360" cy="13681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2555776" y="4077072"/>
            <a:ext cx="3384376" cy="24482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 rot="20401712">
            <a:off x="197998" y="1078842"/>
            <a:ext cx="148284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Preliminary!!!</a:t>
            </a:r>
            <a:endParaRPr kumimoji="1" lang="ja-JP" altLang="en-US" dirty="0"/>
          </a:p>
        </p:txBody>
      </p:sp>
      <p:sp>
        <p:nvSpPr>
          <p:cNvPr id="9" name="フリーフォーム 8"/>
          <p:cNvSpPr/>
          <p:nvPr/>
        </p:nvSpPr>
        <p:spPr>
          <a:xfrm>
            <a:off x="5251269" y="2299063"/>
            <a:ext cx="692331" cy="3553097"/>
          </a:xfrm>
          <a:custGeom>
            <a:avLst/>
            <a:gdLst>
              <a:gd name="connsiteX0" fmla="*/ 692331 w 692331"/>
              <a:gd name="connsiteY0" fmla="*/ 0 h 3553097"/>
              <a:gd name="connsiteX1" fmla="*/ 195942 w 692331"/>
              <a:gd name="connsiteY1" fmla="*/ 1097280 h 3553097"/>
              <a:gd name="connsiteX2" fmla="*/ 104502 w 692331"/>
              <a:gd name="connsiteY2" fmla="*/ 1985554 h 3553097"/>
              <a:gd name="connsiteX3" fmla="*/ 143691 w 692331"/>
              <a:gd name="connsiteY3" fmla="*/ 2625634 h 3553097"/>
              <a:gd name="connsiteX4" fmla="*/ 0 w 692331"/>
              <a:gd name="connsiteY4" fmla="*/ 3553097 h 355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" h="3553097">
                <a:moveTo>
                  <a:pt x="692331" y="0"/>
                </a:moveTo>
                <a:cubicBezTo>
                  <a:pt x="493122" y="383177"/>
                  <a:pt x="293913" y="766354"/>
                  <a:pt x="195942" y="1097280"/>
                </a:cubicBezTo>
                <a:cubicBezTo>
                  <a:pt x="97971" y="1428206"/>
                  <a:pt x="113210" y="1730828"/>
                  <a:pt x="104502" y="1985554"/>
                </a:cubicBezTo>
                <a:cubicBezTo>
                  <a:pt x="95794" y="2240280"/>
                  <a:pt x="161108" y="2364377"/>
                  <a:pt x="143691" y="2625634"/>
                </a:cubicBezTo>
                <a:cubicBezTo>
                  <a:pt x="126274" y="2886891"/>
                  <a:pt x="63137" y="3219994"/>
                  <a:pt x="0" y="3553097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5826034" y="2403566"/>
            <a:ext cx="352697" cy="3239588"/>
          </a:xfrm>
          <a:custGeom>
            <a:avLst/>
            <a:gdLst>
              <a:gd name="connsiteX0" fmla="*/ 352697 w 352697"/>
              <a:gd name="connsiteY0" fmla="*/ 0 h 3239588"/>
              <a:gd name="connsiteX1" fmla="*/ 195943 w 352697"/>
              <a:gd name="connsiteY1" fmla="*/ 770708 h 3239588"/>
              <a:gd name="connsiteX2" fmla="*/ 39189 w 352697"/>
              <a:gd name="connsiteY2" fmla="*/ 1397725 h 3239588"/>
              <a:gd name="connsiteX3" fmla="*/ 52252 w 352697"/>
              <a:gd name="connsiteY3" fmla="*/ 2272937 h 3239588"/>
              <a:gd name="connsiteX4" fmla="*/ 0 w 352697"/>
              <a:gd name="connsiteY4" fmla="*/ 3239588 h 323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697" h="3239588">
                <a:moveTo>
                  <a:pt x="352697" y="0"/>
                </a:moveTo>
                <a:cubicBezTo>
                  <a:pt x="300445" y="268877"/>
                  <a:pt x="248194" y="537754"/>
                  <a:pt x="195943" y="770708"/>
                </a:cubicBezTo>
                <a:cubicBezTo>
                  <a:pt x="143692" y="1003662"/>
                  <a:pt x="63138" y="1147354"/>
                  <a:pt x="39189" y="1397725"/>
                </a:cubicBezTo>
                <a:cubicBezTo>
                  <a:pt x="15241" y="1648097"/>
                  <a:pt x="58783" y="1965960"/>
                  <a:pt x="52252" y="2272937"/>
                </a:cubicBezTo>
                <a:cubicBezTo>
                  <a:pt x="45721" y="2579914"/>
                  <a:pt x="22860" y="2909751"/>
                  <a:pt x="0" y="3239588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804248" y="6165304"/>
            <a:ext cx="1602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Nagai+ in prep.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4572000" y="4653136"/>
            <a:ext cx="4276725" cy="2204864"/>
            <a:chOff x="4644008" y="4653136"/>
            <a:chExt cx="4276725" cy="220486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4008" y="4653136"/>
              <a:ext cx="4276725" cy="18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7020272" y="6488668"/>
              <a:ext cx="168026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Ghisellini</a:t>
              </a:r>
              <a:r>
                <a:rPr kumimoji="1" lang="en-US" altLang="ja-JP" dirty="0" smtClean="0"/>
                <a:t>+ 2005</a:t>
              </a:r>
              <a:endParaRPr kumimoji="1" lang="ja-JP" altLang="en-US" dirty="0"/>
            </a:p>
          </p:txBody>
        </p:sp>
      </p:grpSp>
      <p:cxnSp>
        <p:nvCxnSpPr>
          <p:cNvPr id="17" name="直線矢印コネクタ 16"/>
          <p:cNvCxnSpPr/>
          <p:nvPr/>
        </p:nvCxnSpPr>
        <p:spPr>
          <a:xfrm>
            <a:off x="7452320" y="2060848"/>
            <a:ext cx="0" cy="3960440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 rot="16200000">
            <a:off x="6814574" y="3706706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1 pc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812360" cy="864096"/>
          </a:xfrm>
        </p:spPr>
        <p:txBody>
          <a:bodyPr>
            <a:noAutofit/>
          </a:bodyPr>
          <a:lstStyle/>
          <a:p>
            <a:r>
              <a:rPr kumimoji="1" lang="en-US" altLang="ja-JP" sz="3800" dirty="0" smtClean="0"/>
              <a:t>Ridge-brightening -&gt; limb-brightening?</a:t>
            </a:r>
            <a:endParaRPr kumimoji="1" lang="ja-JP" altLang="en-US" sz="3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3827468"/>
            <a:ext cx="5112568" cy="282887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2" descr="C:\Users\nagai\Documents\3C84_Haga\3C84_Haga_IMAP.jpg"/>
          <p:cNvPicPr>
            <a:picLocks noChangeAspect="1" noChangeArrowheads="1"/>
          </p:cNvPicPr>
          <p:nvPr/>
        </p:nvPicPr>
        <p:blipFill>
          <a:blip r:embed="rId3" cstate="print"/>
          <a:srcRect l="45886" t="38376" r="37849" b="33396"/>
          <a:stretch>
            <a:fillRect/>
          </a:stretch>
        </p:blipFill>
        <p:spPr bwMode="auto">
          <a:xfrm>
            <a:off x="6061665" y="3732686"/>
            <a:ext cx="2110735" cy="29366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8" name="グループ化 7"/>
          <p:cNvGrpSpPr/>
          <p:nvPr/>
        </p:nvGrpSpPr>
        <p:grpSpPr>
          <a:xfrm>
            <a:off x="179512" y="1124744"/>
            <a:ext cx="5904656" cy="2580458"/>
            <a:chOff x="3703528" y="1412776"/>
            <a:chExt cx="4722091" cy="206365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t="86148" r="2762"/>
            <a:stretch>
              <a:fillRect/>
            </a:stretch>
          </p:blipFill>
          <p:spPr bwMode="auto">
            <a:xfrm>
              <a:off x="3703528" y="2983889"/>
              <a:ext cx="4717715" cy="492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r="2762" b="55448"/>
            <a:stretch>
              <a:fillRect/>
            </a:stretch>
          </p:blipFill>
          <p:spPr bwMode="auto">
            <a:xfrm>
              <a:off x="3707904" y="1412776"/>
              <a:ext cx="4717715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1" name="直線矢印コネクタ 10"/>
          <p:cNvCxnSpPr>
            <a:endCxn id="1026" idx="0"/>
          </p:cNvCxnSpPr>
          <p:nvPr/>
        </p:nvCxnSpPr>
        <p:spPr>
          <a:xfrm flipH="1">
            <a:off x="3023828" y="2780928"/>
            <a:ext cx="1044116" cy="10465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endCxn id="5" idx="0"/>
          </p:cNvCxnSpPr>
          <p:nvPr/>
        </p:nvCxnSpPr>
        <p:spPr>
          <a:xfrm>
            <a:off x="5652120" y="2348880"/>
            <a:ext cx="1464913" cy="13838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51520" y="3356992"/>
            <a:ext cx="2408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R</a:t>
            </a:r>
            <a:r>
              <a:rPr kumimoji="1" lang="en-US" altLang="ja-JP" sz="2400" dirty="0" smtClean="0"/>
              <a:t>idge-brightening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22339" y="3212976"/>
            <a:ext cx="2321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Limb</a:t>
            </a:r>
            <a:r>
              <a:rPr kumimoji="1" lang="en-US" altLang="ja-JP" sz="2400" dirty="0" smtClean="0"/>
              <a:t>-brightening</a:t>
            </a:r>
            <a:endParaRPr kumimoji="1" lang="ja-JP" altLang="en-US" sz="2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635896" y="2348880"/>
            <a:ext cx="789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EGRET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932040" y="1979548"/>
            <a:ext cx="719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Fermi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23928" y="1340768"/>
            <a:ext cx="167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l-GR" altLang="ja-JP" dirty="0" smtClean="0"/>
              <a:t>γ</a:t>
            </a:r>
            <a:r>
              <a:rPr kumimoji="1" lang="en-US" altLang="ja-JP" dirty="0" smtClean="0"/>
              <a:t>-ray light curve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23928" y="6309320"/>
            <a:ext cx="1589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Dhawan</a:t>
            </a:r>
            <a:r>
              <a:rPr kumimoji="1" lang="en-US" altLang="ja-JP" dirty="0" smtClean="0"/>
              <a:t>+ 1998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nagai\Documents\3C84_Haga\beta-theta_composit(1)_v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196752"/>
            <a:ext cx="5554789" cy="4248472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Constraint on v</a:t>
            </a:r>
            <a:r>
              <a:rPr kumimoji="1" lang="en-US" altLang="ja-JP" baseline="-25000" dirty="0" smtClean="0"/>
              <a:t>jet</a:t>
            </a:r>
            <a:r>
              <a:rPr kumimoji="1" lang="en-US" altLang="ja-JP" dirty="0" smtClean="0"/>
              <a:t> and θ</a:t>
            </a:r>
            <a:r>
              <a:rPr kumimoji="1" lang="en-US" altLang="ja-JP" baseline="-25000" dirty="0" smtClean="0"/>
              <a:t>jet</a:t>
            </a:r>
            <a:endParaRPr kumimoji="1" lang="ja-JP" altLang="en-US" baseline="-25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512" y="2060848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Jet-counter-jet ratio lower limit</a:t>
            </a:r>
            <a:r>
              <a:rPr lang="en-US" altLang="ja-JP" sz="2400" baseline="30000" dirty="0" smtClean="0"/>
              <a:t>#</a:t>
            </a:r>
            <a:r>
              <a:rPr lang="en-US" altLang="ja-JP" sz="2400" dirty="0" smtClean="0"/>
              <a:t>: 82.6</a:t>
            </a:r>
            <a:br>
              <a:rPr lang="en-US" altLang="ja-JP" sz="2400" dirty="0" smtClean="0"/>
            </a:br>
            <a:r>
              <a:rPr lang="en-US" altLang="ja-JP" sz="1600" dirty="0" smtClean="0"/>
              <a:t>#: Absorption corrected using Walker+ 2000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2664295" cy="255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nagai\Documents\3C84_Haga\beta-theta_composit(2)_ve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196752"/>
            <a:ext cx="5554789" cy="4248472"/>
          </a:xfrm>
          <a:prstGeom prst="rect">
            <a:avLst/>
          </a:prstGeom>
          <a:noFill/>
        </p:spPr>
      </p:pic>
      <p:sp>
        <p:nvSpPr>
          <p:cNvPr id="14" name="円/楕円 13"/>
          <p:cNvSpPr/>
          <p:nvPr/>
        </p:nvSpPr>
        <p:spPr>
          <a:xfrm>
            <a:off x="1266002" y="3847985"/>
            <a:ext cx="806490" cy="864096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 descr="C:\Users\nagai\Documents\3C84_Haga\beta-theta_compos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196752"/>
            <a:ext cx="5554788" cy="4248472"/>
          </a:xfrm>
          <a:prstGeom prst="rect">
            <a:avLst/>
          </a:prstGeom>
          <a:noFill/>
        </p:spPr>
      </p:pic>
      <p:sp>
        <p:nvSpPr>
          <p:cNvPr id="17" name="テキスト ボックス 16"/>
          <p:cNvSpPr txBox="1"/>
          <p:nvPr/>
        </p:nvSpPr>
        <p:spPr>
          <a:xfrm>
            <a:off x="179512" y="3501008"/>
            <a:ext cx="30894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Viewing angle cannot be too small</a:t>
            </a:r>
          </a:p>
          <a:p>
            <a:r>
              <a:rPr kumimoji="1" lang="en-US" altLang="ja-JP" sz="2400" dirty="0" smtClean="0"/>
              <a:t>θ</a:t>
            </a:r>
            <a:r>
              <a:rPr kumimoji="1" lang="en-US" altLang="ja-JP" sz="2400" baseline="-25000" dirty="0" smtClean="0"/>
              <a:t>3C84</a:t>
            </a:r>
            <a:r>
              <a:rPr kumimoji="1" lang="en-US" altLang="ja-JP" sz="2400" dirty="0" smtClean="0"/>
              <a:t> &gt; θ </a:t>
            </a:r>
            <a:r>
              <a:rPr kumimoji="1" lang="en-US" altLang="ja-JP" sz="2400" baseline="-25000" dirty="0" smtClean="0"/>
              <a:t>blazar</a:t>
            </a:r>
          </a:p>
          <a:p>
            <a:r>
              <a:rPr lang="en-US" altLang="ja-JP" dirty="0" smtClean="0"/>
              <a:t>(θ</a:t>
            </a:r>
            <a:r>
              <a:rPr lang="en-US" altLang="ja-JP" baseline="-25000" dirty="0" smtClean="0"/>
              <a:t>blazar</a:t>
            </a:r>
            <a:r>
              <a:rPr lang="en-US" altLang="ja-JP" dirty="0" smtClean="0"/>
              <a:t>: </a:t>
            </a:r>
            <a:r>
              <a:rPr lang="en-US" altLang="ja-JP" dirty="0" err="1" smtClean="0"/>
              <a:t>Savolainen</a:t>
            </a:r>
            <a:r>
              <a:rPr lang="en-US" altLang="ja-JP" dirty="0" smtClean="0"/>
              <a:t>+ 2010)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707904" y="5589240"/>
            <a:ext cx="511256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3200" dirty="0" smtClean="0"/>
              <a:t>v</a:t>
            </a:r>
            <a:r>
              <a:rPr lang="en-US" altLang="ja-JP" sz="3200" baseline="-25000" dirty="0" smtClean="0"/>
              <a:t>jet</a:t>
            </a:r>
            <a:r>
              <a:rPr lang="en-US" altLang="ja-JP" sz="3200" dirty="0" smtClean="0"/>
              <a:t>~0.7c (Γ=1.4) , </a:t>
            </a:r>
            <a:r>
              <a:rPr lang="en-US" altLang="ja-JP" sz="3200" dirty="0" err="1" smtClean="0"/>
              <a:t>θ</a:t>
            </a:r>
            <a:r>
              <a:rPr lang="en-US" altLang="ja-JP" sz="3200" baseline="-25000" dirty="0" err="1" smtClean="0"/>
              <a:t>jet</a:t>
            </a:r>
            <a:r>
              <a:rPr lang="en-US" altLang="ja-JP" sz="3200" dirty="0" smtClean="0"/>
              <a:t>~ 10 deg</a:t>
            </a:r>
            <a:endParaRPr lang="ja-JP" altLang="en-US" sz="32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1196752"/>
            <a:ext cx="33981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Apparent speed 0.1-0.47c</a:t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Suzuki+ 2012</a:t>
            </a:r>
            <a:endParaRPr kumimoji="1" lang="ja-JP" altLang="en-US" sz="24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512" y="5112504"/>
            <a:ext cx="3816424" cy="174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4" grpId="1" animBg="1"/>
      <p:bldP spid="17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Constraint on the spine flow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196752"/>
            <a:ext cx="5040560" cy="5256584"/>
          </a:xfrm>
        </p:spPr>
        <p:txBody>
          <a:bodyPr/>
          <a:lstStyle/>
          <a:p>
            <a:r>
              <a:rPr kumimoji="1" lang="en-US" altLang="ja-JP" dirty="0" smtClean="0"/>
              <a:t>If the limb-brightening results from the velocity gradient across the jet,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 θ</a:t>
            </a:r>
            <a:r>
              <a:rPr lang="en-US" altLang="ja-JP" baseline="-25000" dirty="0" smtClean="0"/>
              <a:t>jet</a:t>
            </a:r>
            <a:r>
              <a:rPr lang="en-US" altLang="ja-JP" dirty="0" smtClean="0"/>
              <a:t>&gt;</a:t>
            </a:r>
            <a:r>
              <a:rPr lang="en-US" altLang="ja-JP" dirty="0" err="1" smtClean="0"/>
              <a:t>θ</a:t>
            </a:r>
            <a:r>
              <a:rPr lang="en-US" altLang="ja-JP" baseline="-25000" dirty="0" err="1" smtClean="0"/>
              <a:t>beaming</a:t>
            </a:r>
            <a:r>
              <a:rPr lang="en-US" altLang="ja-JP" dirty="0" smtClean="0"/>
              <a:t>=sin</a:t>
            </a:r>
            <a:r>
              <a:rPr lang="en-US" altLang="ja-JP" baseline="30000" dirty="0" smtClean="0"/>
              <a:t>-1</a:t>
            </a:r>
            <a:r>
              <a:rPr lang="en-US" altLang="ja-JP" dirty="0" smtClean="0"/>
              <a:t>(1/Γ</a:t>
            </a:r>
            <a:r>
              <a:rPr lang="en-US" altLang="ja-JP" baseline="-25000" dirty="0" smtClean="0"/>
              <a:t>spine</a:t>
            </a:r>
            <a:r>
              <a:rPr lang="en-US" altLang="ja-JP" dirty="0" smtClean="0"/>
              <a:t>)</a:t>
            </a:r>
          </a:p>
          <a:p>
            <a:r>
              <a:rPr lang="en-US" altLang="ja-JP" dirty="0" smtClean="0"/>
              <a:t>Γ</a:t>
            </a:r>
            <a:r>
              <a:rPr lang="en-US" altLang="ja-JP" baseline="-25000" dirty="0" smtClean="0"/>
              <a:t>spine</a:t>
            </a:r>
            <a:r>
              <a:rPr lang="en-US" altLang="ja-JP" dirty="0" smtClean="0"/>
              <a:t>&gt;5.8</a:t>
            </a:r>
          </a:p>
        </p:txBody>
      </p:sp>
      <p:pic>
        <p:nvPicPr>
          <p:cNvPr id="14" name="Picture 2" descr="C:\Users\nagai\Documents\3C84_Haga\3C84_Haga_IMAP.jpg"/>
          <p:cNvPicPr>
            <a:picLocks noChangeAspect="1" noChangeArrowheads="1"/>
          </p:cNvPicPr>
          <p:nvPr/>
        </p:nvPicPr>
        <p:blipFill>
          <a:blip r:embed="rId2" cstate="print"/>
          <a:srcRect l="45886" t="38376" r="37849" b="33396"/>
          <a:stretch>
            <a:fillRect/>
          </a:stretch>
        </p:blipFill>
        <p:spPr bwMode="auto">
          <a:xfrm>
            <a:off x="5190819" y="1268760"/>
            <a:ext cx="3557645" cy="4949766"/>
          </a:xfrm>
          <a:prstGeom prst="rect">
            <a:avLst/>
          </a:prstGeom>
          <a:noFill/>
        </p:spPr>
      </p:pic>
      <p:sp>
        <p:nvSpPr>
          <p:cNvPr id="5" name="フリーフォーム 4"/>
          <p:cNvSpPr/>
          <p:nvPr/>
        </p:nvSpPr>
        <p:spPr>
          <a:xfrm>
            <a:off x="6051994" y="2207623"/>
            <a:ext cx="457200" cy="3082834"/>
          </a:xfrm>
          <a:custGeom>
            <a:avLst/>
            <a:gdLst>
              <a:gd name="connsiteX0" fmla="*/ 457200 w 457200"/>
              <a:gd name="connsiteY0" fmla="*/ 0 h 3082834"/>
              <a:gd name="connsiteX1" fmla="*/ 130628 w 457200"/>
              <a:gd name="connsiteY1" fmla="*/ 1018903 h 3082834"/>
              <a:gd name="connsiteX2" fmla="*/ 65314 w 457200"/>
              <a:gd name="connsiteY2" fmla="*/ 1489166 h 3082834"/>
              <a:gd name="connsiteX3" fmla="*/ 39188 w 457200"/>
              <a:gd name="connsiteY3" fmla="*/ 2312126 h 3082834"/>
              <a:gd name="connsiteX4" fmla="*/ 0 w 457200"/>
              <a:gd name="connsiteY4" fmla="*/ 3082834 h 3082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" h="3082834">
                <a:moveTo>
                  <a:pt x="457200" y="0"/>
                </a:moveTo>
                <a:cubicBezTo>
                  <a:pt x="326571" y="385354"/>
                  <a:pt x="195942" y="770709"/>
                  <a:pt x="130628" y="1018903"/>
                </a:cubicBezTo>
                <a:cubicBezTo>
                  <a:pt x="65314" y="1267097"/>
                  <a:pt x="80554" y="1273629"/>
                  <a:pt x="65314" y="1489166"/>
                </a:cubicBezTo>
                <a:cubicBezTo>
                  <a:pt x="50074" y="1704703"/>
                  <a:pt x="50074" y="2046515"/>
                  <a:pt x="39188" y="2312126"/>
                </a:cubicBezTo>
                <a:cubicBezTo>
                  <a:pt x="28302" y="2577737"/>
                  <a:pt x="10886" y="2954383"/>
                  <a:pt x="0" y="3082834"/>
                </a:cubicBezTo>
              </a:path>
            </a:pathLst>
          </a:cu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/>
          <p:cNvSpPr/>
          <p:nvPr/>
        </p:nvSpPr>
        <p:spPr>
          <a:xfrm>
            <a:off x="5790737" y="2168434"/>
            <a:ext cx="561703" cy="2913017"/>
          </a:xfrm>
          <a:custGeom>
            <a:avLst/>
            <a:gdLst>
              <a:gd name="connsiteX0" fmla="*/ 561703 w 561703"/>
              <a:gd name="connsiteY0" fmla="*/ 0 h 2913017"/>
              <a:gd name="connsiteX1" fmla="*/ 130628 w 561703"/>
              <a:gd name="connsiteY1" fmla="*/ 1319349 h 2913017"/>
              <a:gd name="connsiteX2" fmla="*/ 78377 w 561703"/>
              <a:gd name="connsiteY2" fmla="*/ 2037806 h 2913017"/>
              <a:gd name="connsiteX3" fmla="*/ 0 w 561703"/>
              <a:gd name="connsiteY3" fmla="*/ 2913017 h 2913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703" h="2913017">
                <a:moveTo>
                  <a:pt x="561703" y="0"/>
                </a:moveTo>
                <a:cubicBezTo>
                  <a:pt x="386442" y="489857"/>
                  <a:pt x="211182" y="979715"/>
                  <a:pt x="130628" y="1319349"/>
                </a:cubicBezTo>
                <a:cubicBezTo>
                  <a:pt x="50074" y="1658983"/>
                  <a:pt x="100148" y="1772195"/>
                  <a:pt x="78377" y="2037806"/>
                </a:cubicBezTo>
                <a:cubicBezTo>
                  <a:pt x="56606" y="2303417"/>
                  <a:pt x="28303" y="2608217"/>
                  <a:pt x="0" y="2913017"/>
                </a:cubicBezTo>
              </a:path>
            </a:pathLst>
          </a:custGeom>
          <a:ln w="1905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6302365" y="2246811"/>
            <a:ext cx="376646" cy="2834640"/>
          </a:xfrm>
          <a:custGeom>
            <a:avLst/>
            <a:gdLst>
              <a:gd name="connsiteX0" fmla="*/ 376646 w 376646"/>
              <a:gd name="connsiteY0" fmla="*/ 0 h 2834640"/>
              <a:gd name="connsiteX1" fmla="*/ 76200 w 376646"/>
              <a:gd name="connsiteY1" fmla="*/ 1201783 h 2834640"/>
              <a:gd name="connsiteX2" fmla="*/ 10886 w 376646"/>
              <a:gd name="connsiteY2" fmla="*/ 1959429 h 2834640"/>
              <a:gd name="connsiteX3" fmla="*/ 10886 w 376646"/>
              <a:gd name="connsiteY3" fmla="*/ 2834640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646" h="2834640">
                <a:moveTo>
                  <a:pt x="376646" y="0"/>
                </a:moveTo>
                <a:cubicBezTo>
                  <a:pt x="256903" y="437606"/>
                  <a:pt x="137160" y="875212"/>
                  <a:pt x="76200" y="1201783"/>
                </a:cubicBezTo>
                <a:cubicBezTo>
                  <a:pt x="15240" y="1528355"/>
                  <a:pt x="21772" y="1687286"/>
                  <a:pt x="10886" y="1959429"/>
                </a:cubicBezTo>
                <a:cubicBezTo>
                  <a:pt x="0" y="2231572"/>
                  <a:pt x="5443" y="2533106"/>
                  <a:pt x="10886" y="2834640"/>
                </a:cubicBezTo>
              </a:path>
            </a:pathLst>
          </a:custGeom>
          <a:ln w="1905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50859" y="5301208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Γ</a:t>
            </a:r>
            <a:r>
              <a:rPr kumimoji="1" lang="en-US" altLang="ja-JP" baseline="-25000" dirty="0" smtClean="0">
                <a:solidFill>
                  <a:srgbClr val="FFFF00"/>
                </a:solidFill>
              </a:rPr>
              <a:t>spine</a:t>
            </a:r>
            <a:r>
              <a:rPr kumimoji="1" lang="en-US" altLang="ja-JP" dirty="0" smtClean="0">
                <a:solidFill>
                  <a:srgbClr val="FFFF00"/>
                </a:solidFill>
              </a:rPr>
              <a:t>&gt;5.8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72200" y="3717032"/>
            <a:ext cx="1159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92D050"/>
                </a:solidFill>
              </a:rPr>
              <a:t>Γ</a:t>
            </a:r>
            <a:r>
              <a:rPr kumimoji="1" lang="en-US" altLang="ja-JP" baseline="-25000" dirty="0" smtClean="0">
                <a:solidFill>
                  <a:srgbClr val="92D050"/>
                </a:solidFill>
              </a:rPr>
              <a:t>stheath</a:t>
            </a:r>
            <a:r>
              <a:rPr kumimoji="1" lang="en-US" altLang="ja-JP" dirty="0" smtClean="0">
                <a:solidFill>
                  <a:srgbClr val="92D050"/>
                </a:solidFill>
              </a:rPr>
              <a:t>=1.4</a:t>
            </a:r>
            <a:endParaRPr kumimoji="1" lang="ja-JP" alt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agai\Documents\3C84_Haga\JetWidthProfile_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912" y="1052736"/>
            <a:ext cx="5364088" cy="3962856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Jet width profile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5013176"/>
            <a:ext cx="8784976" cy="1772816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Power-law index is </a:t>
            </a:r>
            <a:r>
              <a:rPr lang="en-US" altLang="ja-JP" dirty="0" smtClean="0"/>
              <a:t>flatter than </a:t>
            </a:r>
            <a:r>
              <a:rPr lang="en-US" altLang="ja-JP" dirty="0" smtClean="0"/>
              <a:t>that of M87</a:t>
            </a:r>
          </a:p>
          <a:p>
            <a:pPr lvl="1"/>
            <a:r>
              <a:rPr lang="en-US" altLang="ja-JP" dirty="0" smtClean="0"/>
              <a:t>α=0.58-1.04 </a:t>
            </a:r>
            <a:r>
              <a:rPr lang="en-US" altLang="ja-JP" sz="2400" dirty="0" smtClean="0"/>
              <a:t>(Asada &amp; Nakamura 2012)</a:t>
            </a:r>
          </a:p>
          <a:p>
            <a:r>
              <a:rPr kumimoji="1" lang="en-US" altLang="ja-JP" dirty="0" smtClean="0"/>
              <a:t>Due to </a:t>
            </a:r>
            <a:r>
              <a:rPr lang="en-US" altLang="ja-JP" dirty="0" smtClean="0"/>
              <a:t>d</a:t>
            </a:r>
            <a:r>
              <a:rPr kumimoji="1" lang="en-US" altLang="ja-JP" dirty="0" smtClean="0"/>
              <a:t>ifferent </a:t>
            </a:r>
            <a:r>
              <a:rPr kumimoji="1" lang="en-US" altLang="ja-JP" dirty="0" err="1" smtClean="0"/>
              <a:t>circumnuclear</a:t>
            </a:r>
            <a:r>
              <a:rPr kumimoji="1" lang="en-US" altLang="ja-JP" dirty="0" smtClean="0"/>
              <a:t> environment ??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872589" y="1052736"/>
            <a:ext cx="2691299" cy="3744416"/>
            <a:chOff x="179512" y="1196752"/>
            <a:chExt cx="3712912" cy="5165791"/>
          </a:xfrm>
        </p:grpSpPr>
        <p:pic>
          <p:nvPicPr>
            <p:cNvPr id="5" name="Picture 2" descr="C:\Users\nagai\Documents\3C84_Haga\3C84_Haga_IMAP.jpg"/>
            <p:cNvPicPr>
              <a:picLocks noChangeAspect="1" noChangeArrowheads="1"/>
            </p:cNvPicPr>
            <p:nvPr/>
          </p:nvPicPr>
          <p:blipFill>
            <a:blip r:embed="rId3" cstate="print"/>
            <a:srcRect l="45886" t="38376" r="37849" b="33396"/>
            <a:stretch>
              <a:fillRect/>
            </a:stretch>
          </p:blipFill>
          <p:spPr bwMode="auto">
            <a:xfrm>
              <a:off x="179512" y="1196752"/>
              <a:ext cx="3712912" cy="5165791"/>
            </a:xfrm>
            <a:prstGeom prst="rect">
              <a:avLst/>
            </a:prstGeom>
            <a:noFill/>
          </p:spPr>
        </p:pic>
        <p:cxnSp>
          <p:nvCxnSpPr>
            <p:cNvPr id="25" name="直線コネクタ 24"/>
            <p:cNvCxnSpPr/>
            <p:nvPr/>
          </p:nvCxnSpPr>
          <p:spPr>
            <a:xfrm flipH="1">
              <a:off x="1089490" y="2132856"/>
              <a:ext cx="432048" cy="187220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1115616" y="3933056"/>
              <a:ext cx="0" cy="1584176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テキスト ボックス 31"/>
          <p:cNvSpPr txBox="1"/>
          <p:nvPr/>
        </p:nvSpPr>
        <p:spPr>
          <a:xfrm>
            <a:off x="5292080" y="2276872"/>
            <a:ext cx="2125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W</a:t>
            </a:r>
            <a:r>
              <a:rPr kumimoji="1" lang="ja-JP" altLang="en-US" sz="2800" dirty="0" smtClean="0"/>
              <a:t>∝</a:t>
            </a:r>
            <a:r>
              <a:rPr kumimoji="1" lang="en-US" altLang="ja-JP" sz="2800" dirty="0" smtClean="0"/>
              <a:t>r</a:t>
            </a:r>
            <a:r>
              <a:rPr lang="en-US" altLang="ja-JP" sz="2800" baseline="30000" dirty="0" smtClean="0"/>
              <a:t>0.25</a:t>
            </a:r>
            <a:r>
              <a:rPr kumimoji="1" lang="en-US" altLang="ja-JP" sz="2800" baseline="30000" dirty="0" smtClean="0"/>
              <a:t>+/-0.03</a:t>
            </a:r>
            <a:endParaRPr kumimoji="1" lang="ja-JP" altLang="en-US" sz="2800" baseline="30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00192" y="4005064"/>
            <a:ext cx="2296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Viewing angle =10 deg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No clear correlation between radio and gamma-ray light curves</a:t>
            </a:r>
          </a:p>
          <a:p>
            <a:r>
              <a:rPr lang="en-US" altLang="ja-JP" dirty="0" smtClean="0"/>
              <a:t>VLBI-measured apparent speed is relatively slower than the one expected from the SED modeling</a:t>
            </a:r>
          </a:p>
          <a:p>
            <a:pPr lvl="1"/>
            <a:r>
              <a:rPr lang="en-US" altLang="ja-JP" dirty="0" smtClean="0"/>
              <a:t>Gamma-ray emission is more beamed than the Lorentz factor as indicated by the VLBI motion?</a:t>
            </a:r>
          </a:p>
          <a:p>
            <a:r>
              <a:rPr lang="en-US" altLang="ja-JP" dirty="0" smtClean="0"/>
              <a:t>Clear Limb-brightening as expected from the spine-sheath model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5949280"/>
            <a:ext cx="8712968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Are we seeing slower sheath of jet at radio wavelengths?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appendix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73" y="1268760"/>
            <a:ext cx="8896015" cy="532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SED model </a:t>
            </a:r>
            <a:r>
              <a:rPr kumimoji="1" lang="en-US" altLang="ja-JP" dirty="0" err="1" smtClean="0"/>
              <a:t>bby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Abdo</a:t>
            </a:r>
            <a:r>
              <a:rPr kumimoji="1" lang="en-US" altLang="ja-JP" dirty="0" smtClean="0"/>
              <a:t>+ 2009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268760"/>
            <a:ext cx="6984776" cy="519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5445224"/>
            <a:ext cx="8640960" cy="1224136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 smtClean="0"/>
              <a:t>43GHz data lies below the low energy cutoff (α~1/3)</a:t>
            </a:r>
          </a:p>
          <a:p>
            <a:r>
              <a:rPr lang="en-US" altLang="ja-JP" dirty="0" smtClean="0"/>
              <a:t>Observed spectral index of C3 disagree with α=1/3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7" y="1340768"/>
            <a:ext cx="4693440" cy="363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線矢印コネクタ 5"/>
          <p:cNvCxnSpPr/>
          <p:nvPr/>
        </p:nvCxnSpPr>
        <p:spPr>
          <a:xfrm flipH="1">
            <a:off x="1403648" y="2492896"/>
            <a:ext cx="26126" cy="8051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187624" y="2060848"/>
            <a:ext cx="62510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LEC</a:t>
            </a:r>
            <a:endParaRPr kumimoji="1" lang="ja-JP" altLang="en-US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b="-51"/>
          <a:stretch>
            <a:fillRect/>
          </a:stretch>
        </p:blipFill>
        <p:spPr bwMode="auto">
          <a:xfrm>
            <a:off x="4566965" y="1628800"/>
            <a:ext cx="4397523" cy="313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agai\Pictures\Astronomy\3C84_VS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78339"/>
            <a:ext cx="1656184" cy="1772117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Gamma-ray bright RGs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1340768"/>
            <a:ext cx="4176464" cy="5112568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More than 10 RGs have been detected in </a:t>
            </a:r>
            <a:r>
              <a:rPr kumimoji="1" lang="en-US" altLang="ja-JP" dirty="0" err="1" smtClean="0"/>
              <a:t>GeV</a:t>
            </a:r>
            <a:r>
              <a:rPr kumimoji="1" lang="en-US" altLang="ja-JP" dirty="0" smtClean="0"/>
              <a:t> band by </a:t>
            </a:r>
            <a:r>
              <a:rPr kumimoji="1" lang="en-US" altLang="ja-JP" i="1" dirty="0" smtClean="0"/>
              <a:t>Fermi</a:t>
            </a:r>
            <a:r>
              <a:rPr kumimoji="1" lang="en-US" altLang="ja-JP" dirty="0" smtClean="0"/>
              <a:t>-LAT</a:t>
            </a:r>
          </a:p>
          <a:p>
            <a:r>
              <a:rPr lang="en-US" altLang="ja-JP" dirty="0" smtClean="0"/>
              <a:t>3C84/NGC1275, M87, </a:t>
            </a:r>
            <a:r>
              <a:rPr lang="en-US" altLang="ja-JP" dirty="0" err="1" smtClean="0"/>
              <a:t>Cen</a:t>
            </a:r>
            <a:r>
              <a:rPr lang="en-US" altLang="ja-JP" dirty="0" smtClean="0"/>
              <a:t> A are also detected in VHE gamma-ray band</a:t>
            </a:r>
          </a:p>
          <a:p>
            <a:r>
              <a:rPr lang="en-US" altLang="ja-JP" dirty="0" smtClean="0"/>
              <a:t>The study of gamma-ray emission mechanism in RGs is important in the context of unification for the radio-loud AGN</a:t>
            </a:r>
          </a:p>
        </p:txBody>
      </p:sp>
      <p:pic>
        <p:nvPicPr>
          <p:cNvPr id="5" name="Picture 2" descr="C:\Users\nagai\Pictures\Astronomy\CenA-compos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16" y="2780928"/>
            <a:ext cx="1800280" cy="1800280"/>
          </a:xfrm>
          <a:prstGeom prst="rect">
            <a:avLst/>
          </a:prstGeom>
          <a:noFill/>
        </p:spPr>
      </p:pic>
      <p:pic>
        <p:nvPicPr>
          <p:cNvPr id="6" name="Picture 3" descr="C:\Users\nagai\Pictures\Astronomy\m87_v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108222"/>
            <a:ext cx="2699669" cy="1472986"/>
          </a:xfrm>
          <a:prstGeom prst="rect">
            <a:avLst/>
          </a:prstGeom>
          <a:noFill/>
        </p:spPr>
      </p:pic>
      <p:pic>
        <p:nvPicPr>
          <p:cNvPr id="7" name="Picture 5" descr="C:\Users\nagai\Pictures\Astronomy\3c120a_l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9942" y="1340767"/>
            <a:ext cx="2746798" cy="1440161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4553360" y="1268760"/>
            <a:ext cx="1314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NGC1275/3C84</a:t>
            </a:r>
          </a:p>
          <a:p>
            <a:r>
              <a:rPr lang="en-US" altLang="ja-JP" sz="1400" dirty="0" smtClean="0">
                <a:solidFill>
                  <a:schemeClr val="bg1"/>
                </a:solidFill>
              </a:rPr>
              <a:t>(z=0.0176)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028384" y="1340768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chemeClr val="bg1"/>
                </a:solidFill>
              </a:rPr>
              <a:t>3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C120</a:t>
            </a:r>
          </a:p>
          <a:p>
            <a:r>
              <a:rPr lang="en-US" altLang="ja-JP" sz="1400" dirty="0" smtClean="0">
                <a:solidFill>
                  <a:schemeClr val="bg1"/>
                </a:solidFill>
              </a:rPr>
              <a:t>(z=0.033)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72000" y="3140968"/>
            <a:ext cx="1047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M87</a:t>
            </a:r>
          </a:p>
          <a:p>
            <a:r>
              <a:rPr lang="en-US" altLang="ja-JP" sz="1400" dirty="0" smtClean="0">
                <a:solidFill>
                  <a:schemeClr val="bg1"/>
                </a:solidFill>
              </a:rPr>
              <a:t>(z=0.00436)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028384" y="2780928"/>
            <a:ext cx="955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>
                <a:solidFill>
                  <a:schemeClr val="bg1"/>
                </a:solidFill>
              </a:rPr>
              <a:t>CenA</a:t>
            </a:r>
            <a:endParaRPr kumimoji="1" lang="en-US" altLang="ja-JP" sz="1400" dirty="0" smtClean="0">
              <a:solidFill>
                <a:schemeClr val="bg1"/>
              </a:solidFill>
            </a:endParaRPr>
          </a:p>
          <a:p>
            <a:r>
              <a:rPr lang="en-US" altLang="ja-JP" sz="1400" dirty="0" smtClean="0">
                <a:solidFill>
                  <a:schemeClr val="bg1"/>
                </a:solidFill>
              </a:rPr>
              <a:t>(z=0.0018)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20719" y="4683794"/>
            <a:ext cx="4923281" cy="155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7824408" y="6237312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Abdo</a:t>
            </a:r>
            <a:r>
              <a:rPr kumimoji="1" lang="en-US" altLang="ja-JP" dirty="0" smtClean="0"/>
              <a:t>+ 2010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80153" y="2791961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bg1"/>
                </a:solidFill>
              </a:rPr>
              <a:t>Asada+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123108" y="4293096"/>
            <a:ext cx="1185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chemeClr val="bg1"/>
                </a:solidFill>
              </a:rPr>
              <a:t>Courtesy: </a:t>
            </a:r>
            <a:r>
              <a:rPr kumimoji="1" lang="en-US" altLang="ja-JP" sz="1200" dirty="0" smtClean="0">
                <a:solidFill>
                  <a:schemeClr val="bg1"/>
                </a:solidFill>
              </a:rPr>
              <a:t>NRAO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00192" y="2492896"/>
            <a:ext cx="1185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bg1"/>
                </a:solidFill>
              </a:rPr>
              <a:t>Courtesy: NRAO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777242" y="4293096"/>
            <a:ext cx="1331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chemeClr val="bg1"/>
                </a:solidFill>
              </a:rPr>
              <a:t>Courtesy: </a:t>
            </a:r>
            <a:r>
              <a:rPr kumimoji="1" lang="en-US" altLang="ja-JP" sz="1200" dirty="0" smtClean="0">
                <a:solidFill>
                  <a:schemeClr val="bg1"/>
                </a:solidFill>
              </a:rPr>
              <a:t>Chandra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196752"/>
            <a:ext cx="5760640" cy="5256584"/>
          </a:xfrm>
        </p:spPr>
        <p:txBody>
          <a:bodyPr/>
          <a:lstStyle/>
          <a:p>
            <a:r>
              <a:rPr kumimoji="1" lang="en-US" altLang="ja-JP" dirty="0" smtClean="0"/>
              <a:t>What is the bridging structure between C1 and C3? </a:t>
            </a:r>
          </a:p>
          <a:p>
            <a:r>
              <a:rPr kumimoji="1" lang="en-US" altLang="ja-JP" dirty="0" err="1" smtClean="0"/>
              <a:t>Equipartition</a:t>
            </a:r>
            <a:r>
              <a:rPr kumimoji="1" lang="en-US" altLang="ja-JP" dirty="0" smtClean="0"/>
              <a:t> magnetic field of C3 </a:t>
            </a:r>
            <a:r>
              <a:rPr lang="en-US" altLang="ja-JP" dirty="0" smtClean="0"/>
              <a:t>is ~0.3G.</a:t>
            </a:r>
          </a:p>
          <a:p>
            <a:r>
              <a:rPr lang="en-US" altLang="ja-JP" dirty="0" smtClean="0"/>
              <a:t>t</a:t>
            </a:r>
            <a:r>
              <a:rPr lang="en-US" altLang="ja-JP" baseline="-25000" dirty="0" smtClean="0"/>
              <a:t>syn</a:t>
            </a:r>
            <a:r>
              <a:rPr lang="en-US" altLang="ja-JP" dirty="0" smtClean="0"/>
              <a:t>~1.5 yr (at 43GHz)</a:t>
            </a:r>
          </a:p>
          <a:p>
            <a:pPr lvl="1"/>
            <a:r>
              <a:rPr kumimoji="1" lang="en-US" altLang="ja-JP" dirty="0" smtClean="0"/>
              <a:t>Bridging structure is probably not a “remnant” of C3</a:t>
            </a:r>
          </a:p>
          <a:p>
            <a:r>
              <a:rPr lang="en-US" altLang="ja-JP" dirty="0" smtClean="0"/>
              <a:t>Subsequent jet ejection from C1</a:t>
            </a:r>
            <a:endParaRPr kumimoji="1" lang="ja-JP" altLang="en-US" dirty="0"/>
          </a:p>
        </p:txBody>
      </p:sp>
      <p:pic>
        <p:nvPicPr>
          <p:cNvPr id="4" name="Picture 2" descr="C:\Users\nagai\Documents\3C84_Haga\3C84_Haga_IMAP.jpg"/>
          <p:cNvPicPr>
            <a:picLocks noChangeAspect="1" noChangeArrowheads="1"/>
          </p:cNvPicPr>
          <p:nvPr/>
        </p:nvPicPr>
        <p:blipFill>
          <a:blip r:embed="rId2" cstate="print"/>
          <a:srcRect l="45886" t="38376" r="37849" b="33396"/>
          <a:stretch>
            <a:fillRect/>
          </a:stretch>
        </p:blipFill>
        <p:spPr bwMode="auto">
          <a:xfrm>
            <a:off x="6156176" y="1196752"/>
            <a:ext cx="2677797" cy="3725630"/>
          </a:xfrm>
          <a:prstGeom prst="rect">
            <a:avLst/>
          </a:prstGeom>
          <a:noFill/>
        </p:spPr>
      </p:pic>
      <p:cxnSp>
        <p:nvCxnSpPr>
          <p:cNvPr id="6" name="直線コネクタ 5"/>
          <p:cNvCxnSpPr/>
          <p:nvPr/>
        </p:nvCxnSpPr>
        <p:spPr>
          <a:xfrm flipV="1">
            <a:off x="7164288" y="1628800"/>
            <a:ext cx="720080" cy="2160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7812360" y="1340768"/>
            <a:ext cx="558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C1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956376" y="4221088"/>
            <a:ext cx="558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C3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cxnSp>
        <p:nvCxnSpPr>
          <p:cNvPr id="10" name="直線コネクタ 9"/>
          <p:cNvCxnSpPr>
            <a:stCxn id="8" idx="1"/>
          </p:cNvCxnSpPr>
          <p:nvPr/>
        </p:nvCxnSpPr>
        <p:spPr>
          <a:xfrm flipH="1" flipV="1">
            <a:off x="7020272" y="4221088"/>
            <a:ext cx="936104" cy="2616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8100392" y="2204864"/>
            <a:ext cx="558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C2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cxnSp>
        <p:nvCxnSpPr>
          <p:cNvPr id="13" name="直線コネクタ 12"/>
          <p:cNvCxnSpPr>
            <a:stCxn id="11" idx="2"/>
          </p:cNvCxnSpPr>
          <p:nvPr/>
        </p:nvCxnSpPr>
        <p:spPr>
          <a:xfrm flipH="1">
            <a:off x="7812360" y="2728084"/>
            <a:ext cx="567115" cy="8449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Gamma-ray view of 3C 84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r="2762"/>
          <a:stretch>
            <a:fillRect/>
          </a:stretch>
        </p:blipFill>
        <p:spPr bwMode="auto">
          <a:xfrm>
            <a:off x="4426285" y="1445875"/>
            <a:ext cx="4717715" cy="355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8604448" y="2237963"/>
            <a:ext cx="328579" cy="328579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172400" y="1877923"/>
            <a:ext cx="6926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  <a:latin typeface="Tahoma" pitchFamily="34" charset="0"/>
              </a:rPr>
              <a:t>Fermi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876256" y="2453987"/>
            <a:ext cx="12961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latin typeface="Tahoma" pitchFamily="34" charset="0"/>
              </a:rPr>
              <a:t>EGRET/CGRO</a:t>
            </a:r>
            <a:endParaRPr lang="en-US" altLang="ja-JP" sz="14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74982" y="1731651"/>
            <a:ext cx="7647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latin typeface="Tahoma" pitchFamily="34" charset="0"/>
              </a:rPr>
              <a:t>COS-B</a:t>
            </a:r>
            <a:endParaRPr lang="en-US" altLang="ja-JP" sz="14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8532440" y="4110171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44008" y="4902259"/>
            <a:ext cx="4120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Abdo</a:t>
            </a:r>
            <a:r>
              <a:rPr kumimoji="1" lang="en-US" altLang="ja-JP" sz="1600" dirty="0" smtClean="0"/>
              <a:t>+ 2009 </a:t>
            </a:r>
            <a:r>
              <a:rPr lang="en-US" altLang="ja-JP" sz="1600" dirty="0" smtClean="0"/>
              <a:t>(Corresponding author: J. </a:t>
            </a:r>
            <a:r>
              <a:rPr lang="en-US" altLang="ja-JP" sz="1600" dirty="0" err="1" smtClean="0"/>
              <a:t>Kataoka</a:t>
            </a:r>
            <a:r>
              <a:rPr lang="en-US" altLang="ja-JP" sz="1600" dirty="0" smtClean="0"/>
              <a:t>)</a:t>
            </a:r>
            <a:endParaRPr kumimoji="1" lang="en-US" altLang="ja-JP" sz="16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20072" y="2309971"/>
            <a:ext cx="869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>
                <a:solidFill>
                  <a:srgbClr val="0070C0"/>
                </a:solidFill>
              </a:rPr>
              <a:t>γ-ray</a:t>
            </a:r>
            <a:endParaRPr kumimoji="1" lang="ja-JP" altLang="en-US" sz="2400" u="sng" dirty="0">
              <a:solidFill>
                <a:srgbClr val="0070C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92080" y="3750131"/>
            <a:ext cx="963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>
                <a:solidFill>
                  <a:srgbClr val="0070C0"/>
                </a:solidFill>
              </a:rPr>
              <a:t>Radio</a:t>
            </a:r>
            <a:endParaRPr kumimoji="1" lang="ja-JP" altLang="en-US" sz="2400" u="sng" dirty="0">
              <a:solidFill>
                <a:srgbClr val="0070C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88594" y="1138122"/>
            <a:ext cx="3931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gamma</a:t>
            </a:r>
            <a:r>
              <a:rPr kumimoji="1" lang="en-US" altLang="ja-JP" dirty="0" smtClean="0"/>
              <a:t>-ray and radio </a:t>
            </a:r>
            <a:r>
              <a:rPr kumimoji="1" lang="en-US" altLang="ja-JP" dirty="0" err="1" smtClean="0"/>
              <a:t>lightcurve</a:t>
            </a:r>
            <a:r>
              <a:rPr kumimoji="1" lang="en-US" altLang="ja-JP" dirty="0" smtClean="0"/>
              <a:t> of 3C84</a:t>
            </a:r>
            <a:endParaRPr kumimoji="1" lang="ja-JP" alt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 l="22376" t="11340" r="12094" b="11171"/>
          <a:stretch>
            <a:fillRect/>
          </a:stretch>
        </p:blipFill>
        <p:spPr bwMode="auto">
          <a:xfrm>
            <a:off x="395536" y="1157843"/>
            <a:ext cx="388843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テキスト ボックス 14"/>
          <p:cNvSpPr txBox="1"/>
          <p:nvPr/>
        </p:nvSpPr>
        <p:spPr>
          <a:xfrm>
            <a:off x="1403648" y="3606115"/>
            <a:ext cx="316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</a:rPr>
              <a:t>Fermi error circle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4355" y="4686235"/>
            <a:ext cx="1717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schemeClr val="tx2"/>
                </a:solidFill>
              </a:rPr>
              <a:t>Kataoka</a:t>
            </a:r>
            <a:r>
              <a:rPr lang="en-US" altLang="ja-JP" sz="2000" dirty="0" smtClean="0">
                <a:solidFill>
                  <a:schemeClr val="tx2"/>
                </a:solidFill>
              </a:rPr>
              <a:t>+ 2010</a:t>
            </a:r>
            <a:endParaRPr kumimoji="1" lang="ja-JP" alt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gai\Pictures\Astronomy\3C84_VS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067" y="1124744"/>
            <a:ext cx="2893779" cy="3096344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VLBI movie</a:t>
            </a:r>
            <a:endParaRPr kumimoji="1" lang="ja-JP" altLang="en-US" dirty="0"/>
          </a:p>
        </p:txBody>
      </p:sp>
      <p:pic>
        <p:nvPicPr>
          <p:cNvPr id="23" name="Picture 21" descr="anime_weighted_shif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475" y="960608"/>
            <a:ext cx="4257675" cy="5508625"/>
          </a:xfrm>
          <a:prstGeom prst="rect">
            <a:avLst/>
          </a:prstGeom>
          <a:noFill/>
        </p:spPr>
      </p:pic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2483768" y="1772816"/>
            <a:ext cx="2735933" cy="42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>
            <a:off x="2483768" y="2204864"/>
            <a:ext cx="2808957" cy="2808461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7261225" y="4359538"/>
            <a:ext cx="61277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  <a:latin typeface="Tahoma" pitchFamily="34" charset="0"/>
              </a:rPr>
              <a:t>1 pc</a:t>
            </a:r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>
            <a:off x="6794500" y="4756834"/>
            <a:ext cx="151288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4644008" y="980728"/>
            <a:ext cx="1757362" cy="4064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000000"/>
                </a:solidFill>
                <a:latin typeface="Tahoma" pitchFamily="34" charset="0"/>
              </a:rPr>
              <a:t>VERA@22GHz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622495" y="6413266"/>
            <a:ext cx="1981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Nagai et al.  2010</a:t>
            </a:r>
            <a:endParaRPr kumimoji="1" lang="ja-JP" altLang="en-US" sz="2000" dirty="0"/>
          </a:p>
        </p:txBody>
      </p:sp>
      <p:sp>
        <p:nvSpPr>
          <p:cNvPr id="31" name="正方形/長方形 30"/>
          <p:cNvSpPr/>
          <p:nvPr/>
        </p:nvSpPr>
        <p:spPr>
          <a:xfrm>
            <a:off x="2112337" y="1759753"/>
            <a:ext cx="432048" cy="432048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22886" y="3861048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Asada+ 2006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0878" y="1095127"/>
            <a:ext cx="3029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5GHz image as of 1998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92081" y="206084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1"/>
                </a:solidFill>
              </a:rPr>
              <a:t>Assumed norther</a:t>
            </a:r>
            <a:r>
              <a:rPr lang="en-US" altLang="ja-JP" sz="1600" dirty="0" smtClean="0">
                <a:solidFill>
                  <a:schemeClr val="bg1"/>
                </a:solidFill>
              </a:rPr>
              <a:t>n component is stationary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pic>
        <p:nvPicPr>
          <p:cNvPr id="5123" name="Picture 3" descr="C:\Users\nagai\Documents\presentation\JetMeetingIAA2013\L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600" y="4293096"/>
            <a:ext cx="3556567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2-years light curve</a:t>
            </a:r>
            <a:endParaRPr kumimoji="1" lang="ja-JP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553468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395536" y="5661248"/>
            <a:ext cx="559454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 factor of ~2-3 flares in 2009-2010 periods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09631" y="4427820"/>
            <a:ext cx="2217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Brown &amp; Adams 2011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31640" y="1700808"/>
            <a:ext cx="89832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/>
              <a:t>Fermi</a:t>
            </a:r>
            <a:endParaRPr kumimoji="1" lang="ja-JP" altLang="en-US" sz="2400" dirty="0"/>
          </a:p>
        </p:txBody>
      </p:sp>
      <p:sp>
        <p:nvSpPr>
          <p:cNvPr id="8" name="円/楕円 7"/>
          <p:cNvSpPr/>
          <p:nvPr/>
        </p:nvSpPr>
        <p:spPr>
          <a:xfrm>
            <a:off x="2555776" y="3284984"/>
            <a:ext cx="936104" cy="158417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4499992" y="1988840"/>
            <a:ext cx="936104" cy="21602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07704" y="2780928"/>
            <a:ext cx="162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2009 April-May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30434" y="1628800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2010 June-July</a:t>
            </a:r>
            <a:endParaRPr kumimoji="1" lang="ja-JP" altLang="en-US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5940152" y="1196752"/>
            <a:ext cx="2677440" cy="3908190"/>
            <a:chOff x="5940152" y="1052736"/>
            <a:chExt cx="2677440" cy="390819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3068959"/>
              <a:ext cx="2592288" cy="1891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1052736"/>
              <a:ext cx="2677440" cy="2026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正方形/長方形 14"/>
          <p:cNvSpPr/>
          <p:nvPr/>
        </p:nvSpPr>
        <p:spPr>
          <a:xfrm>
            <a:off x="5940152" y="1196752"/>
            <a:ext cx="2664296" cy="388843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156176" y="5157192"/>
            <a:ext cx="2662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VHE gamma-ray by MAGIC</a:t>
            </a:r>
          </a:p>
          <a:p>
            <a:r>
              <a:rPr lang="en-US" altLang="ja-JP" dirty="0" smtClean="0"/>
              <a:t>(</a:t>
            </a:r>
            <a:r>
              <a:rPr lang="en-US" altLang="ja-JP" dirty="0" err="1" smtClean="0"/>
              <a:t>Aleksic</a:t>
            </a:r>
            <a:r>
              <a:rPr lang="en-US" altLang="ja-JP" dirty="0" smtClean="0"/>
              <a:t>+ 2012)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Structural change</a:t>
            </a:r>
            <a:endParaRPr kumimoji="1" lang="ja-JP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889156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右矢印 3"/>
          <p:cNvSpPr/>
          <p:nvPr/>
        </p:nvSpPr>
        <p:spPr>
          <a:xfrm>
            <a:off x="2267744" y="2060848"/>
            <a:ext cx="648072" cy="321008"/>
          </a:xfrm>
          <a:prstGeom prst="rightArrow">
            <a:avLst/>
          </a:prstGeom>
          <a:solidFill>
            <a:srgbClr val="000000">
              <a:alpha val="36863"/>
            </a:srgbClr>
          </a:solidFill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右矢印 4"/>
          <p:cNvSpPr/>
          <p:nvPr/>
        </p:nvSpPr>
        <p:spPr>
          <a:xfrm>
            <a:off x="4355976" y="2060848"/>
            <a:ext cx="648072" cy="321008"/>
          </a:xfrm>
          <a:prstGeom prst="rightArrow">
            <a:avLst/>
          </a:prstGeom>
          <a:solidFill>
            <a:srgbClr val="000000">
              <a:alpha val="36863"/>
            </a:srgbClr>
          </a:solidFill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右矢印 5"/>
          <p:cNvSpPr/>
          <p:nvPr/>
        </p:nvSpPr>
        <p:spPr>
          <a:xfrm>
            <a:off x="6444208" y="2099880"/>
            <a:ext cx="648072" cy="321008"/>
          </a:xfrm>
          <a:prstGeom prst="rightArrow">
            <a:avLst/>
          </a:prstGeom>
          <a:solidFill>
            <a:srgbClr val="000000">
              <a:alpha val="36863"/>
            </a:srgbClr>
          </a:solidFill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2267744" y="4332128"/>
            <a:ext cx="648072" cy="321008"/>
          </a:xfrm>
          <a:prstGeom prst="rightArrow">
            <a:avLst/>
          </a:prstGeom>
          <a:solidFill>
            <a:srgbClr val="000000">
              <a:alpha val="36863"/>
            </a:srgbClr>
          </a:solidFill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>
            <a:off x="4355976" y="4404136"/>
            <a:ext cx="648072" cy="321008"/>
          </a:xfrm>
          <a:prstGeom prst="rightArrow">
            <a:avLst/>
          </a:prstGeom>
          <a:solidFill>
            <a:srgbClr val="000000">
              <a:alpha val="36863"/>
            </a:srgbClr>
          </a:solidFill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 rot="4695200">
            <a:off x="4404629" y="1356237"/>
            <a:ext cx="299685" cy="4756062"/>
          </a:xfrm>
          <a:prstGeom prst="downArrow">
            <a:avLst/>
          </a:prstGeom>
          <a:solidFill>
            <a:srgbClr val="000000">
              <a:alpha val="36863"/>
            </a:srgbClr>
          </a:solidFill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爆発 1 9"/>
          <p:cNvSpPr/>
          <p:nvPr/>
        </p:nvSpPr>
        <p:spPr>
          <a:xfrm>
            <a:off x="2051720" y="2564904"/>
            <a:ext cx="1152128" cy="914400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l-GR" altLang="ja-JP" sz="1400" dirty="0" smtClean="0"/>
              <a:t>γ</a:t>
            </a:r>
            <a:r>
              <a:rPr kumimoji="1" lang="en-US" altLang="ja-JP" sz="1400" dirty="0" smtClean="0"/>
              <a:t>-ray flare</a:t>
            </a:r>
            <a:endParaRPr kumimoji="1" lang="ja-JP" altLang="en-US" sz="1400" dirty="0"/>
          </a:p>
        </p:txBody>
      </p:sp>
      <p:sp>
        <p:nvSpPr>
          <p:cNvPr id="11" name="爆発 1 10"/>
          <p:cNvSpPr/>
          <p:nvPr/>
        </p:nvSpPr>
        <p:spPr>
          <a:xfrm>
            <a:off x="6228184" y="2492896"/>
            <a:ext cx="1152128" cy="914400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l-GR" altLang="ja-JP" sz="1400" dirty="0" smtClean="0"/>
              <a:t>γ</a:t>
            </a:r>
            <a:r>
              <a:rPr kumimoji="1" lang="en-US" altLang="ja-JP" sz="1400" dirty="0" smtClean="0"/>
              <a:t>-ray flare</a:t>
            </a:r>
            <a:endParaRPr kumimoji="1" lang="ja-JP" alt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20272" y="6093296"/>
            <a:ext cx="1751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Nagai et al. 2012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1547664" y="5733256"/>
            <a:ext cx="864096" cy="0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691680" y="5412405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1 pc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9552" y="1196752"/>
            <a:ext cx="2690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VERA 43GHz images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gai\Documents\presentation\JetMeetingIAA2013\LC_Nagai+2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896" y="1988840"/>
            <a:ext cx="8864600" cy="374650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Light curve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75715" t="45455" b="9091"/>
          <a:stretch>
            <a:fillRect/>
          </a:stretch>
        </p:blipFill>
        <p:spPr bwMode="auto">
          <a:xfrm>
            <a:off x="6804248" y="836712"/>
            <a:ext cx="165548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矢印コネクタ 6"/>
          <p:cNvCxnSpPr/>
          <p:nvPr/>
        </p:nvCxnSpPr>
        <p:spPr>
          <a:xfrm>
            <a:off x="1835696" y="162880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5004048" y="162880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331640" y="1268760"/>
            <a:ext cx="111678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l-GR" altLang="ja-JP" dirty="0" smtClean="0"/>
              <a:t>γ</a:t>
            </a:r>
            <a:r>
              <a:rPr kumimoji="1" lang="en-US" altLang="ja-JP" dirty="0" smtClean="0"/>
              <a:t>-ray flare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79617" y="1268760"/>
            <a:ext cx="111678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l-GR" altLang="ja-JP" dirty="0" smtClean="0"/>
              <a:t>γ</a:t>
            </a:r>
            <a:r>
              <a:rPr kumimoji="1" lang="en-US" altLang="ja-JP" dirty="0" smtClean="0"/>
              <a:t>-ray flare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68774" y="5589240"/>
            <a:ext cx="1751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Nagai et al. 2012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Apparent motion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5229200"/>
            <a:ext cx="8640960" cy="1512168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err="1" smtClean="0"/>
              <a:t>v</a:t>
            </a:r>
            <a:r>
              <a:rPr kumimoji="1" lang="en-US" altLang="ja-JP" baseline="-25000" dirty="0" err="1" smtClean="0"/>
              <a:t>app</a:t>
            </a:r>
            <a:r>
              <a:rPr kumimoji="1" lang="en-US" altLang="ja-JP" dirty="0" smtClean="0"/>
              <a:t>=0.1-0.47c</a:t>
            </a:r>
          </a:p>
          <a:p>
            <a:r>
              <a:rPr lang="en-US" altLang="ja-JP" dirty="0" smtClean="0"/>
              <a:t>S</a:t>
            </a:r>
            <a:r>
              <a:rPr kumimoji="1" lang="en-US" altLang="ja-JP" dirty="0" smtClean="0"/>
              <a:t>lower than the jet speed predicted from gamma-ray emission </a:t>
            </a:r>
            <a:r>
              <a:rPr lang="en-US" altLang="ja-JP" dirty="0" smtClean="0"/>
              <a:t>by </a:t>
            </a:r>
            <a:r>
              <a:rPr kumimoji="1" lang="en-US" altLang="ja-JP" dirty="0" err="1" smtClean="0"/>
              <a:t>Abdo</a:t>
            </a:r>
            <a:r>
              <a:rPr kumimoji="1" lang="en-US" altLang="ja-JP" dirty="0" smtClean="0"/>
              <a:t>+ 2009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124745"/>
            <a:ext cx="3944554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0836" y="1196752"/>
            <a:ext cx="505365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2195736" y="2924944"/>
            <a:ext cx="1671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err="1" smtClean="0"/>
              <a:t>v</a:t>
            </a:r>
            <a:r>
              <a:rPr kumimoji="1" lang="en-US" altLang="ja-JP" sz="2000" b="1" baseline="-25000" dirty="0" err="1" smtClean="0"/>
              <a:t>app</a:t>
            </a:r>
            <a:r>
              <a:rPr kumimoji="1" lang="en-US" altLang="ja-JP" sz="2000" b="1" dirty="0" smtClean="0"/>
              <a:t>=0.1-0.47c</a:t>
            </a:r>
            <a:endParaRPr kumimoji="1" lang="ja-JP" altLang="en-US" sz="20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64088" y="908720"/>
            <a:ext cx="362592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SED model expectation (Abdo+2009)</a:t>
            </a:r>
            <a:endParaRPr kumimoji="1" lang="ja-JP" altLang="en-US" dirty="0"/>
          </a:p>
        </p:txBody>
      </p:sp>
      <p:cxnSp>
        <p:nvCxnSpPr>
          <p:cNvPr id="13" name="直線矢印コネクタ 12"/>
          <p:cNvCxnSpPr>
            <a:stCxn id="11" idx="2"/>
          </p:cNvCxnSpPr>
          <p:nvPr/>
        </p:nvCxnSpPr>
        <p:spPr>
          <a:xfrm flipH="1">
            <a:off x="6660232" y="1278052"/>
            <a:ext cx="516821" cy="114283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6372200" y="1340768"/>
            <a:ext cx="792088" cy="7920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4716016" y="3861048"/>
            <a:ext cx="167834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Apparent speed</a:t>
            </a:r>
            <a:endParaRPr kumimoji="1" lang="ja-JP" altLang="en-US" dirty="0"/>
          </a:p>
        </p:txBody>
      </p:sp>
      <p:cxnSp>
        <p:nvCxnSpPr>
          <p:cNvPr id="18" name="直線矢印コネクタ 17"/>
          <p:cNvCxnSpPr>
            <a:stCxn id="16" idx="0"/>
          </p:cNvCxnSpPr>
          <p:nvPr/>
        </p:nvCxnSpPr>
        <p:spPr>
          <a:xfrm flipV="1">
            <a:off x="5555189" y="3212976"/>
            <a:ext cx="240947" cy="64807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539552" y="1268760"/>
            <a:ext cx="1338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VLBA 43GHz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 rot="16200000">
            <a:off x="3863285" y="2612484"/>
            <a:ext cx="356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Γ</a:t>
            </a:r>
            <a:endParaRPr kumimoji="1" lang="ja-JP" altLang="en-US" sz="28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953215" y="4646443"/>
            <a:ext cx="121379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θ [deg]</a:t>
            </a:r>
            <a:endParaRPr kumimoji="1" lang="ja-JP" altLang="en-US" sz="2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768036" y="5013176"/>
            <a:ext cx="3196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Suzuki, Nagai, &amp; Kino et al. 2012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Summary, so far…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No clear correlation between radio and gamma-ray light curves</a:t>
            </a:r>
          </a:p>
          <a:p>
            <a:pPr lvl="1"/>
            <a:r>
              <a:rPr lang="en-US" altLang="ja-JP" dirty="0" smtClean="0"/>
              <a:t>Monotonic increase in radio flux density</a:t>
            </a:r>
          </a:p>
          <a:p>
            <a:pPr lvl="1"/>
            <a:r>
              <a:rPr lang="en-US" altLang="ja-JP" dirty="0" smtClean="0"/>
              <a:t>Gamma-ray flare on the timescale of days-weeks</a:t>
            </a:r>
          </a:p>
          <a:p>
            <a:r>
              <a:rPr lang="en-US" altLang="ja-JP" dirty="0" smtClean="0"/>
              <a:t>No significant change in VLBI-scale structure before and after the gamma-ray flares</a:t>
            </a:r>
          </a:p>
          <a:p>
            <a:r>
              <a:rPr lang="en-US" altLang="ja-JP" dirty="0" smtClean="0"/>
              <a:t>Apparent motion is relatively slower than the ones predicted from one-zone SSC and deceleration jet model</a:t>
            </a:r>
          </a:p>
          <a:p>
            <a:pPr>
              <a:buNone/>
            </a:pP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10095</TotalTime>
  <Words>632</Words>
  <Application>Microsoft Office PowerPoint</Application>
  <PresentationFormat>画面に合わせる (4:3)</PresentationFormat>
  <Paragraphs>126</Paragraphs>
  <Slides>20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Office テーマ</vt:lpstr>
      <vt:lpstr>Probing the Radio Counterpart of Gamma-ray Flaring Region in 3C 84 </vt:lpstr>
      <vt:lpstr>Gamma-ray bright RGs</vt:lpstr>
      <vt:lpstr>Gamma-ray view of 3C 84</vt:lpstr>
      <vt:lpstr>VLBI movie</vt:lpstr>
      <vt:lpstr>2-years light curve</vt:lpstr>
      <vt:lpstr>Structural change</vt:lpstr>
      <vt:lpstr>Light curve</vt:lpstr>
      <vt:lpstr>Apparent motion</vt:lpstr>
      <vt:lpstr>Summary, so far…</vt:lpstr>
      <vt:lpstr>New VLBA 43GHz image</vt:lpstr>
      <vt:lpstr>Ridge-brightening -&gt; limb-brightening?</vt:lpstr>
      <vt:lpstr>Constraint on vjet and θjet</vt:lpstr>
      <vt:lpstr>Constraint on the spine flow</vt:lpstr>
      <vt:lpstr>Jet width profile</vt:lpstr>
      <vt:lpstr>Conclusion</vt:lpstr>
      <vt:lpstr>appendix</vt:lpstr>
      <vt:lpstr>スライド 17</vt:lpstr>
      <vt:lpstr>SED model bby Abdo+ 2009</vt:lpstr>
      <vt:lpstr>スライド 19</vt:lpstr>
      <vt:lpstr>スライド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Probing the Radio Counterpart of Gamma-ray Flaring Region in 3C 84. </dc:title>
  <dc:creator>nagai</dc:creator>
  <cp:lastModifiedBy>nagai</cp:lastModifiedBy>
  <cp:revision>24</cp:revision>
  <dcterms:created xsi:type="dcterms:W3CDTF">2013-06-03T05:57:02Z</dcterms:created>
  <dcterms:modified xsi:type="dcterms:W3CDTF">2013-06-11T06:14:05Z</dcterms:modified>
</cp:coreProperties>
</file>