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mov" ContentType="video/unknown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8" r:id="rId1"/>
  </p:sldMasterIdLst>
  <p:notesMasterIdLst>
    <p:notesMasterId r:id="rId32"/>
  </p:notesMasterIdLst>
  <p:sldIdLst>
    <p:sldId id="271" r:id="rId2"/>
    <p:sldId id="257" r:id="rId3"/>
    <p:sldId id="265" r:id="rId4"/>
    <p:sldId id="267" r:id="rId5"/>
    <p:sldId id="266" r:id="rId6"/>
    <p:sldId id="283" r:id="rId7"/>
    <p:sldId id="285" r:id="rId8"/>
    <p:sldId id="284" r:id="rId9"/>
    <p:sldId id="278" r:id="rId10"/>
    <p:sldId id="279" r:id="rId11"/>
    <p:sldId id="280" r:id="rId12"/>
    <p:sldId id="286" r:id="rId13"/>
    <p:sldId id="264" r:id="rId14"/>
    <p:sldId id="274" r:id="rId15"/>
    <p:sldId id="258" r:id="rId16"/>
    <p:sldId id="276" r:id="rId17"/>
    <p:sldId id="288" r:id="rId18"/>
    <p:sldId id="268" r:id="rId19"/>
    <p:sldId id="273" r:id="rId20"/>
    <p:sldId id="262" r:id="rId21"/>
    <p:sldId id="287" r:id="rId22"/>
    <p:sldId id="269" r:id="rId23"/>
    <p:sldId id="270" r:id="rId24"/>
    <p:sldId id="263" r:id="rId25"/>
    <p:sldId id="272" r:id="rId26"/>
    <p:sldId id="275" r:id="rId27"/>
    <p:sldId id="260" r:id="rId28"/>
    <p:sldId id="281" r:id="rId29"/>
    <p:sldId id="277" r:id="rId30"/>
    <p:sldId id="259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239" autoAdjust="0"/>
  </p:normalViewPr>
  <p:slideViewPr>
    <p:cSldViewPr snapToGrid="0" snapToObjects="1">
      <p:cViewPr>
        <p:scale>
          <a:sx n="120" d="100"/>
          <a:sy n="120" d="100"/>
        </p:scale>
        <p:origin x="-2816" y="-4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1" d="100"/>
        <a:sy n="14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Relationship Id="rId2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Relationship Id="rId2" Type="http://schemas.openxmlformats.org/officeDocument/2006/relationships/image" Target="../media/image4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Relationship Id="rId2" Type="http://schemas.openxmlformats.org/officeDocument/2006/relationships/image" Target="../media/image5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165632-6B81-3847-860B-A36400D0F9CD}" type="datetimeFigureOut">
              <a:rPr lang="en-US" smtClean="0"/>
              <a:t>6/10/13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2FF422-D236-1D47-BEB3-422CD1C43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727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明朝" charset="0"/>
              <a:cs typeface="ＭＳ Ｐ明朝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明朝" charset="0"/>
              <a:cs typeface="ＭＳ Ｐ明朝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FF422-D236-1D47-BEB3-422CD1C4370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714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0B80C-E261-3A4D-93C3-54437E269014}" type="datetimeFigureOut">
              <a:rPr lang="en-US" smtClean="0"/>
              <a:t>6/10/13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DD71E-BCC8-AA47-BB3A-4A76E528B63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0B80C-E261-3A4D-93C3-54437E269014}" type="datetimeFigureOut">
              <a:rPr lang="en-US" smtClean="0"/>
              <a:t>6/10/13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DD71E-BCC8-AA47-BB3A-4A76E528B6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0B80C-E261-3A4D-93C3-54437E269014}" type="datetimeFigureOut">
              <a:rPr lang="en-US" smtClean="0"/>
              <a:t>6/10/13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DD71E-BCC8-AA47-BB3A-4A76E528B6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0B80C-E261-3A4D-93C3-54437E269014}" type="datetimeFigureOut">
              <a:rPr lang="en-US" smtClean="0"/>
              <a:t>6/10/13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DD71E-BCC8-AA47-BB3A-4A76E528B63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0B80C-E261-3A4D-93C3-54437E269014}" type="datetimeFigureOut">
              <a:rPr lang="en-US" smtClean="0"/>
              <a:t>6/10/13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DD71E-BCC8-AA47-BB3A-4A76E528B6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0B80C-E261-3A4D-93C3-54437E269014}" type="datetimeFigureOut">
              <a:rPr lang="en-US" smtClean="0"/>
              <a:t>6/10/13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DD71E-BCC8-AA47-BB3A-4A76E528B63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0B80C-E261-3A4D-93C3-54437E269014}" type="datetimeFigureOut">
              <a:rPr lang="en-US" smtClean="0"/>
              <a:t>6/10/13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DD71E-BCC8-AA47-BB3A-4A76E528B63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0B80C-E261-3A4D-93C3-54437E269014}" type="datetimeFigureOut">
              <a:rPr lang="en-US" smtClean="0"/>
              <a:t>6/10/13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DD71E-BCC8-AA47-BB3A-4A76E528B6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0B80C-E261-3A4D-93C3-54437E269014}" type="datetimeFigureOut">
              <a:rPr lang="en-US" smtClean="0"/>
              <a:t>6/10/13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DD71E-BCC8-AA47-BB3A-4A76E528B6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0B80C-E261-3A4D-93C3-54437E269014}" type="datetimeFigureOut">
              <a:rPr lang="en-US" smtClean="0"/>
              <a:t>6/10/13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DD71E-BCC8-AA47-BB3A-4A76E528B6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0B80C-E261-3A4D-93C3-54437E269014}" type="datetimeFigureOut">
              <a:rPr lang="en-US" smtClean="0"/>
              <a:t>6/10/13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DD71E-BCC8-AA47-BB3A-4A76E528B63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AA0B80C-E261-3A4D-93C3-54437E269014}" type="datetimeFigureOut">
              <a:rPr lang="en-US" smtClean="0"/>
              <a:t>6/10/13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FCDD71E-BCC8-AA47-BB3A-4A76E528B63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5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5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4" Type="http://schemas.openxmlformats.org/officeDocument/2006/relationships/oleObject" Target="../embeddings/oleObject6.bin"/><Relationship Id="rId5" Type="http://schemas.openxmlformats.org/officeDocument/2006/relationships/image" Target="../media/image46.emf"/><Relationship Id="rId6" Type="http://schemas.openxmlformats.org/officeDocument/2006/relationships/oleObject" Target="../embeddings/oleObject7.bin"/><Relationship Id="rId7" Type="http://schemas.openxmlformats.org/officeDocument/2006/relationships/image" Target="../media/image47.emf"/><Relationship Id="rId8" Type="http://schemas.openxmlformats.org/officeDocument/2006/relationships/oleObject" Target="../embeddings/oleObject8.bin"/><Relationship Id="rId9" Type="http://schemas.openxmlformats.org/officeDocument/2006/relationships/oleObject" Target="../embeddings/oleObject9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oleObject" Target="../embeddings/oleObject10.bin"/><Relationship Id="rId5" Type="http://schemas.openxmlformats.org/officeDocument/2006/relationships/image" Target="../media/image54.emf"/><Relationship Id="rId6" Type="http://schemas.openxmlformats.org/officeDocument/2006/relationships/oleObject" Target="../embeddings/oleObject11.bin"/><Relationship Id="rId7" Type="http://schemas.openxmlformats.org/officeDocument/2006/relationships/image" Target="../media/image55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g"/><Relationship Id="rId3" Type="http://schemas.openxmlformats.org/officeDocument/2006/relationships/image" Target="../media/image6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oleObject" Target="../embeddings/oleObject12.bin"/><Relationship Id="rId5" Type="http://schemas.openxmlformats.org/officeDocument/2006/relationships/package" Target="../embeddings/Microsoft_Word_Document1.docx"/><Relationship Id="rId6" Type="http://schemas.openxmlformats.org/officeDocument/2006/relationships/image" Target="../media/image62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4" Type="http://schemas.openxmlformats.org/officeDocument/2006/relationships/image" Target="../media/image66.emf"/><Relationship Id="rId5" Type="http://schemas.openxmlformats.org/officeDocument/2006/relationships/image" Target="../media/image67.emf"/><Relationship Id="rId6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11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12.emf"/><Relationship Id="rId8" Type="http://schemas.openxmlformats.org/officeDocument/2006/relationships/oleObject" Target="../embeddings/oleObject3.bin"/><Relationship Id="rId9" Type="http://schemas.openxmlformats.org/officeDocument/2006/relationships/oleObject" Target="../embeddings/oleObject4.bin"/><Relationship Id="rId10" Type="http://schemas.openxmlformats.org/officeDocument/2006/relationships/oleObject" Target="../embeddings/oleObject5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emf"/><Relationship Id="rId7" Type="http://schemas.openxmlformats.org/officeDocument/2006/relationships/image" Target="../media/image74.emf"/><Relationship Id="rId8" Type="http://schemas.openxmlformats.org/officeDocument/2006/relationships/image" Target="../media/image75.emf"/><Relationship Id="rId9" Type="http://schemas.openxmlformats.org/officeDocument/2006/relationships/image" Target="../media/image76.emf"/><Relationship Id="rId10" Type="http://schemas.openxmlformats.org/officeDocument/2006/relationships/image" Target="../media/image77.emf"/><Relationship Id="rId11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5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4" Type="http://schemas.openxmlformats.org/officeDocument/2006/relationships/video" Target="../media/media2.mov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Relationship Id="rId11" Type="http://schemas.openxmlformats.org/officeDocument/2006/relationships/image" Target="../media/image2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5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17914C6-AC00-2640-9341-0156C838D755}" type="slidenum">
              <a:rPr kumimoji="0" lang="en-US" altLang="ja-JP" sz="1200">
                <a:solidFill>
                  <a:srgbClr val="D1EAEE"/>
                </a:solidFill>
              </a:rPr>
              <a:pPr eaLnBrk="1" hangingPunct="1"/>
              <a:t>1</a:t>
            </a:fld>
            <a:r>
              <a:rPr kumimoji="0" lang="en-US" altLang="ja-JP" sz="1200">
                <a:solidFill>
                  <a:srgbClr val="D1EAEE"/>
                </a:solidFill>
              </a:rPr>
              <a:t>/39</a:t>
            </a: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92264" y="148665"/>
            <a:ext cx="6400799" cy="1228725"/>
          </a:xfrm>
          <a:ln>
            <a:miter lim="800000"/>
            <a:headEnd/>
            <a:tailEnd/>
          </a:ln>
        </p:spPr>
        <p:txBody>
          <a:bodyPr>
            <a:noAutofit/>
          </a:bodyPr>
          <a:lstStyle/>
          <a:p>
            <a:pPr marL="182880" indent="0">
              <a:buNone/>
            </a:pPr>
            <a:r>
              <a:rPr lang="en-US" sz="2400" i="1" dirty="0">
                <a:solidFill>
                  <a:srgbClr val="0000FF"/>
                </a:solidFill>
                <a:effectLst/>
              </a:rPr>
              <a:t>Radiation from accelerated particles </a:t>
            </a:r>
            <a:r>
              <a:rPr lang="en-US" sz="2400" i="1" dirty="0" smtClean="0">
                <a:solidFill>
                  <a:srgbClr val="0000FF"/>
                </a:solidFill>
                <a:effectLst/>
              </a:rPr>
              <a:t>in relativistic jets </a:t>
            </a:r>
            <a:r>
              <a:rPr lang="en-US" sz="2400" i="1" dirty="0">
                <a:solidFill>
                  <a:srgbClr val="0000FF"/>
                </a:solidFill>
                <a:effectLst/>
              </a:rPr>
              <a:t>with shocks, shear-</a:t>
            </a:r>
            <a:r>
              <a:rPr lang="en-US" sz="2400" i="1" dirty="0" smtClean="0">
                <a:solidFill>
                  <a:srgbClr val="0000FF"/>
                </a:solidFill>
                <a:effectLst/>
              </a:rPr>
              <a:t>flow</a:t>
            </a:r>
            <a:r>
              <a:rPr lang="en-US" sz="2400" i="1" dirty="0">
                <a:solidFill>
                  <a:srgbClr val="0000FF"/>
                </a:solidFill>
                <a:effectLst/>
              </a:rPr>
              <a:t> </a:t>
            </a:r>
            <a:r>
              <a:rPr lang="en-US" sz="2400" i="1" dirty="0" smtClean="0">
                <a:solidFill>
                  <a:srgbClr val="0000FF"/>
                </a:solidFill>
                <a:effectLst/>
              </a:rPr>
              <a:t>and </a:t>
            </a:r>
            <a:r>
              <a:rPr lang="en-US" sz="2400" i="1" dirty="0">
                <a:solidFill>
                  <a:srgbClr val="0000FF"/>
                </a:solidFill>
                <a:effectLst/>
              </a:rPr>
              <a:t>reconnections </a:t>
            </a:r>
            <a:endParaRPr lang="en-US" sz="2400" i="1" dirty="0">
              <a:solidFill>
                <a:srgbClr val="0000FF"/>
              </a:solidFill>
            </a:endParaRPr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2218267" y="1282140"/>
            <a:ext cx="6096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/>
              <a:t>Ken </a:t>
            </a:r>
            <a:r>
              <a:rPr lang="en-US" b="1" dirty="0" smtClean="0"/>
              <a:t>Nishikawa </a:t>
            </a:r>
            <a:r>
              <a:rPr lang="en-US" sz="1800" b="1" i="1" dirty="0"/>
              <a:t>UAH/</a:t>
            </a:r>
            <a:r>
              <a:rPr lang="en-US" sz="1800" b="1" i="1" dirty="0" smtClean="0"/>
              <a:t>CSPAR</a:t>
            </a:r>
            <a:endParaRPr lang="en-US" sz="1800" b="1" i="1" dirty="0"/>
          </a:p>
        </p:txBody>
      </p:sp>
      <p:pic>
        <p:nvPicPr>
          <p:cNvPr id="16389" name="Picture 6" descr="nsstc_colo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73300"/>
            <a:ext cx="8382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 Box 7"/>
          <p:cNvSpPr txBox="1">
            <a:spLocks noChangeArrowheads="1"/>
          </p:cNvSpPr>
          <p:nvPr/>
        </p:nvSpPr>
        <p:spPr bwMode="auto">
          <a:xfrm>
            <a:off x="838200" y="6095941"/>
            <a:ext cx="68580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i="1" dirty="0" smtClean="0"/>
              <a:t> The Innermost Regions of Relativistic Jets and Their Magnetic Fields</a:t>
            </a:r>
            <a:endParaRPr lang="en-US" sz="1600" b="1" i="1" dirty="0"/>
          </a:p>
          <a:p>
            <a:pPr algn="ctr" eaLnBrk="1" hangingPunct="1"/>
            <a:r>
              <a:rPr lang="en-US" sz="1600" b="1" i="1" dirty="0"/>
              <a:t>       </a:t>
            </a:r>
            <a:r>
              <a:rPr lang="en-US" sz="1600" b="1" i="1" dirty="0" smtClean="0"/>
              <a:t> Granada, Spain, June 10 – 14, 2013</a:t>
            </a:r>
            <a:endParaRPr lang="en-US" sz="1600" b="1" i="1" dirty="0"/>
          </a:p>
        </p:txBody>
      </p:sp>
      <p:pic>
        <p:nvPicPr>
          <p:cNvPr id="16391" name="Picture 6" descr="268411main_fermi_logo_H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427163"/>
            <a:ext cx="77946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TextBox 8"/>
          <p:cNvSpPr txBox="1">
            <a:spLocks noChangeArrowheads="1"/>
          </p:cNvSpPr>
          <p:nvPr/>
        </p:nvSpPr>
        <p:spPr bwMode="auto">
          <a:xfrm>
            <a:off x="2218267" y="1598083"/>
            <a:ext cx="5897563" cy="452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 dirty="0">
                <a:solidFill>
                  <a:srgbClr val="008000"/>
                </a:solidFill>
              </a:rPr>
              <a:t>Collaborators:            </a:t>
            </a:r>
            <a:r>
              <a:rPr lang="en-US" sz="1800" b="1" dirty="0" smtClean="0">
                <a:solidFill>
                  <a:srgbClr val="008000"/>
                </a:solidFill>
              </a:rPr>
              <a:t>                                                                    </a:t>
            </a:r>
            <a:r>
              <a:rPr lang="en-US" sz="1800" b="1" dirty="0" smtClean="0"/>
              <a:t>P</a:t>
            </a:r>
            <a:r>
              <a:rPr lang="en-US" sz="1800" b="1" dirty="0"/>
              <a:t>. Hardee (</a:t>
            </a:r>
            <a:r>
              <a:rPr lang="en-US" sz="1800" b="1" i="1" dirty="0"/>
              <a:t>Univ. of Alabama, Tuscaloosa</a:t>
            </a:r>
            <a:r>
              <a:rPr lang="en-US" sz="1800" b="1" dirty="0"/>
              <a:t>) </a:t>
            </a:r>
            <a:r>
              <a:rPr lang="en-US" sz="1800" b="1" dirty="0" smtClean="0"/>
              <a:t>                          Y</a:t>
            </a:r>
            <a:r>
              <a:rPr lang="en-US" sz="1800" b="1" dirty="0"/>
              <a:t>. Mizuno (</a:t>
            </a:r>
            <a:r>
              <a:rPr lang="en-US" sz="1800" b="1" i="1" dirty="0"/>
              <a:t>National </a:t>
            </a:r>
            <a:r>
              <a:rPr lang="en-US" sz="1800" b="1" i="1" dirty="0" err="1"/>
              <a:t>Tsing</a:t>
            </a:r>
            <a:r>
              <a:rPr lang="en-US" sz="1800" b="1" i="1" dirty="0"/>
              <a:t> </a:t>
            </a:r>
            <a:r>
              <a:rPr lang="en-US" sz="1800" b="1" i="1" dirty="0" err="1"/>
              <a:t>Hua</a:t>
            </a:r>
            <a:r>
              <a:rPr lang="en-US" sz="1800" b="1" i="1" dirty="0"/>
              <a:t> University, Taiwan</a:t>
            </a:r>
            <a:r>
              <a:rPr lang="en-US" sz="1800" b="1" dirty="0"/>
              <a:t>)    </a:t>
            </a:r>
            <a:r>
              <a:rPr lang="en-US" sz="1800" b="1" dirty="0" smtClean="0"/>
              <a:t>          I. Dutan (</a:t>
            </a:r>
            <a:r>
              <a:rPr lang="en-US" sz="1800" b="1" i="1" dirty="0" smtClean="0"/>
              <a:t>Institute of Space Science, Rumania</a:t>
            </a:r>
            <a:r>
              <a:rPr lang="en-US" sz="1800" b="1" dirty="0" smtClean="0"/>
              <a:t>)                          B</a:t>
            </a:r>
            <a:r>
              <a:rPr lang="en-US" sz="1800" b="1" dirty="0"/>
              <a:t>. Zhang </a:t>
            </a:r>
            <a:r>
              <a:rPr lang="en-US" sz="1800" dirty="0"/>
              <a:t>(</a:t>
            </a:r>
            <a:r>
              <a:rPr lang="en-US" sz="1800" b="1" i="1" dirty="0"/>
              <a:t>Univ. Nevada, Las Vegas</a:t>
            </a:r>
            <a:r>
              <a:rPr lang="en-US" sz="1800" dirty="0"/>
              <a:t>)</a:t>
            </a:r>
            <a:r>
              <a:rPr lang="en-US" sz="1800" b="1" dirty="0"/>
              <a:t> </a:t>
            </a:r>
            <a:r>
              <a:rPr lang="en-US" sz="1800" b="1" dirty="0" smtClean="0"/>
              <a:t>                                            M</a:t>
            </a:r>
            <a:r>
              <a:rPr lang="en-US" sz="1800" b="1" dirty="0"/>
              <a:t>. Medvedev </a:t>
            </a:r>
            <a:r>
              <a:rPr lang="en-US" sz="1800" dirty="0"/>
              <a:t>(</a:t>
            </a:r>
            <a:r>
              <a:rPr lang="en-US" sz="1800" b="1" i="1" dirty="0"/>
              <a:t>Univ. of Kansas</a:t>
            </a:r>
            <a:r>
              <a:rPr lang="en-US" sz="1800" dirty="0" smtClean="0"/>
              <a:t>)                                                     </a:t>
            </a:r>
            <a:r>
              <a:rPr lang="en-US" sz="1800" b="1" dirty="0" smtClean="0"/>
              <a:t>E. J. Choi (</a:t>
            </a:r>
            <a:r>
              <a:rPr lang="en-US" sz="1800" b="1" i="1" dirty="0" smtClean="0"/>
              <a:t>KAIST</a:t>
            </a:r>
            <a:r>
              <a:rPr lang="en-US" sz="1800" b="1" dirty="0" smtClean="0"/>
              <a:t>)                                                                      K. W. Min (</a:t>
            </a:r>
            <a:r>
              <a:rPr lang="en-US" sz="1800" b="1" i="1" dirty="0" smtClean="0"/>
              <a:t>KAIST</a:t>
            </a:r>
            <a:r>
              <a:rPr lang="en-US" sz="1800" b="1" dirty="0" smtClean="0"/>
              <a:t>)                                                                                                   J</a:t>
            </a:r>
            <a:r>
              <a:rPr lang="en-US" sz="1800" b="1" dirty="0"/>
              <a:t>. Niemiec </a:t>
            </a:r>
            <a:r>
              <a:rPr lang="en-US" sz="1800" dirty="0"/>
              <a:t>(</a:t>
            </a:r>
            <a:r>
              <a:rPr lang="en-US" sz="1800" b="1" i="1" dirty="0"/>
              <a:t>Institute of Nuclear Physics PAN</a:t>
            </a:r>
            <a:r>
              <a:rPr lang="en-US" sz="1800" dirty="0"/>
              <a:t>)</a:t>
            </a:r>
            <a:endParaRPr lang="en-US" sz="1800" b="1" dirty="0">
              <a:solidFill>
                <a:srgbClr val="008000"/>
              </a:solidFill>
            </a:endParaRPr>
          </a:p>
          <a:p>
            <a:pPr eaLnBrk="1" hangingPunct="1"/>
            <a:r>
              <a:rPr lang="en-US" sz="1800" b="1" dirty="0" err="1" smtClean="0"/>
              <a:t>Å</a:t>
            </a:r>
            <a:r>
              <a:rPr lang="en-US" sz="1800" b="1" dirty="0"/>
              <a:t>. Nordlund </a:t>
            </a:r>
            <a:r>
              <a:rPr lang="en-US" sz="1800" dirty="0"/>
              <a:t>(</a:t>
            </a:r>
            <a:r>
              <a:rPr lang="en-US" sz="1800" b="1" i="1" dirty="0" smtClean="0"/>
              <a:t>Niels </a:t>
            </a:r>
            <a:r>
              <a:rPr lang="en-US" sz="1800" b="1" i="1" dirty="0"/>
              <a:t>Bohr Institute</a:t>
            </a:r>
            <a:r>
              <a:rPr lang="en-US" sz="1800" dirty="0"/>
              <a:t>)</a:t>
            </a:r>
          </a:p>
          <a:p>
            <a:pPr eaLnBrk="1" hangingPunct="1"/>
            <a:r>
              <a:rPr lang="en-US" sz="1800" b="1" dirty="0"/>
              <a:t>J. </a:t>
            </a:r>
            <a:r>
              <a:rPr lang="en-US" sz="1800" b="1" dirty="0" err="1"/>
              <a:t>Frederiksen</a:t>
            </a:r>
            <a:r>
              <a:rPr lang="en-US" sz="1800" b="1" dirty="0"/>
              <a:t> </a:t>
            </a:r>
            <a:r>
              <a:rPr lang="en-US" sz="1800"/>
              <a:t>(</a:t>
            </a:r>
            <a:r>
              <a:rPr lang="en-US" sz="1800" b="1" i="1" smtClean="0"/>
              <a:t>Niels </a:t>
            </a:r>
            <a:r>
              <a:rPr lang="en-US" sz="1800" b="1" i="1" dirty="0"/>
              <a:t>Bohr Institute</a:t>
            </a:r>
            <a:r>
              <a:rPr lang="en-US" sz="1800" dirty="0"/>
              <a:t>)</a:t>
            </a:r>
          </a:p>
          <a:p>
            <a:pPr eaLnBrk="1" hangingPunct="1"/>
            <a:r>
              <a:rPr lang="en-US" sz="1800" b="1" dirty="0"/>
              <a:t>H. Sol (</a:t>
            </a:r>
            <a:r>
              <a:rPr lang="en-US" sz="1800" b="1" i="1" dirty="0"/>
              <a:t>Meudon Observatory</a:t>
            </a:r>
            <a:r>
              <a:rPr lang="en-US" sz="1800" b="1" dirty="0"/>
              <a:t>)</a:t>
            </a:r>
            <a:endParaRPr lang="en-US" sz="1800" dirty="0"/>
          </a:p>
          <a:p>
            <a:pPr eaLnBrk="1" hangingPunct="1"/>
            <a:r>
              <a:rPr lang="en-US" sz="1800" b="1" dirty="0"/>
              <a:t>M. Pohl </a:t>
            </a:r>
            <a:r>
              <a:rPr lang="en-US" sz="1800" dirty="0"/>
              <a:t>(</a:t>
            </a:r>
            <a:r>
              <a:rPr lang="en-US" sz="1800" b="1" i="1" dirty="0"/>
              <a:t>U‐Potsdam/DESY</a:t>
            </a:r>
            <a:r>
              <a:rPr lang="en-US" sz="1800" dirty="0"/>
              <a:t>)</a:t>
            </a:r>
            <a:endParaRPr lang="en-US" sz="1800" b="1" dirty="0"/>
          </a:p>
          <a:p>
            <a:pPr eaLnBrk="1" hangingPunct="1"/>
            <a:r>
              <a:rPr lang="en-US" sz="1800" b="1" dirty="0"/>
              <a:t>D. H. Hartmann (</a:t>
            </a:r>
            <a:r>
              <a:rPr lang="en-US" sz="1800" b="1" i="1" dirty="0"/>
              <a:t>Clemson Univ.</a:t>
            </a:r>
            <a:r>
              <a:rPr lang="en-US" sz="1800" b="1" dirty="0" smtClean="0"/>
              <a:t>)</a:t>
            </a:r>
          </a:p>
          <a:p>
            <a:pPr marL="342900" indent="-342900" eaLnBrk="1" hangingPunct="1">
              <a:buAutoNum type="alphaUcPeriod"/>
            </a:pPr>
            <a:r>
              <a:rPr lang="en-US" sz="1800" b="1" dirty="0" err="1" smtClean="0"/>
              <a:t>Marscher</a:t>
            </a:r>
            <a:r>
              <a:rPr lang="en-US" sz="1800" b="1" dirty="0" smtClean="0"/>
              <a:t> (</a:t>
            </a:r>
            <a:r>
              <a:rPr lang="en-US" sz="1800" b="1" i="1" dirty="0" smtClean="0"/>
              <a:t>Boston Univ.</a:t>
            </a:r>
            <a:r>
              <a:rPr lang="en-US" sz="1800" b="1" dirty="0" smtClean="0"/>
              <a:t>) </a:t>
            </a:r>
          </a:p>
          <a:p>
            <a:pPr eaLnBrk="1" hangingPunct="1"/>
            <a:r>
              <a:rPr lang="en-US" sz="1800" b="1" dirty="0" smtClean="0"/>
              <a:t>J. Gómez (</a:t>
            </a:r>
            <a:r>
              <a:rPr lang="en-US" sz="1800" b="1" i="1" dirty="0" smtClean="0"/>
              <a:t>IAA, CSIC</a:t>
            </a:r>
            <a:r>
              <a:rPr lang="en-US" sz="1800" b="1" dirty="0" smtClean="0"/>
              <a:t>)</a:t>
            </a:r>
          </a:p>
        </p:txBody>
      </p:sp>
      <p:pic>
        <p:nvPicPr>
          <p:cNvPr id="16393" name="Picture 655" descr="logo5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13716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617" descr="CSPAR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14478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79" descr="NASAMeatball_LOGO_Wh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0" y="660400"/>
            <a:ext cx="1647825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79" descr="NASAMeatball_LOGO_Wh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9400" y="812800"/>
            <a:ext cx="1647825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79" descr="NASAMeatball_LOGO_Wh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1800" y="965200"/>
            <a:ext cx="1647825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79" descr="NASAMeatball_LOGO_Wh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4200" y="1117600"/>
            <a:ext cx="1647825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10" descr="nsf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600" y="6096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79" descr="NASAMeatball_LOGO_Wh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6600" y="1270000"/>
            <a:ext cx="1647825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1" name="Picture 9" descr="uasea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0400" y="655638"/>
            <a:ext cx="1554163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2" name="Picture 9" descr="uasea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2800" y="808038"/>
            <a:ext cx="1554163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3" name="Picture 79" descr="NASAMeatball_LOGO_Wh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0200" y="1666875"/>
            <a:ext cx="1495425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4" name="Picture 79" descr="NASAMeatball_LOGO_Wh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2600" y="1819275"/>
            <a:ext cx="1495425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5" name="Picture 9" descr="uasea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0" y="1590675"/>
            <a:ext cx="1554163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6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063" y="152400"/>
            <a:ext cx="97313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7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028700"/>
            <a:ext cx="93980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8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139950"/>
            <a:ext cx="952500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5810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5828" y="127000"/>
            <a:ext cx="59694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Time evolution of current filaments (</a:t>
            </a:r>
            <a:r>
              <a:rPr lang="en-US" b="1" i="1" dirty="0" err="1" smtClean="0">
                <a:solidFill>
                  <a:srgbClr val="3366FF"/>
                </a:solidFill>
              </a:rPr>
              <a:t>J</a:t>
            </a:r>
            <a:r>
              <a:rPr lang="en-US" b="1" baseline="-25000" dirty="0" err="1" smtClean="0">
                <a:solidFill>
                  <a:srgbClr val="3366FF"/>
                </a:solidFill>
              </a:rPr>
              <a:t>x</a:t>
            </a:r>
            <a:r>
              <a:rPr lang="en-US" b="1" dirty="0" smtClean="0">
                <a:solidFill>
                  <a:srgbClr val="3366FF"/>
                </a:solidFill>
              </a:rPr>
              <a:t>) generated by </a:t>
            </a:r>
          </a:p>
          <a:p>
            <a:r>
              <a:rPr lang="en-US" b="1" dirty="0">
                <a:solidFill>
                  <a:srgbClr val="3366FF"/>
                </a:solidFill>
              </a:rPr>
              <a:t> </a:t>
            </a:r>
            <a:r>
              <a:rPr lang="en-US" b="1" dirty="0" smtClean="0">
                <a:solidFill>
                  <a:srgbClr val="3366FF"/>
                </a:solidFill>
              </a:rPr>
              <a:t>  KKHI in the small box in y – z plane </a:t>
            </a:r>
            <a:endParaRPr lang="en-US" b="1" dirty="0">
              <a:solidFill>
                <a:srgbClr val="3366FF"/>
              </a:solidFill>
            </a:endParaRPr>
          </a:p>
        </p:txBody>
      </p:sp>
      <p:pic>
        <p:nvPicPr>
          <p:cNvPr id="6" name="Picture 5" descr="dmjxemyzM03b_00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16" y="879165"/>
            <a:ext cx="3008301" cy="2909668"/>
          </a:xfrm>
          <a:prstGeom prst="rect">
            <a:avLst/>
          </a:prstGeom>
        </p:spPr>
      </p:pic>
      <p:pic>
        <p:nvPicPr>
          <p:cNvPr id="7" name="Picture 6" descr="dmjxemyzM03b_01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007" y="879165"/>
            <a:ext cx="3008301" cy="2909668"/>
          </a:xfrm>
          <a:prstGeom prst="rect">
            <a:avLst/>
          </a:prstGeom>
        </p:spPr>
      </p:pic>
      <p:pic>
        <p:nvPicPr>
          <p:cNvPr id="9" name="Picture 8" descr="dmjxemyzM03b_02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408" y="3788833"/>
            <a:ext cx="3041900" cy="2942165"/>
          </a:xfrm>
          <a:prstGeom prst="rect">
            <a:avLst/>
          </a:prstGeom>
        </p:spPr>
      </p:pic>
      <p:pic>
        <p:nvPicPr>
          <p:cNvPr id="11" name="Picture 10" descr="dmjxemyzM03b_017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16" y="3788833"/>
            <a:ext cx="3008301" cy="290966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79083" y="1449917"/>
            <a:ext cx="390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322932" y="1428751"/>
            <a:ext cx="390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979083" y="4349750"/>
            <a:ext cx="390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322932" y="4423833"/>
            <a:ext cx="390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376333" y="509833"/>
            <a:ext cx="2381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γ</a:t>
            </a:r>
            <a:r>
              <a:rPr lang="en-US" baseline="-25000" dirty="0" err="1"/>
              <a:t>j</a:t>
            </a:r>
            <a:r>
              <a:rPr lang="en-US" dirty="0"/>
              <a:t> = </a:t>
            </a:r>
            <a:r>
              <a:rPr lang="en-US" dirty="0" smtClean="0"/>
              <a:t>1.5</a:t>
            </a:r>
            <a:r>
              <a:rPr lang="en-US" dirty="0"/>
              <a:t>,   m</a:t>
            </a:r>
            <a:r>
              <a:rPr lang="en-US" baseline="-25000" dirty="0"/>
              <a:t>i</a:t>
            </a:r>
            <a:r>
              <a:rPr lang="en-US" dirty="0"/>
              <a:t>/m</a:t>
            </a:r>
            <a:r>
              <a:rPr lang="en-US" baseline="-25000" dirty="0"/>
              <a:t>e</a:t>
            </a:r>
            <a:r>
              <a:rPr lang="en-US" dirty="0"/>
              <a:t> = </a:t>
            </a:r>
            <a:r>
              <a:rPr lang="en-US" dirty="0" smtClean="0"/>
              <a:t>20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180417" y="3577167"/>
            <a:ext cx="393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/>
              <a:t>J</a:t>
            </a:r>
            <a:r>
              <a:rPr lang="en-US" baseline="-25000" dirty="0" err="1" smtClean="0"/>
              <a:t>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964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5334" y="211667"/>
            <a:ext cx="7390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3366FF"/>
                </a:solidFill>
              </a:rPr>
              <a:t>Motion of the electrons across the shear surface produce electric</a:t>
            </a:r>
          </a:p>
          <a:p>
            <a:r>
              <a:rPr lang="en-US" b="1" i="1" dirty="0" smtClean="0">
                <a:solidFill>
                  <a:srgbClr val="3366FF"/>
                </a:solidFill>
              </a:rPr>
              <a:t>                 currents </a:t>
            </a:r>
            <a:r>
              <a:rPr lang="en-US" b="1" i="1" dirty="0">
                <a:solidFill>
                  <a:srgbClr val="3366FF"/>
                </a:solidFill>
              </a:rPr>
              <a:t>which generate magnetic field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62917" y="879165"/>
            <a:ext cx="1244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 = 30/</a:t>
            </a:r>
            <a:r>
              <a:rPr lang="en-US" dirty="0" err="1" smtClean="0"/>
              <a:t>ω</a:t>
            </a:r>
            <a:r>
              <a:rPr lang="en-US" baseline="-25000" dirty="0" err="1" smtClean="0"/>
              <a:t>pe</a:t>
            </a:r>
            <a:endParaRPr lang="en-US" dirty="0"/>
          </a:p>
        </p:txBody>
      </p:sp>
      <p:pic>
        <p:nvPicPr>
          <p:cNvPr id="6" name="Picture 5" descr="dmjxemyzM03b_01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34" y="1248498"/>
            <a:ext cx="2677583" cy="2589793"/>
          </a:xfrm>
          <a:prstGeom prst="rect">
            <a:avLst/>
          </a:prstGeom>
        </p:spPr>
      </p:pic>
      <p:pic>
        <p:nvPicPr>
          <p:cNvPr id="7" name="Picture 6" descr="dmjxemxzM03b_01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500" y="1248497"/>
            <a:ext cx="2614083" cy="2528375"/>
          </a:xfrm>
          <a:prstGeom prst="rect">
            <a:avLst/>
          </a:prstGeom>
        </p:spPr>
      </p:pic>
      <p:pic>
        <p:nvPicPr>
          <p:cNvPr id="8" name="Picture 7" descr="dmBYemxzM03b_013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501" y="4051207"/>
            <a:ext cx="2677582" cy="2589792"/>
          </a:xfrm>
          <a:prstGeom prst="rect">
            <a:avLst/>
          </a:prstGeom>
        </p:spPr>
      </p:pic>
      <p:pic>
        <p:nvPicPr>
          <p:cNvPr id="9" name="Picture 8" descr="dmBYemyzM03b_013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34" y="4051206"/>
            <a:ext cx="2677583" cy="258979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2667" y="2418834"/>
            <a:ext cx="393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/>
              <a:t>J</a:t>
            </a:r>
            <a:r>
              <a:rPr lang="en-US" baseline="-25000" dirty="0" err="1" smtClean="0"/>
              <a:t>x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92667" y="5027083"/>
            <a:ext cx="432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B</a:t>
            </a:r>
            <a:r>
              <a:rPr lang="en-US" baseline="-25000" dirty="0" smtClean="0"/>
              <a:t>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349500" y="4540250"/>
            <a:ext cx="390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254250" y="1703917"/>
            <a:ext cx="390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085417" y="1883833"/>
            <a:ext cx="709083" cy="0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079072" y="4777230"/>
            <a:ext cx="715428" cy="0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852583" y="879166"/>
            <a:ext cx="2381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γ</a:t>
            </a:r>
            <a:r>
              <a:rPr lang="en-US" baseline="-25000" dirty="0" err="1"/>
              <a:t>j</a:t>
            </a:r>
            <a:r>
              <a:rPr lang="en-US" dirty="0"/>
              <a:t> = </a:t>
            </a:r>
            <a:r>
              <a:rPr lang="en-US" dirty="0" smtClean="0"/>
              <a:t>1.5</a:t>
            </a:r>
            <a:r>
              <a:rPr lang="en-US" dirty="0"/>
              <a:t>,   m</a:t>
            </a:r>
            <a:r>
              <a:rPr lang="en-US" baseline="-25000" dirty="0"/>
              <a:t>i</a:t>
            </a:r>
            <a:r>
              <a:rPr lang="en-US" dirty="0"/>
              <a:t>/m</a:t>
            </a:r>
            <a:r>
              <a:rPr lang="en-US" baseline="-25000" dirty="0"/>
              <a:t>e</a:t>
            </a:r>
            <a:r>
              <a:rPr lang="en-US" dirty="0"/>
              <a:t> = </a:t>
            </a:r>
            <a:r>
              <a:rPr lang="en-US" dirty="0" smtClean="0"/>
              <a:t>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830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76917" y="306916"/>
            <a:ext cx="5474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0000FF"/>
                </a:solidFill>
              </a:rPr>
              <a:t>Kinetic Kelvin-Helmholtz Instability </a:t>
            </a:r>
            <a:endParaRPr lang="en-US" sz="2400" b="1" i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2666" y="1027668"/>
            <a:ext cx="8276625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 </a:t>
            </a:r>
            <a:r>
              <a:rPr lang="en-US" sz="2000" dirty="0" smtClean="0"/>
              <a:t>Static electric field grows due to the charge separation by the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negative and positive current filaments</a:t>
            </a:r>
          </a:p>
          <a:p>
            <a:pPr marL="342900" indent="-342900">
              <a:buAutoNum type="arabicPeriod" startAt="2"/>
            </a:pPr>
            <a:r>
              <a:rPr lang="en-US" sz="2000" dirty="0" smtClean="0"/>
              <a:t> Current filaments at the velocity shear generate magnetic field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transverse to the jet along the velocity shear </a:t>
            </a:r>
          </a:p>
          <a:p>
            <a:pPr marL="342900" indent="-342900">
              <a:buAutoNum type="arabicPeriod" startAt="3"/>
            </a:pPr>
            <a:r>
              <a:rPr lang="en-US" sz="2000" dirty="0" smtClean="0"/>
              <a:t>Jet with high Lorentz factor with core-sheath case generate higher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magnetic field even after saturated in the case counter-streaming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case with moderately relativistic jet </a:t>
            </a:r>
          </a:p>
          <a:p>
            <a:pPr marL="342900" indent="-342900">
              <a:buAutoNum type="arabicPeriod" startAt="4"/>
            </a:pPr>
            <a:r>
              <a:rPr lang="en-US" sz="2000" dirty="0" smtClean="0"/>
              <a:t>Non-relativistic jet generate KKHI quickly and magnetic field grows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faster than the jet with higher Lorentz factor</a:t>
            </a:r>
          </a:p>
          <a:p>
            <a:pPr marL="342900" indent="-342900">
              <a:buAutoNum type="arabicPeriod" startAt="5"/>
            </a:pPr>
            <a:r>
              <a:rPr lang="en-US" sz="2000" dirty="0" smtClean="0"/>
              <a:t>For the jet-sheath case with Lorentz factor 15 the evolution of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KKHI does not change with the mass ratio between 20 and 1836</a:t>
            </a:r>
          </a:p>
          <a:p>
            <a:r>
              <a:rPr lang="en-US" sz="2000" dirty="0" smtClean="0"/>
              <a:t>6. Strong magnetic field will affect electron trajectories and create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synchrotron-like (jitter) radiation which will be investigated</a:t>
            </a:r>
          </a:p>
          <a:p>
            <a:r>
              <a:rPr lang="en-US" sz="2000" dirty="0" smtClean="0"/>
              <a:t>7. KKHI need to be investigated with shocks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27759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3522" y="1230019"/>
            <a:ext cx="7922061" cy="44504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kumimoji="1" lang="en-US" sz="2400" dirty="0"/>
              <a:t>Electrons are accelerated by the </a:t>
            </a:r>
            <a:r>
              <a:rPr kumimoji="1" lang="en-US" sz="2400" dirty="0" smtClean="0"/>
              <a:t>electromagnetic </a:t>
            </a:r>
            <a:r>
              <a:rPr kumimoji="1" lang="en-US" sz="2400" dirty="0"/>
              <a:t>field </a:t>
            </a:r>
            <a:endParaRPr kumimoji="1" lang="en-US" sz="2400" dirty="0" smtClean="0"/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kumimoji="1" lang="en-US" sz="2400" dirty="0"/>
              <a:t> </a:t>
            </a:r>
            <a:r>
              <a:rPr kumimoji="1" lang="en-US" sz="2400" dirty="0" smtClean="0"/>
              <a:t>  generated </a:t>
            </a:r>
            <a:r>
              <a:rPr kumimoji="1" lang="en-US" sz="2400" dirty="0"/>
              <a:t>by the </a:t>
            </a:r>
            <a:r>
              <a:rPr kumimoji="1" lang="en-US" sz="2400" dirty="0" err="1" smtClean="0"/>
              <a:t>Weibel</a:t>
            </a:r>
            <a:r>
              <a:rPr kumimoji="1" lang="en-US" sz="2400" dirty="0" smtClean="0"/>
              <a:t> instability and KKHI </a:t>
            </a:r>
            <a:r>
              <a:rPr kumimoji="1" lang="en-US" sz="2400" dirty="0"/>
              <a:t>(without </a:t>
            </a:r>
            <a:endParaRPr kumimoji="1" lang="en-US" sz="2400" dirty="0" smtClean="0"/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kumimoji="1" lang="en-US" sz="2400" dirty="0"/>
              <a:t> </a:t>
            </a:r>
            <a:r>
              <a:rPr kumimoji="1" lang="en-US" sz="2400" dirty="0" smtClean="0"/>
              <a:t>  the </a:t>
            </a:r>
            <a:r>
              <a:rPr kumimoji="1" lang="en-US" sz="2400" dirty="0"/>
              <a:t>assumption used in test-particle </a:t>
            </a:r>
            <a:r>
              <a:rPr kumimoji="1" lang="en-US" sz="2400" dirty="0" smtClean="0"/>
              <a:t>simulations </a:t>
            </a:r>
            <a:r>
              <a:rPr kumimoji="1" lang="en-US" sz="2400" dirty="0"/>
              <a:t>for </a:t>
            </a:r>
            <a:endParaRPr kumimoji="1" lang="en-US" sz="2400" dirty="0" smtClean="0"/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kumimoji="1" lang="en-US" sz="2400" dirty="0"/>
              <a:t> </a:t>
            </a:r>
            <a:r>
              <a:rPr kumimoji="1" lang="en-US" sz="2400" dirty="0" smtClean="0"/>
              <a:t>  Fermi </a:t>
            </a:r>
            <a:r>
              <a:rPr kumimoji="1" lang="en-US" sz="2400" dirty="0"/>
              <a:t>acceleration)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kumimoji="1" lang="en-US" sz="2400" dirty="0"/>
              <a:t>Radiation is calculated </a:t>
            </a:r>
            <a:r>
              <a:rPr kumimoji="1" lang="en-US" sz="2400" dirty="0" smtClean="0"/>
              <a:t>using the </a:t>
            </a:r>
            <a:r>
              <a:rPr kumimoji="1" lang="en-US" sz="2400" dirty="0"/>
              <a:t>particle trajectory in </a:t>
            </a:r>
            <a:endParaRPr kumimoji="1" lang="en-US" sz="2400" dirty="0" smtClean="0"/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kumimoji="1" lang="en-US" sz="2400" dirty="0"/>
              <a:t> </a:t>
            </a:r>
            <a:r>
              <a:rPr kumimoji="1" lang="en-US" sz="2400" dirty="0" smtClean="0"/>
              <a:t>  the </a:t>
            </a:r>
            <a:r>
              <a:rPr kumimoji="1" lang="en-US" sz="2400" dirty="0" smtClean="0">
                <a:solidFill>
                  <a:srgbClr val="FF0000"/>
                </a:solidFill>
              </a:rPr>
              <a:t>self</a:t>
            </a:r>
            <a:r>
              <a:rPr kumimoji="1" lang="en-US" sz="2400" dirty="0">
                <a:solidFill>
                  <a:srgbClr val="FF0000"/>
                </a:solidFill>
              </a:rPr>
              <a:t>-consistent </a:t>
            </a:r>
            <a:r>
              <a:rPr kumimoji="1" lang="en-US" sz="2400" dirty="0" smtClean="0">
                <a:solidFill>
                  <a:srgbClr val="FF0000"/>
                </a:solidFill>
              </a:rPr>
              <a:t>turbulent magnetic </a:t>
            </a:r>
            <a:r>
              <a:rPr kumimoji="1" lang="en-US" sz="2400" dirty="0">
                <a:solidFill>
                  <a:srgbClr val="FF0000"/>
                </a:solidFill>
              </a:rPr>
              <a:t>field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kumimoji="1" lang="en-US" sz="2400" dirty="0"/>
              <a:t>This calculation </a:t>
            </a:r>
            <a:r>
              <a:rPr kumimoji="1" lang="en-US" sz="2400" dirty="0" smtClean="0"/>
              <a:t>includes </a:t>
            </a:r>
            <a:r>
              <a:rPr kumimoji="1" lang="en-US" sz="2400" dirty="0">
                <a:solidFill>
                  <a:srgbClr val="FF0000"/>
                </a:solidFill>
              </a:rPr>
              <a:t>Jitter radiation</a:t>
            </a:r>
            <a:r>
              <a:rPr kumimoji="1" lang="en-US" sz="2400" dirty="0"/>
              <a:t> (Medvedev </a:t>
            </a:r>
            <a:endParaRPr kumimoji="1" lang="en-US" sz="2400" dirty="0" smtClean="0"/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kumimoji="1" lang="en-US" sz="2400" dirty="0"/>
              <a:t> </a:t>
            </a:r>
            <a:r>
              <a:rPr kumimoji="1" lang="en-US" sz="2400" dirty="0" smtClean="0"/>
              <a:t>  2000</a:t>
            </a:r>
            <a:r>
              <a:rPr kumimoji="1" lang="en-US" sz="2400" dirty="0"/>
              <a:t>, 2006) which is </a:t>
            </a:r>
            <a:r>
              <a:rPr kumimoji="1" lang="en-US" sz="2400" dirty="0" smtClean="0"/>
              <a:t>different </a:t>
            </a:r>
            <a:r>
              <a:rPr kumimoji="1" lang="en-US" sz="2400" dirty="0"/>
              <a:t>from standard </a:t>
            </a:r>
            <a:endParaRPr kumimoji="1" lang="en-US" sz="2400" dirty="0" smtClean="0"/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kumimoji="1" lang="en-US" sz="2400" dirty="0"/>
              <a:t> </a:t>
            </a:r>
            <a:r>
              <a:rPr kumimoji="1" lang="en-US" sz="2400" dirty="0" smtClean="0"/>
              <a:t>  synchrotron </a:t>
            </a:r>
            <a:r>
              <a:rPr kumimoji="1" lang="en-US" sz="2400" dirty="0"/>
              <a:t>emission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kumimoji="1" lang="en-US" sz="2400" dirty="0"/>
              <a:t>R</a:t>
            </a:r>
            <a:r>
              <a:rPr kumimoji="1" lang="en-US" sz="2400" dirty="0" smtClean="0"/>
              <a:t>adiation </a:t>
            </a:r>
            <a:r>
              <a:rPr kumimoji="1" lang="en-US" sz="2400" dirty="0"/>
              <a:t>from </a:t>
            </a:r>
            <a:r>
              <a:rPr kumimoji="1" lang="en-US" sz="2400" dirty="0" smtClean="0"/>
              <a:t>electrons in our simulation is </a:t>
            </a:r>
            <a:r>
              <a:rPr kumimoji="1" lang="en-US" sz="2400" dirty="0"/>
              <a:t>reported </a:t>
            </a:r>
            <a:endParaRPr kumimoji="1" lang="en-US" sz="2400" dirty="0" smtClean="0"/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kumimoji="1" lang="en-US" sz="2400" dirty="0"/>
              <a:t> </a:t>
            </a:r>
            <a:r>
              <a:rPr kumimoji="1" lang="en-US" sz="2400" dirty="0" smtClean="0"/>
              <a:t>  in Nishikawa </a:t>
            </a:r>
            <a:r>
              <a:rPr kumimoji="1" lang="en-US" sz="2400" dirty="0"/>
              <a:t>et al. Adv. Sci. Rev, </a:t>
            </a:r>
            <a:r>
              <a:rPr lang="en-US" sz="2400" dirty="0"/>
              <a:t>47, 1434, </a:t>
            </a:r>
            <a:r>
              <a:rPr lang="en-US" sz="2400" dirty="0" smtClean="0"/>
              <a:t>2011.</a:t>
            </a:r>
            <a:endParaRPr kumimoji="1" lang="en-US" sz="2400" dirty="0"/>
          </a:p>
          <a:p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13455" y="239601"/>
            <a:ext cx="7646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sz="3600" b="1" i="1" dirty="0">
                <a:solidFill>
                  <a:srgbClr val="3366FF"/>
                </a:solidFill>
              </a:rPr>
              <a:t>Self-consistent calculation of </a:t>
            </a:r>
            <a:r>
              <a:rPr kumimoji="1" lang="en-US" sz="3600" b="1" i="1" dirty="0" smtClean="0">
                <a:solidFill>
                  <a:srgbClr val="3366FF"/>
                </a:solidFill>
              </a:rPr>
              <a:t>radiation</a:t>
            </a:r>
            <a:endParaRPr kumimoji="1" lang="en-US" sz="3600" b="1" i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701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FD6F4DD-22D3-5E44-ABEA-1BD6F6D8E3DB}" type="slidenum">
              <a:rPr kumimoji="0" lang="en-US" altLang="ja-JP" sz="1200">
                <a:solidFill>
                  <a:srgbClr val="045C75"/>
                </a:solidFill>
              </a:rPr>
              <a:pPr eaLnBrk="1" hangingPunct="1"/>
              <a:t>14</a:t>
            </a:fld>
            <a:r>
              <a:rPr kumimoji="0" lang="en-US" altLang="ja-JP" sz="1200">
                <a:solidFill>
                  <a:srgbClr val="045C75"/>
                </a:solidFill>
              </a:rPr>
              <a:t>/39</a:t>
            </a:r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990600"/>
            <a:ext cx="8305800" cy="262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 Box 5"/>
          <p:cNvSpPr txBox="1">
            <a:spLocks noChangeArrowheads="1"/>
          </p:cNvSpPr>
          <p:nvPr/>
        </p:nvSpPr>
        <p:spPr bwMode="auto">
          <a:xfrm>
            <a:off x="685800" y="381000"/>
            <a:ext cx="746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i="1">
                <a:solidFill>
                  <a:schemeClr val="accent2"/>
                </a:solidFill>
              </a:rPr>
              <a:t>Radiation from particles in collisionless shock</a:t>
            </a:r>
          </a:p>
        </p:txBody>
      </p:sp>
      <p:pic>
        <p:nvPicPr>
          <p:cNvPr id="3584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57600"/>
            <a:ext cx="2517775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 Box 8"/>
          <p:cNvSpPr txBox="1">
            <a:spLocks noChangeArrowheads="1"/>
          </p:cNvSpPr>
          <p:nvPr/>
        </p:nvSpPr>
        <p:spPr bwMode="auto">
          <a:xfrm>
            <a:off x="3581400" y="3467100"/>
            <a:ext cx="38100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i="1" dirty="0">
                <a:solidFill>
                  <a:schemeClr val="accent2"/>
                </a:solidFill>
              </a:rPr>
              <a:t>New approach</a:t>
            </a:r>
            <a:r>
              <a:rPr lang="en-US" dirty="0"/>
              <a:t>: Calculate radiation from integrating position, velocity, and acceleration of ensemble of particles (electrons and positrons)</a:t>
            </a:r>
          </a:p>
        </p:txBody>
      </p:sp>
      <p:sp>
        <p:nvSpPr>
          <p:cNvPr id="35847" name="Text Box 9"/>
          <p:cNvSpPr txBox="1">
            <a:spLocks noChangeArrowheads="1"/>
          </p:cNvSpPr>
          <p:nvPr/>
        </p:nvSpPr>
        <p:spPr bwMode="auto">
          <a:xfrm>
            <a:off x="3581400" y="4892675"/>
            <a:ext cx="54102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/>
              <a:t>Hededal, Thesis 2005 (astro-ph/0506559)                         Nishikawa et al. 2008 (astro-ph/0802.2558)             </a:t>
            </a:r>
            <a:r>
              <a:rPr lang="en-US" sz="1800" dirty="0" err="1"/>
              <a:t>Sironi</a:t>
            </a:r>
            <a:r>
              <a:rPr lang="en-US" sz="1800" dirty="0"/>
              <a:t> &amp; Spitkovsky, 2009, ApJ                               Martins et al. 2009, Proc. of SPIE Vol. 7359    </a:t>
            </a:r>
            <a:r>
              <a:rPr lang="en-US" sz="1800" dirty="0" err="1"/>
              <a:t>Frederiksen</a:t>
            </a:r>
            <a:r>
              <a:rPr lang="en-US" sz="1800" dirty="0"/>
              <a:t> et al. 2010, </a:t>
            </a:r>
            <a:r>
              <a:rPr lang="en-US" sz="1800" dirty="0" smtClean="0"/>
              <a:t>ApJL</a:t>
            </a:r>
          </a:p>
        </p:txBody>
      </p:sp>
    </p:spTree>
    <p:extLst>
      <p:ext uri="{BB962C8B-B14F-4D97-AF65-F5344CB8AC3E}">
        <p14:creationId xmlns:p14="http://schemas.microsoft.com/office/powerpoint/2010/main" val="2135780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1bRev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9108" y="11409522"/>
            <a:ext cx="4072292" cy="4415270"/>
          </a:xfrm>
          <a:prstGeom prst="rect">
            <a:avLst/>
          </a:prstGeom>
        </p:spPr>
      </p:pic>
      <p:sp>
        <p:nvSpPr>
          <p:cNvPr id="6" name="TextBox 158"/>
          <p:cNvSpPr txBox="1">
            <a:spLocks noChangeArrowheads="1"/>
          </p:cNvSpPr>
          <p:nvPr/>
        </p:nvSpPr>
        <p:spPr bwMode="auto">
          <a:xfrm>
            <a:off x="17628235" y="13323198"/>
            <a:ext cx="188935" cy="925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554" tIns="46777" rIns="93554" bIns="46777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  <a:p>
            <a:pPr eaLnBrk="1" hangingPunct="1"/>
            <a:endParaRPr lang="en-US"/>
          </a:p>
        </p:txBody>
      </p:sp>
      <p:pic>
        <p:nvPicPr>
          <p:cNvPr id="7" name="Picture 24" descr="Fig1b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1438" y="11143217"/>
            <a:ext cx="4208859" cy="3931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11453867" y="15269613"/>
            <a:ext cx="3948055" cy="85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554" tIns="46777" rIns="93554" bIns="46777">
            <a:spAutoFit/>
          </a:bodyPr>
          <a:lstStyle>
            <a:lvl1pPr marL="342900" indent="-342900" eaLnBrk="0" hangingPunct="0"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AutoNum type="alphaLcParenBoth"/>
            </a:pPr>
            <a:r>
              <a:rPr lang="en-US" sz="1600"/>
              <a:t>electron density and (b) electromagnetic </a:t>
            </a:r>
          </a:p>
          <a:p>
            <a:pPr eaLnBrk="1" hangingPunct="1"/>
            <a:r>
              <a:rPr lang="en-US" sz="1600"/>
              <a:t>field energy (</a:t>
            </a:r>
            <a:r>
              <a:rPr lang="en-US" sz="1600">
                <a:solidFill>
                  <a:srgbClr val="0000FF"/>
                </a:solidFill>
              </a:rPr>
              <a:t>ε</a:t>
            </a:r>
            <a:r>
              <a:rPr lang="en-US" sz="1600" baseline="-19000">
                <a:solidFill>
                  <a:srgbClr val="0000FF"/>
                </a:solidFill>
              </a:rPr>
              <a:t>B</a:t>
            </a:r>
            <a:r>
              <a:rPr lang="en-US" sz="1600"/>
              <a:t>, </a:t>
            </a:r>
            <a:r>
              <a:rPr lang="en-US" sz="1600">
                <a:solidFill>
                  <a:srgbClr val="FF0000"/>
                </a:solidFill>
              </a:rPr>
              <a:t>ε</a:t>
            </a:r>
            <a:r>
              <a:rPr lang="en-US" sz="1600" baseline="-19000">
                <a:solidFill>
                  <a:srgbClr val="FF0000"/>
                </a:solidFill>
              </a:rPr>
              <a:t>E</a:t>
            </a:r>
            <a:r>
              <a:rPr lang="en-US" sz="1600"/>
              <a:t>) divided by the total </a:t>
            </a:r>
          </a:p>
          <a:p>
            <a:pPr eaLnBrk="1" hangingPunct="1"/>
            <a:r>
              <a:rPr lang="en-US" sz="1600"/>
              <a:t>kinetic energy at t = 3250ω</a:t>
            </a:r>
            <a:r>
              <a:rPr lang="en-US" sz="1600" baseline="-19000"/>
              <a:t>pe</a:t>
            </a:r>
            <a:r>
              <a:rPr lang="en-US" sz="1600" baseline="24000"/>
              <a:t>-1 </a:t>
            </a:r>
            <a:r>
              <a:rPr lang="en-US" sz="1600"/>
              <a:t> </a:t>
            </a: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19154255" y="10994065"/>
            <a:ext cx="897782" cy="31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554" tIns="46777" rIns="93554" bIns="46777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 err="1"/>
              <a:t>v</a:t>
            </a:r>
            <a:r>
              <a:rPr lang="en-US" sz="1400" baseline="-19000" dirty="0" err="1"/>
              <a:t>cd</a:t>
            </a:r>
            <a:r>
              <a:rPr lang="en-US" sz="1400" dirty="0"/>
              <a:t>=0.76c</a:t>
            </a:r>
          </a:p>
        </p:txBody>
      </p:sp>
      <p:cxnSp>
        <p:nvCxnSpPr>
          <p:cNvPr id="10" name="Straight Arrow Connector 9"/>
          <p:cNvCxnSpPr>
            <a:cxnSpLocks noChangeShapeType="1"/>
          </p:cNvCxnSpPr>
          <p:nvPr/>
        </p:nvCxnSpPr>
        <p:spPr bwMode="auto">
          <a:xfrm flipH="1">
            <a:off x="19024602" y="11327219"/>
            <a:ext cx="644526" cy="49973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3848196" y="12260783"/>
            <a:ext cx="371354" cy="27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554" tIns="46777" rIns="93554" bIns="46777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0000"/>
                </a:solidFill>
              </a:rPr>
              <a:t>jet</a:t>
            </a:r>
          </a:p>
        </p:txBody>
      </p:sp>
      <p:cxnSp>
        <p:nvCxnSpPr>
          <p:cNvPr id="12" name="Straight Arrow Connector 12"/>
          <p:cNvCxnSpPr>
            <a:cxnSpLocks noChangeShapeType="1"/>
            <a:stCxn id="11" idx="2"/>
          </p:cNvCxnSpPr>
          <p:nvPr/>
        </p:nvCxnSpPr>
        <p:spPr bwMode="auto">
          <a:xfrm flipH="1">
            <a:off x="14001752" y="12540249"/>
            <a:ext cx="32122" cy="187672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14695699" y="11843925"/>
            <a:ext cx="693958" cy="27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554" tIns="46777" rIns="93554" bIns="46777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chemeClr val="accent2"/>
                </a:solidFill>
              </a:rPr>
              <a:t>ambient</a:t>
            </a:r>
          </a:p>
        </p:txBody>
      </p:sp>
      <p:cxnSp>
        <p:nvCxnSpPr>
          <p:cNvPr id="14" name="Straight Arrow Connector 16"/>
          <p:cNvCxnSpPr>
            <a:cxnSpLocks noChangeShapeType="1"/>
          </p:cNvCxnSpPr>
          <p:nvPr/>
        </p:nvCxnSpPr>
        <p:spPr bwMode="auto">
          <a:xfrm rot="5400000">
            <a:off x="14846913" y="12060282"/>
            <a:ext cx="184909" cy="375047"/>
          </a:xfrm>
          <a:prstGeom prst="straightConnector1">
            <a:avLst/>
          </a:prstGeom>
          <a:noFill/>
          <a:ln w="9525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Arrow Connector 19"/>
          <p:cNvCxnSpPr>
            <a:cxnSpLocks noChangeShapeType="1"/>
          </p:cNvCxnSpPr>
          <p:nvPr/>
        </p:nvCxnSpPr>
        <p:spPr bwMode="auto">
          <a:xfrm rot="5400000">
            <a:off x="20179317" y="12027195"/>
            <a:ext cx="262766" cy="61639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TextBox 22"/>
          <p:cNvSpPr txBox="1">
            <a:spLocks noChangeArrowheads="1"/>
          </p:cNvSpPr>
          <p:nvPr/>
        </p:nvSpPr>
        <p:spPr bwMode="auto">
          <a:xfrm>
            <a:off x="17275227" y="11077353"/>
            <a:ext cx="989756" cy="346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554" tIns="46777" rIns="93554" bIns="46777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err="1"/>
              <a:t>v</a:t>
            </a:r>
            <a:r>
              <a:rPr lang="en-US" sz="1600" baseline="-19000" dirty="0" err="1"/>
              <a:t>rs</a:t>
            </a:r>
            <a:r>
              <a:rPr lang="en-US" sz="1600" dirty="0"/>
              <a:t>=0.56c</a:t>
            </a:r>
          </a:p>
        </p:txBody>
      </p:sp>
      <p:cxnSp>
        <p:nvCxnSpPr>
          <p:cNvPr id="17" name="Straight Arrow Connector 24"/>
          <p:cNvCxnSpPr>
            <a:cxnSpLocks noChangeShapeType="1"/>
            <a:stCxn id="16" idx="2"/>
          </p:cNvCxnSpPr>
          <p:nvPr/>
        </p:nvCxnSpPr>
        <p:spPr bwMode="auto">
          <a:xfrm>
            <a:off x="17770105" y="11424102"/>
            <a:ext cx="309933" cy="35396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Box 25"/>
          <p:cNvSpPr txBox="1">
            <a:spLocks noChangeArrowheads="1"/>
          </p:cNvSpPr>
          <p:nvPr/>
        </p:nvSpPr>
        <p:spPr bwMode="auto">
          <a:xfrm>
            <a:off x="14354406" y="11610355"/>
            <a:ext cx="463237" cy="27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554" tIns="46777" rIns="93554" bIns="46777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total</a:t>
            </a:r>
          </a:p>
        </p:txBody>
      </p:sp>
      <p:cxnSp>
        <p:nvCxnSpPr>
          <p:cNvPr id="19" name="Straight Arrow Connector 27"/>
          <p:cNvCxnSpPr>
            <a:cxnSpLocks noChangeShapeType="1"/>
            <a:stCxn id="18" idx="2"/>
          </p:cNvCxnSpPr>
          <p:nvPr/>
        </p:nvCxnSpPr>
        <p:spPr bwMode="auto">
          <a:xfrm flipH="1">
            <a:off x="14501814" y="11889822"/>
            <a:ext cx="84211" cy="265529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TextBox 30"/>
          <p:cNvSpPr txBox="1">
            <a:spLocks noChangeArrowheads="1"/>
          </p:cNvSpPr>
          <p:nvPr/>
        </p:nvSpPr>
        <p:spPr bwMode="auto">
          <a:xfrm>
            <a:off x="14681768" y="13712481"/>
            <a:ext cx="343302" cy="31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554" tIns="46777" rIns="93554" bIns="46777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0000"/>
                </a:solidFill>
              </a:rPr>
              <a:t>ε</a:t>
            </a:r>
            <a:r>
              <a:rPr lang="en-US" sz="1400" baseline="-19000">
                <a:solidFill>
                  <a:srgbClr val="FF0000"/>
                </a:solidFill>
              </a:rPr>
              <a:t>E</a:t>
            </a:r>
          </a:p>
        </p:txBody>
      </p:sp>
      <p:cxnSp>
        <p:nvCxnSpPr>
          <p:cNvPr id="21" name="Straight Arrow Connector 32"/>
          <p:cNvCxnSpPr>
            <a:cxnSpLocks noChangeShapeType="1"/>
            <a:stCxn id="20" idx="2"/>
          </p:cNvCxnSpPr>
          <p:nvPr/>
        </p:nvCxnSpPr>
        <p:spPr bwMode="auto">
          <a:xfrm flipH="1">
            <a:off x="14335128" y="14025588"/>
            <a:ext cx="518292" cy="543316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TextBox 33"/>
          <p:cNvSpPr txBox="1">
            <a:spLocks noChangeArrowheads="1"/>
          </p:cNvSpPr>
          <p:nvPr/>
        </p:nvSpPr>
        <p:spPr bwMode="auto">
          <a:xfrm>
            <a:off x="14180921" y="13323197"/>
            <a:ext cx="370916" cy="346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554" tIns="46777" rIns="93554" bIns="46777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3333CC"/>
                </a:solidFill>
              </a:rPr>
              <a:t>ε</a:t>
            </a:r>
            <a:r>
              <a:rPr lang="en-US" sz="1600" baseline="-19000">
                <a:solidFill>
                  <a:srgbClr val="3333CC"/>
                </a:solidFill>
              </a:rPr>
              <a:t>B</a:t>
            </a:r>
            <a:endParaRPr lang="en-US" sz="1600">
              <a:solidFill>
                <a:srgbClr val="3333CC"/>
              </a:solidFill>
            </a:endParaRPr>
          </a:p>
        </p:txBody>
      </p:sp>
      <p:cxnSp>
        <p:nvCxnSpPr>
          <p:cNvPr id="23" name="Straight Arrow Connector 35"/>
          <p:cNvCxnSpPr>
            <a:cxnSpLocks noChangeShapeType="1"/>
            <a:stCxn id="22" idx="2"/>
          </p:cNvCxnSpPr>
          <p:nvPr/>
        </p:nvCxnSpPr>
        <p:spPr bwMode="auto">
          <a:xfrm flipH="1">
            <a:off x="14168440" y="13669946"/>
            <a:ext cx="197939" cy="353961"/>
          </a:xfrm>
          <a:prstGeom prst="straightConnector1">
            <a:avLst/>
          </a:prstGeom>
          <a:noFill/>
          <a:ln w="9525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TextBox 38"/>
          <p:cNvSpPr txBox="1">
            <a:spLocks noChangeArrowheads="1"/>
          </p:cNvSpPr>
          <p:nvPr/>
        </p:nvSpPr>
        <p:spPr bwMode="auto">
          <a:xfrm>
            <a:off x="11454558" y="16325542"/>
            <a:ext cx="4500563" cy="34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554" tIns="46777" rIns="93554" bIns="46777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(Nishikawa et al. ApJ, 698, L10, 2009)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9383166" y="11472907"/>
            <a:ext cx="513323" cy="437330"/>
          </a:xfrm>
          <a:prstGeom prst="rect">
            <a:avLst/>
          </a:prstGeom>
          <a:noFill/>
        </p:spPr>
        <p:txBody>
          <a:bodyPr wrap="none" lIns="99971" tIns="49986" rIns="99971" bIns="49986" rtlCol="0">
            <a:spAutoFit/>
          </a:bodyPr>
          <a:lstStyle/>
          <a:p>
            <a:r>
              <a:rPr lang="en-US" sz="2200" dirty="0"/>
              <a:t>(c)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11453867" y="10432776"/>
            <a:ext cx="9575890" cy="6238254"/>
            <a:chOff x="11453867" y="10432776"/>
            <a:chExt cx="9575890" cy="6238254"/>
          </a:xfrm>
        </p:grpSpPr>
        <p:pic>
          <p:nvPicPr>
            <p:cNvPr id="27" name="Picture 26" descr="fig1bRev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19108" y="11409522"/>
              <a:ext cx="4072292" cy="4415270"/>
            </a:xfrm>
            <a:prstGeom prst="rect">
              <a:avLst/>
            </a:prstGeom>
          </p:spPr>
        </p:pic>
        <p:sp>
          <p:nvSpPr>
            <p:cNvPr id="28" name="TextBox 2"/>
            <p:cNvSpPr txBox="1">
              <a:spLocks noChangeArrowheads="1"/>
            </p:cNvSpPr>
            <p:nvPr/>
          </p:nvSpPr>
          <p:spPr bwMode="auto">
            <a:xfrm>
              <a:off x="12451366" y="10432776"/>
              <a:ext cx="7392972" cy="531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3554" tIns="46777" rIns="93554" bIns="46777">
              <a:spAutoFit/>
            </a:bodyPr>
            <a:lstStyle>
              <a:lvl1pPr eaLnBrk="0" hangingPunct="0"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 b="1" i="1">
                  <a:solidFill>
                    <a:schemeClr val="accent2"/>
                  </a:solidFill>
                </a:rPr>
                <a:t>Shock formation, forward shock, reverse shock</a:t>
              </a:r>
            </a:p>
          </p:txBody>
        </p:sp>
        <p:sp>
          <p:nvSpPr>
            <p:cNvPr id="29" name="TextBox 158"/>
            <p:cNvSpPr txBox="1">
              <a:spLocks noChangeArrowheads="1"/>
            </p:cNvSpPr>
            <p:nvPr/>
          </p:nvSpPr>
          <p:spPr bwMode="auto">
            <a:xfrm>
              <a:off x="17628235" y="13323198"/>
              <a:ext cx="188935" cy="925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3554" tIns="46777" rIns="93554" bIns="46777">
              <a:spAutoFit/>
            </a:bodyPr>
            <a:lstStyle>
              <a:lvl1pPr eaLnBrk="0" hangingPunct="0"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endParaRPr lang="en-US"/>
            </a:p>
            <a:p>
              <a:pPr eaLnBrk="1" hangingPunct="1"/>
              <a:endParaRPr lang="en-US"/>
            </a:p>
          </p:txBody>
        </p:sp>
        <p:pic>
          <p:nvPicPr>
            <p:cNvPr id="30" name="Picture 24" descr="Fig1bN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01438" y="11143217"/>
              <a:ext cx="4208859" cy="3931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Box 5"/>
            <p:cNvSpPr txBox="1">
              <a:spLocks noChangeArrowheads="1"/>
            </p:cNvSpPr>
            <p:nvPr/>
          </p:nvSpPr>
          <p:spPr bwMode="auto">
            <a:xfrm>
              <a:off x="11453867" y="15269613"/>
              <a:ext cx="3948055" cy="851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3554" tIns="46777" rIns="93554" bIns="46777">
              <a:spAutoFit/>
            </a:bodyPr>
            <a:lstStyle>
              <a:lvl1pPr marL="342900" indent="-342900" eaLnBrk="0" hangingPunct="0"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AutoNum type="alphaLcParenBoth"/>
              </a:pPr>
              <a:r>
                <a:rPr lang="en-US" sz="1600"/>
                <a:t>electron density and (b) electromagnetic </a:t>
              </a:r>
            </a:p>
            <a:p>
              <a:pPr eaLnBrk="1" hangingPunct="1"/>
              <a:r>
                <a:rPr lang="en-US" sz="1600"/>
                <a:t>field energy (</a:t>
              </a:r>
              <a:r>
                <a:rPr lang="en-US" sz="1600">
                  <a:solidFill>
                    <a:srgbClr val="0000FF"/>
                  </a:solidFill>
                </a:rPr>
                <a:t>ε</a:t>
              </a:r>
              <a:r>
                <a:rPr lang="en-US" sz="1600" baseline="-19000">
                  <a:solidFill>
                    <a:srgbClr val="0000FF"/>
                  </a:solidFill>
                </a:rPr>
                <a:t>B</a:t>
              </a:r>
              <a:r>
                <a:rPr lang="en-US" sz="1600"/>
                <a:t>, </a:t>
              </a:r>
              <a:r>
                <a:rPr lang="en-US" sz="1600">
                  <a:solidFill>
                    <a:srgbClr val="FF0000"/>
                  </a:solidFill>
                </a:rPr>
                <a:t>ε</a:t>
              </a:r>
              <a:r>
                <a:rPr lang="en-US" sz="1600" baseline="-19000">
                  <a:solidFill>
                    <a:srgbClr val="FF0000"/>
                  </a:solidFill>
                </a:rPr>
                <a:t>E</a:t>
              </a:r>
              <a:r>
                <a:rPr lang="en-US" sz="1600"/>
                <a:t>) divided by the total </a:t>
              </a:r>
            </a:p>
            <a:p>
              <a:pPr eaLnBrk="1" hangingPunct="1"/>
              <a:r>
                <a:rPr lang="en-US" sz="1600"/>
                <a:t>kinetic energy at t = 3250ω</a:t>
              </a:r>
              <a:r>
                <a:rPr lang="en-US" sz="1600" baseline="-19000"/>
                <a:t>pe</a:t>
              </a:r>
              <a:r>
                <a:rPr lang="en-US" sz="1600" baseline="24000"/>
                <a:t>-1 </a:t>
              </a:r>
              <a:r>
                <a:rPr lang="en-US" sz="1600"/>
                <a:t> </a:t>
              </a:r>
            </a:p>
          </p:txBody>
        </p:sp>
        <p:sp>
          <p:nvSpPr>
            <p:cNvPr id="32" name="TextBox 7"/>
            <p:cNvSpPr txBox="1">
              <a:spLocks noChangeArrowheads="1"/>
            </p:cNvSpPr>
            <p:nvPr/>
          </p:nvSpPr>
          <p:spPr bwMode="auto">
            <a:xfrm>
              <a:off x="19154255" y="10994065"/>
              <a:ext cx="897782" cy="313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3554" tIns="46777" rIns="93554" bIns="46777">
              <a:spAutoFit/>
            </a:bodyPr>
            <a:lstStyle>
              <a:lvl1pPr eaLnBrk="0" hangingPunct="0"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dirty="0" err="1"/>
                <a:t>v</a:t>
              </a:r>
              <a:r>
                <a:rPr lang="en-US" sz="1400" baseline="-19000" dirty="0" err="1"/>
                <a:t>cd</a:t>
              </a:r>
              <a:r>
                <a:rPr lang="en-US" sz="1400" dirty="0"/>
                <a:t>=0.76c</a:t>
              </a:r>
            </a:p>
          </p:txBody>
        </p:sp>
        <p:cxnSp>
          <p:nvCxnSpPr>
            <p:cNvPr id="33" name="Straight Arrow Connector 9"/>
            <p:cNvCxnSpPr>
              <a:cxnSpLocks noChangeShapeType="1"/>
            </p:cNvCxnSpPr>
            <p:nvPr/>
          </p:nvCxnSpPr>
          <p:spPr bwMode="auto">
            <a:xfrm flipH="1">
              <a:off x="19024602" y="11327219"/>
              <a:ext cx="644526" cy="49973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4" name="TextBox 10"/>
            <p:cNvSpPr txBox="1">
              <a:spLocks noChangeArrowheads="1"/>
            </p:cNvSpPr>
            <p:nvPr/>
          </p:nvSpPr>
          <p:spPr bwMode="auto">
            <a:xfrm>
              <a:off x="13848196" y="12260783"/>
              <a:ext cx="371354" cy="279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3554" tIns="46777" rIns="93554" bIns="46777">
              <a:spAutoFit/>
            </a:bodyPr>
            <a:lstStyle>
              <a:lvl1pPr eaLnBrk="0" hangingPunct="0"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FF0000"/>
                  </a:solidFill>
                </a:rPr>
                <a:t>jet</a:t>
              </a:r>
            </a:p>
          </p:txBody>
        </p:sp>
        <p:cxnSp>
          <p:nvCxnSpPr>
            <p:cNvPr id="35" name="Straight Arrow Connector 12"/>
            <p:cNvCxnSpPr>
              <a:cxnSpLocks noChangeShapeType="1"/>
              <a:stCxn id="34" idx="2"/>
            </p:cNvCxnSpPr>
            <p:nvPr/>
          </p:nvCxnSpPr>
          <p:spPr bwMode="auto">
            <a:xfrm flipH="1">
              <a:off x="14001752" y="12540249"/>
              <a:ext cx="32122" cy="187672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6" name="TextBox 14"/>
            <p:cNvSpPr txBox="1">
              <a:spLocks noChangeArrowheads="1"/>
            </p:cNvSpPr>
            <p:nvPr/>
          </p:nvSpPr>
          <p:spPr bwMode="auto">
            <a:xfrm>
              <a:off x="14695699" y="11843925"/>
              <a:ext cx="693958" cy="279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3554" tIns="46777" rIns="93554" bIns="46777">
              <a:spAutoFit/>
            </a:bodyPr>
            <a:lstStyle>
              <a:lvl1pPr eaLnBrk="0" hangingPunct="0"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chemeClr val="accent2"/>
                  </a:solidFill>
                </a:rPr>
                <a:t>ambient</a:t>
              </a:r>
            </a:p>
          </p:txBody>
        </p:sp>
        <p:cxnSp>
          <p:nvCxnSpPr>
            <p:cNvPr id="37" name="Straight Arrow Connector 16"/>
            <p:cNvCxnSpPr>
              <a:cxnSpLocks noChangeShapeType="1"/>
            </p:cNvCxnSpPr>
            <p:nvPr/>
          </p:nvCxnSpPr>
          <p:spPr bwMode="auto">
            <a:xfrm rot="5400000">
              <a:off x="14846913" y="12060282"/>
              <a:ext cx="184909" cy="375047"/>
            </a:xfrm>
            <a:prstGeom prst="straightConnector1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" name="Straight Arrow Connector 19"/>
            <p:cNvCxnSpPr>
              <a:cxnSpLocks noChangeShapeType="1"/>
            </p:cNvCxnSpPr>
            <p:nvPr/>
          </p:nvCxnSpPr>
          <p:spPr bwMode="auto">
            <a:xfrm rot="5400000">
              <a:off x="20179317" y="12027195"/>
              <a:ext cx="262766" cy="61639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9" name="TextBox 22"/>
            <p:cNvSpPr txBox="1">
              <a:spLocks noChangeArrowheads="1"/>
            </p:cNvSpPr>
            <p:nvPr/>
          </p:nvSpPr>
          <p:spPr bwMode="auto">
            <a:xfrm>
              <a:off x="17275227" y="11077353"/>
              <a:ext cx="989756" cy="346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3554" tIns="46777" rIns="93554" bIns="46777">
              <a:spAutoFit/>
            </a:bodyPr>
            <a:lstStyle>
              <a:lvl1pPr eaLnBrk="0" hangingPunct="0"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dirty="0" err="1"/>
                <a:t>v</a:t>
              </a:r>
              <a:r>
                <a:rPr lang="en-US" sz="1600" baseline="-19000" dirty="0" err="1"/>
                <a:t>rs</a:t>
              </a:r>
              <a:r>
                <a:rPr lang="en-US" sz="1600" dirty="0"/>
                <a:t>=0.56c</a:t>
              </a:r>
            </a:p>
          </p:txBody>
        </p:sp>
        <p:cxnSp>
          <p:nvCxnSpPr>
            <p:cNvPr id="40" name="Straight Arrow Connector 24"/>
            <p:cNvCxnSpPr>
              <a:cxnSpLocks noChangeShapeType="1"/>
              <a:stCxn id="39" idx="2"/>
            </p:cNvCxnSpPr>
            <p:nvPr/>
          </p:nvCxnSpPr>
          <p:spPr bwMode="auto">
            <a:xfrm>
              <a:off x="17770105" y="11424102"/>
              <a:ext cx="309933" cy="35396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1" name="TextBox 25"/>
            <p:cNvSpPr txBox="1">
              <a:spLocks noChangeArrowheads="1"/>
            </p:cNvSpPr>
            <p:nvPr/>
          </p:nvSpPr>
          <p:spPr bwMode="auto">
            <a:xfrm>
              <a:off x="14354406" y="11610355"/>
              <a:ext cx="463237" cy="279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3554" tIns="46777" rIns="93554" bIns="46777">
              <a:spAutoFit/>
            </a:bodyPr>
            <a:lstStyle>
              <a:lvl1pPr eaLnBrk="0" hangingPunct="0"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/>
                <a:t>total</a:t>
              </a:r>
            </a:p>
          </p:txBody>
        </p:sp>
        <p:cxnSp>
          <p:nvCxnSpPr>
            <p:cNvPr id="42" name="Straight Arrow Connector 27"/>
            <p:cNvCxnSpPr>
              <a:cxnSpLocks noChangeShapeType="1"/>
              <a:stCxn id="41" idx="2"/>
            </p:cNvCxnSpPr>
            <p:nvPr/>
          </p:nvCxnSpPr>
          <p:spPr bwMode="auto">
            <a:xfrm flipH="1">
              <a:off x="14501814" y="11889822"/>
              <a:ext cx="84211" cy="26552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3" name="TextBox 30"/>
            <p:cNvSpPr txBox="1">
              <a:spLocks noChangeArrowheads="1"/>
            </p:cNvSpPr>
            <p:nvPr/>
          </p:nvSpPr>
          <p:spPr bwMode="auto">
            <a:xfrm>
              <a:off x="14681768" y="13712481"/>
              <a:ext cx="343302" cy="313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3554" tIns="46777" rIns="93554" bIns="46777">
              <a:spAutoFit/>
            </a:bodyPr>
            <a:lstStyle>
              <a:lvl1pPr eaLnBrk="0" hangingPunct="0"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rgbClr val="FF0000"/>
                  </a:solidFill>
                </a:rPr>
                <a:t>ε</a:t>
              </a:r>
              <a:r>
                <a:rPr lang="en-US" sz="1400" baseline="-19000">
                  <a:solidFill>
                    <a:srgbClr val="FF0000"/>
                  </a:solidFill>
                </a:rPr>
                <a:t>E</a:t>
              </a:r>
            </a:p>
          </p:txBody>
        </p:sp>
        <p:cxnSp>
          <p:nvCxnSpPr>
            <p:cNvPr id="44" name="Straight Arrow Connector 32"/>
            <p:cNvCxnSpPr>
              <a:cxnSpLocks noChangeShapeType="1"/>
              <a:stCxn id="43" idx="2"/>
            </p:cNvCxnSpPr>
            <p:nvPr/>
          </p:nvCxnSpPr>
          <p:spPr bwMode="auto">
            <a:xfrm flipH="1">
              <a:off x="14335128" y="14025588"/>
              <a:ext cx="518292" cy="543316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5" name="TextBox 33"/>
            <p:cNvSpPr txBox="1">
              <a:spLocks noChangeArrowheads="1"/>
            </p:cNvSpPr>
            <p:nvPr/>
          </p:nvSpPr>
          <p:spPr bwMode="auto">
            <a:xfrm>
              <a:off x="14180921" y="13323197"/>
              <a:ext cx="370916" cy="346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3554" tIns="46777" rIns="93554" bIns="46777">
              <a:spAutoFit/>
            </a:bodyPr>
            <a:lstStyle>
              <a:lvl1pPr eaLnBrk="0" hangingPunct="0"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>
                  <a:solidFill>
                    <a:srgbClr val="3333CC"/>
                  </a:solidFill>
                </a:rPr>
                <a:t>ε</a:t>
              </a:r>
              <a:r>
                <a:rPr lang="en-US" sz="1600" baseline="-19000">
                  <a:solidFill>
                    <a:srgbClr val="3333CC"/>
                  </a:solidFill>
                </a:rPr>
                <a:t>B</a:t>
              </a:r>
              <a:endParaRPr lang="en-US" sz="1600">
                <a:solidFill>
                  <a:srgbClr val="3333CC"/>
                </a:solidFill>
              </a:endParaRPr>
            </a:p>
          </p:txBody>
        </p:sp>
        <p:cxnSp>
          <p:nvCxnSpPr>
            <p:cNvPr id="46" name="Straight Arrow Connector 35"/>
            <p:cNvCxnSpPr>
              <a:cxnSpLocks noChangeShapeType="1"/>
              <a:stCxn id="45" idx="2"/>
            </p:cNvCxnSpPr>
            <p:nvPr/>
          </p:nvCxnSpPr>
          <p:spPr bwMode="auto">
            <a:xfrm flipH="1">
              <a:off x="14168440" y="13669946"/>
              <a:ext cx="197939" cy="353961"/>
            </a:xfrm>
            <a:prstGeom prst="straightConnector1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7" name="TextBox 38"/>
            <p:cNvSpPr txBox="1">
              <a:spLocks noChangeArrowheads="1"/>
            </p:cNvSpPr>
            <p:nvPr/>
          </p:nvSpPr>
          <p:spPr bwMode="auto">
            <a:xfrm>
              <a:off x="11454558" y="16325542"/>
              <a:ext cx="4500563" cy="345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3554" tIns="46777" rIns="93554" bIns="46777">
              <a:spAutoFit/>
            </a:bodyPr>
            <a:lstStyle>
              <a:lvl1pPr eaLnBrk="0" hangingPunct="0"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/>
                <a:t>(Nishikawa et al. ApJ, 698, L10, 2009)</a:t>
              </a:r>
            </a:p>
          </p:txBody>
        </p:sp>
        <p:sp>
          <p:nvSpPr>
            <p:cNvPr id="48" name="TextBox 200"/>
            <p:cNvSpPr txBox="1">
              <a:spLocks noChangeArrowheads="1"/>
            </p:cNvSpPr>
            <p:nvPr/>
          </p:nvSpPr>
          <p:spPr bwMode="auto">
            <a:xfrm>
              <a:off x="20081285" y="11843924"/>
              <a:ext cx="948472" cy="313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3554" tIns="46777" rIns="93554" bIns="46777">
              <a:spAutoFit/>
            </a:bodyPr>
            <a:lstStyle>
              <a:lvl1pPr eaLnBrk="0" hangingPunct="0"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7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/>
                <a:t>v</a:t>
              </a:r>
              <a:r>
                <a:rPr lang="en-US" sz="1400" baseline="-19000"/>
                <a:t>jf</a:t>
              </a:r>
              <a:r>
                <a:rPr lang="en-US" sz="1400"/>
                <a:t>=0.996c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9383166" y="11472907"/>
              <a:ext cx="513323" cy="437330"/>
            </a:xfrm>
            <a:prstGeom prst="rect">
              <a:avLst/>
            </a:prstGeom>
            <a:noFill/>
          </p:spPr>
          <p:txBody>
            <a:bodyPr wrap="none" lIns="99971" tIns="49986" rIns="99971" bIns="49986" rtlCol="0">
              <a:spAutoFit/>
            </a:bodyPr>
            <a:lstStyle/>
            <a:p>
              <a:r>
                <a:rPr lang="en-US" sz="2200" dirty="0"/>
                <a:t>(c)</a:t>
              </a:r>
            </a:p>
          </p:txBody>
        </p:sp>
      </p:grpSp>
      <p:pic>
        <p:nvPicPr>
          <p:cNvPr id="51" name="Picture 50" descr="fig1bRev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134" y="1292655"/>
            <a:ext cx="2338576" cy="2537098"/>
          </a:xfrm>
          <a:prstGeom prst="rect">
            <a:avLst/>
          </a:prstGeom>
        </p:spPr>
      </p:pic>
      <p:sp>
        <p:nvSpPr>
          <p:cNvPr id="52" name="Text Box 4"/>
          <p:cNvSpPr txBox="1">
            <a:spLocks noChangeArrowheads="1"/>
          </p:cNvSpPr>
          <p:nvPr/>
        </p:nvSpPr>
        <p:spPr bwMode="auto">
          <a:xfrm>
            <a:off x="390770" y="326262"/>
            <a:ext cx="8430845" cy="586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554" tIns="46777" rIns="93554" bIns="46777">
            <a:spAutoFit/>
          </a:bodyPr>
          <a:lstStyle/>
          <a:p>
            <a:pPr marL="0" marR="0" algn="ctr" fontAlgn="base">
              <a:spcBef>
                <a:spcPts val="0"/>
              </a:spcBef>
              <a:spcAft>
                <a:spcPts val="0"/>
              </a:spcAft>
            </a:pPr>
            <a:r>
              <a:rPr lang="en-US" sz="3200" b="1" i="1" kern="1200" dirty="0">
                <a:solidFill>
                  <a:srgbClr val="3366FF"/>
                </a:solidFill>
                <a:effectLst/>
                <a:latin typeface="Times New Roman"/>
                <a:ea typeface="ＭＳ Ｐゴシック"/>
                <a:cs typeface="ＭＳ Ｐゴシック"/>
              </a:rPr>
              <a:t>Shock formation, forward shock, reverse shock</a:t>
            </a:r>
            <a:endParaRPr lang="en-US" sz="3200" dirty="0">
              <a:solidFill>
                <a:srgbClr val="3366FF"/>
              </a:solidFill>
              <a:effectLst/>
              <a:latin typeface="Times"/>
              <a:ea typeface="ＭＳ 明朝"/>
              <a:cs typeface="Times New Roman"/>
            </a:endParaRPr>
          </a:p>
        </p:txBody>
      </p:sp>
      <p:sp>
        <p:nvSpPr>
          <p:cNvPr id="53" name="Text Box 5"/>
          <p:cNvSpPr txBox="1">
            <a:spLocks noChangeArrowheads="1"/>
          </p:cNvSpPr>
          <p:nvPr/>
        </p:nvSpPr>
        <p:spPr bwMode="auto">
          <a:xfrm>
            <a:off x="5435861" y="2392108"/>
            <a:ext cx="302017" cy="398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554" tIns="46777" rIns="93554" bIns="46777">
            <a:spAutoFit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1200">
                <a:effectLst/>
                <a:latin typeface="Cambria"/>
                <a:ea typeface="Times New Roman"/>
                <a:cs typeface="Times New Roman"/>
              </a:rPr>
              <a:t> </a:t>
            </a:r>
            <a:endParaRPr lang="en-US" sz="1200">
              <a:effectLst/>
              <a:latin typeface="Cambria"/>
              <a:ea typeface="ＭＳ 明朝"/>
              <a:cs typeface="Times New Roman"/>
            </a:endParaRPr>
          </a:p>
        </p:txBody>
      </p:sp>
      <p:pic>
        <p:nvPicPr>
          <p:cNvPr id="54" name="Picture 53" descr="Fig1b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399" y="1256171"/>
            <a:ext cx="2417002" cy="2259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Text Box 7"/>
          <p:cNvSpPr txBox="1">
            <a:spLocks noChangeArrowheads="1"/>
          </p:cNvSpPr>
          <p:nvPr/>
        </p:nvSpPr>
        <p:spPr bwMode="auto">
          <a:xfrm>
            <a:off x="1183996" y="3571809"/>
            <a:ext cx="2612676" cy="1941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554" tIns="46777" rIns="93554" bIns="46777">
            <a:spAutoFit/>
          </a:bodyPr>
          <a:lstStyle/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+mj-lt"/>
              <a:buAutoNum type="alphaLcParenBoth"/>
              <a:tabLst>
                <a:tab pos="457200" algn="l"/>
              </a:tabLst>
            </a:pPr>
            <a:r>
              <a:rPr lang="en-US" sz="2000" kern="1200" dirty="0">
                <a:solidFill>
                  <a:srgbClr val="000000"/>
                </a:solidFill>
                <a:effectLst/>
                <a:latin typeface="Times New Roman"/>
                <a:ea typeface="ＭＳ Ｐゴシック"/>
                <a:cs typeface="ＭＳ Ｐゴシック"/>
              </a:rPr>
              <a:t>electron density and </a:t>
            </a:r>
            <a:endParaRPr lang="en-US" sz="2000" dirty="0">
              <a:solidFill>
                <a:srgbClr val="000000"/>
              </a:solidFill>
              <a:latin typeface="Times New Roman"/>
              <a:ea typeface="ＭＳ Ｐゴシック"/>
              <a:cs typeface="ＭＳ Ｐゴシック"/>
            </a:endParaRPr>
          </a:p>
          <a:p>
            <a:pPr marR="0" lvl="0" fontAlgn="base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2000" kern="1200" dirty="0" smtClean="0">
                <a:solidFill>
                  <a:srgbClr val="000000"/>
                </a:solidFill>
                <a:effectLst/>
                <a:latin typeface="Times New Roman"/>
                <a:ea typeface="ＭＳ Ｐゴシック"/>
                <a:cs typeface="ＭＳ Ｐゴシック"/>
              </a:rPr>
              <a:t>(</a:t>
            </a:r>
            <a:r>
              <a:rPr lang="en-US" sz="2000" kern="1200" dirty="0">
                <a:solidFill>
                  <a:srgbClr val="000000"/>
                </a:solidFill>
                <a:effectLst/>
                <a:latin typeface="Times New Roman"/>
                <a:ea typeface="ＭＳ Ｐゴシック"/>
                <a:cs typeface="ＭＳ Ｐゴシック"/>
              </a:rPr>
              <a:t>b) electromagnetic </a:t>
            </a:r>
            <a:endParaRPr lang="en-US" sz="2000" dirty="0">
              <a:effectLst/>
              <a:latin typeface="Times"/>
              <a:ea typeface="ＭＳ 明朝"/>
              <a:cs typeface="Times New Roman"/>
            </a:endParaRPr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2000" kern="1200" dirty="0">
                <a:solidFill>
                  <a:srgbClr val="000000"/>
                </a:solidFill>
                <a:effectLst/>
                <a:latin typeface="Times New Roman"/>
                <a:ea typeface="ＭＳ Ｐゴシック"/>
                <a:cs typeface="ＭＳ Ｐゴシック"/>
              </a:rPr>
              <a:t>field energy (</a:t>
            </a:r>
            <a:r>
              <a:rPr lang="en-US" sz="2000" kern="1200" dirty="0" err="1">
                <a:solidFill>
                  <a:srgbClr val="0000FF"/>
                </a:solidFill>
                <a:effectLst/>
                <a:latin typeface="Times New Roman"/>
                <a:ea typeface="ＭＳ Ｐゴシック"/>
                <a:cs typeface="ＭＳ Ｐゴシック"/>
              </a:rPr>
              <a:t>ε</a:t>
            </a:r>
            <a:r>
              <a:rPr lang="en-US" sz="2000" kern="1200" baseline="-25000" dirty="0" err="1">
                <a:solidFill>
                  <a:srgbClr val="0000FF"/>
                </a:solidFill>
                <a:effectLst/>
                <a:latin typeface="Times New Roman"/>
                <a:ea typeface="ＭＳ Ｐゴシック"/>
                <a:cs typeface="ＭＳ Ｐゴシック"/>
              </a:rPr>
              <a:t>B</a:t>
            </a:r>
            <a:r>
              <a:rPr lang="en-US" sz="2000" kern="1200" dirty="0">
                <a:solidFill>
                  <a:srgbClr val="000000"/>
                </a:solidFill>
                <a:effectLst/>
                <a:latin typeface="Times New Roman"/>
                <a:ea typeface="ＭＳ Ｐゴシック"/>
                <a:cs typeface="ＭＳ Ｐゴシック"/>
              </a:rPr>
              <a:t>, </a:t>
            </a:r>
            <a:r>
              <a:rPr lang="en-US" sz="2000" kern="1200" dirty="0" err="1">
                <a:solidFill>
                  <a:srgbClr val="FF0000"/>
                </a:solidFill>
                <a:effectLst/>
                <a:latin typeface="Times New Roman"/>
                <a:ea typeface="ＭＳ Ｐゴシック"/>
                <a:cs typeface="ＭＳ Ｐゴシック"/>
              </a:rPr>
              <a:t>ε</a:t>
            </a:r>
            <a:r>
              <a:rPr lang="en-US" sz="2000" kern="1200" baseline="-25000" dirty="0" err="1">
                <a:solidFill>
                  <a:srgbClr val="FF0000"/>
                </a:solidFill>
                <a:effectLst/>
                <a:latin typeface="Times New Roman"/>
                <a:ea typeface="ＭＳ Ｐゴシック"/>
                <a:cs typeface="ＭＳ Ｐゴシック"/>
              </a:rPr>
              <a:t>E</a:t>
            </a:r>
            <a:r>
              <a:rPr lang="en-US" sz="2000" kern="1200" dirty="0">
                <a:solidFill>
                  <a:srgbClr val="000000"/>
                </a:solidFill>
                <a:effectLst/>
                <a:latin typeface="Times New Roman"/>
                <a:ea typeface="ＭＳ Ｐゴシック"/>
                <a:cs typeface="ＭＳ Ｐゴシック"/>
              </a:rPr>
              <a:t>) </a:t>
            </a:r>
            <a:endParaRPr lang="en-US" sz="2000" kern="1200" dirty="0" smtClean="0">
              <a:solidFill>
                <a:srgbClr val="000000"/>
              </a:solidFill>
              <a:effectLst/>
              <a:latin typeface="Times New Roman"/>
              <a:ea typeface="ＭＳ Ｐゴシック"/>
              <a:cs typeface="ＭＳ Ｐゴシック"/>
            </a:endParaRPr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2000" kern="1200" dirty="0" smtClean="0">
                <a:solidFill>
                  <a:srgbClr val="000000"/>
                </a:solidFill>
                <a:effectLst/>
                <a:latin typeface="Times New Roman"/>
                <a:ea typeface="ＭＳ Ｐゴシック"/>
                <a:cs typeface="ＭＳ Ｐゴシック"/>
              </a:rPr>
              <a:t>divided </a:t>
            </a:r>
            <a:r>
              <a:rPr lang="en-US" sz="2000" kern="1200" dirty="0">
                <a:solidFill>
                  <a:srgbClr val="000000"/>
                </a:solidFill>
                <a:effectLst/>
                <a:latin typeface="Times New Roman"/>
                <a:ea typeface="ＭＳ Ｐゴシック"/>
                <a:cs typeface="ＭＳ Ｐゴシック"/>
              </a:rPr>
              <a:t>by the total </a:t>
            </a:r>
            <a:endParaRPr lang="en-US" sz="2000" dirty="0">
              <a:effectLst/>
              <a:latin typeface="Times"/>
              <a:ea typeface="ＭＳ 明朝"/>
              <a:cs typeface="Times New Roman"/>
            </a:endParaRPr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2000" kern="1200" dirty="0">
                <a:solidFill>
                  <a:srgbClr val="000000"/>
                </a:solidFill>
                <a:effectLst/>
                <a:latin typeface="Times New Roman"/>
                <a:ea typeface="ＭＳ Ｐゴシック"/>
                <a:cs typeface="ＭＳ Ｐゴシック"/>
              </a:rPr>
              <a:t>kinetic energy at </a:t>
            </a:r>
            <a:endParaRPr lang="en-US" sz="2000" kern="1200" dirty="0" smtClean="0">
              <a:solidFill>
                <a:srgbClr val="000000"/>
              </a:solidFill>
              <a:effectLst/>
              <a:latin typeface="Times New Roman"/>
              <a:ea typeface="ＭＳ Ｐゴシック"/>
              <a:cs typeface="ＭＳ Ｐゴシック"/>
            </a:endParaRPr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2000" kern="1200" dirty="0" smtClean="0">
                <a:solidFill>
                  <a:srgbClr val="000000"/>
                </a:solidFill>
                <a:effectLst/>
                <a:latin typeface="Times New Roman"/>
                <a:ea typeface="ＭＳ Ｐゴシック"/>
                <a:cs typeface="ＭＳ Ｐゴシック"/>
              </a:rPr>
              <a:t>t </a:t>
            </a:r>
            <a:r>
              <a:rPr lang="en-US" sz="2000" kern="1200" dirty="0">
                <a:solidFill>
                  <a:srgbClr val="000000"/>
                </a:solidFill>
                <a:effectLst/>
                <a:latin typeface="Times New Roman"/>
                <a:ea typeface="ＭＳ Ｐゴシック"/>
                <a:cs typeface="ＭＳ Ｐゴシック"/>
              </a:rPr>
              <a:t>= 3250ω</a:t>
            </a:r>
            <a:r>
              <a:rPr lang="en-US" sz="2000" kern="1200" baseline="-25000" dirty="0">
                <a:solidFill>
                  <a:srgbClr val="000000"/>
                </a:solidFill>
                <a:effectLst/>
                <a:latin typeface="Times New Roman"/>
                <a:ea typeface="ＭＳ Ｐゴシック"/>
                <a:cs typeface="ＭＳ Ｐゴシック"/>
              </a:rPr>
              <a:t>pe</a:t>
            </a:r>
            <a:r>
              <a:rPr lang="en-US" sz="2000" kern="1200" baseline="30000" dirty="0">
                <a:solidFill>
                  <a:srgbClr val="000000"/>
                </a:solidFill>
                <a:effectLst/>
                <a:latin typeface="Times New Roman"/>
                <a:ea typeface="ＭＳ Ｐゴシック"/>
                <a:cs typeface="ＭＳ Ｐゴシック"/>
              </a:rPr>
              <a:t>-1 </a:t>
            </a:r>
            <a:r>
              <a:rPr lang="en-US" sz="2000" kern="1200" dirty="0">
                <a:solidFill>
                  <a:srgbClr val="000000"/>
                </a:solidFill>
                <a:effectLst/>
                <a:latin typeface="Times New Roman"/>
                <a:ea typeface="ＭＳ Ｐゴシック"/>
                <a:cs typeface="ＭＳ Ｐゴシック"/>
              </a:rPr>
              <a:t> </a:t>
            </a:r>
            <a:endParaRPr lang="en-US" sz="2000" dirty="0">
              <a:effectLst/>
              <a:latin typeface="Times"/>
              <a:ea typeface="ＭＳ 明朝"/>
              <a:cs typeface="Times New Roman"/>
            </a:endParaRPr>
          </a:p>
        </p:txBody>
      </p:sp>
      <p:sp>
        <p:nvSpPr>
          <p:cNvPr id="56" name="Text Box 8"/>
          <p:cNvSpPr txBox="1">
            <a:spLocks noChangeArrowheads="1"/>
          </p:cNvSpPr>
          <p:nvPr/>
        </p:nvSpPr>
        <p:spPr bwMode="auto">
          <a:xfrm>
            <a:off x="6278896" y="962879"/>
            <a:ext cx="874738" cy="32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554" tIns="46777" rIns="93554" bIns="46777">
            <a:spAutoFit/>
          </a:bodyPr>
          <a:lstStyle/>
          <a:p>
            <a:pPr marL="0" marR="0" algn="ctr" fontAlgn="base">
              <a:spcBef>
                <a:spcPts val="0"/>
              </a:spcBef>
              <a:spcAft>
                <a:spcPts val="0"/>
              </a:spcAft>
            </a:pPr>
            <a:r>
              <a:rPr lang="en-US" sz="1400" kern="1200" dirty="0" err="1">
                <a:solidFill>
                  <a:srgbClr val="000000"/>
                </a:solidFill>
                <a:effectLst/>
                <a:latin typeface="Times New Roman"/>
                <a:ea typeface="ＭＳ Ｐゴシック"/>
                <a:cs typeface="ＭＳ Ｐゴシック"/>
              </a:rPr>
              <a:t>v</a:t>
            </a:r>
            <a:r>
              <a:rPr lang="en-US" sz="1400" kern="1200" baseline="-25000" dirty="0" err="1">
                <a:solidFill>
                  <a:srgbClr val="000000"/>
                </a:solidFill>
                <a:effectLst/>
                <a:latin typeface="Times New Roman"/>
                <a:ea typeface="ＭＳ Ｐゴシック"/>
                <a:cs typeface="ＭＳ Ｐゴシック"/>
              </a:rPr>
              <a:t>cd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Times New Roman"/>
                <a:ea typeface="ＭＳ Ｐゴシック"/>
                <a:cs typeface="ＭＳ Ｐゴシック"/>
              </a:rPr>
              <a:t>=0.76c</a:t>
            </a:r>
            <a:endParaRPr lang="en-US" sz="1000" dirty="0">
              <a:effectLst/>
              <a:latin typeface="Times"/>
              <a:ea typeface="ＭＳ 明朝"/>
              <a:cs typeface="Times New Roman"/>
            </a:endParaRPr>
          </a:p>
        </p:txBody>
      </p:sp>
      <p:cxnSp>
        <p:nvCxnSpPr>
          <p:cNvPr id="57" name="Straight Arrow Connector 56"/>
          <p:cNvCxnSpPr>
            <a:cxnSpLocks noChangeShapeType="1"/>
          </p:cNvCxnSpPr>
          <p:nvPr/>
        </p:nvCxnSpPr>
        <p:spPr bwMode="auto">
          <a:xfrm flipH="1">
            <a:off x="6238085" y="1245362"/>
            <a:ext cx="370129" cy="28715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8" name="Text Box 10"/>
          <p:cNvSpPr txBox="1">
            <a:spLocks noChangeArrowheads="1"/>
          </p:cNvSpPr>
          <p:nvPr/>
        </p:nvSpPr>
        <p:spPr bwMode="auto">
          <a:xfrm>
            <a:off x="2490334" y="1796296"/>
            <a:ext cx="340114" cy="26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554" tIns="46777" rIns="93554" bIns="46777">
            <a:spAutoFit/>
          </a:bodyPr>
          <a:lstStyle/>
          <a:p>
            <a:pPr marL="0" marR="0" algn="ctr" fontAlgn="base">
              <a:spcBef>
                <a:spcPts val="0"/>
              </a:spcBef>
              <a:spcAft>
                <a:spcPts val="0"/>
              </a:spcAft>
            </a:pPr>
            <a:r>
              <a:rPr lang="en-US" sz="1200" kern="1200" dirty="0">
                <a:solidFill>
                  <a:srgbClr val="FF0000"/>
                </a:solidFill>
                <a:effectLst/>
                <a:latin typeface="Times New Roman"/>
                <a:ea typeface="ＭＳ Ｐゴシック"/>
                <a:cs typeface="ＭＳ Ｐゴシック"/>
              </a:rPr>
              <a:t>jet</a:t>
            </a:r>
            <a:endParaRPr lang="en-US" sz="1000" dirty="0">
              <a:effectLst/>
              <a:latin typeface="Times"/>
              <a:ea typeface="ＭＳ 明朝"/>
              <a:cs typeface="Times New Roman"/>
            </a:endParaRPr>
          </a:p>
        </p:txBody>
      </p:sp>
      <p:cxnSp>
        <p:nvCxnSpPr>
          <p:cNvPr id="59" name="Straight Arrow Connector 58"/>
          <p:cNvCxnSpPr>
            <a:cxnSpLocks noChangeShapeType="1"/>
          </p:cNvCxnSpPr>
          <p:nvPr/>
        </p:nvCxnSpPr>
        <p:spPr bwMode="auto">
          <a:xfrm flipH="1">
            <a:off x="2470139" y="2016994"/>
            <a:ext cx="170057" cy="133882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0" name="Text Box 12"/>
          <p:cNvSpPr txBox="1">
            <a:spLocks noChangeArrowheads="1"/>
          </p:cNvSpPr>
          <p:nvPr/>
        </p:nvSpPr>
        <p:spPr bwMode="auto">
          <a:xfrm>
            <a:off x="2838186" y="1498396"/>
            <a:ext cx="689072" cy="27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554" tIns="46777" rIns="93554" bIns="46777">
            <a:spAutoFit/>
          </a:bodyPr>
          <a:lstStyle/>
          <a:p>
            <a:pPr marL="0" marR="0" algn="ctr" fontAlgn="base">
              <a:spcBef>
                <a:spcPts val="0"/>
              </a:spcBef>
              <a:spcAft>
                <a:spcPts val="0"/>
              </a:spcAft>
            </a:pPr>
            <a:r>
              <a:rPr lang="en-US" sz="1200" kern="1200" dirty="0">
                <a:solidFill>
                  <a:srgbClr val="3366FF"/>
                </a:solidFill>
                <a:effectLst/>
                <a:latin typeface="Times New Roman"/>
                <a:ea typeface="ＭＳ Ｐゴシック"/>
                <a:cs typeface="ＭＳ Ｐゴシック"/>
              </a:rPr>
              <a:t>ambient</a:t>
            </a:r>
            <a:endParaRPr lang="en-US" sz="1000" dirty="0">
              <a:solidFill>
                <a:srgbClr val="3366FF"/>
              </a:solidFill>
              <a:effectLst/>
              <a:latin typeface="Times"/>
              <a:ea typeface="ＭＳ 明朝"/>
              <a:cs typeface="Times New Roman"/>
            </a:endParaRPr>
          </a:p>
        </p:txBody>
      </p:sp>
      <p:cxnSp>
        <p:nvCxnSpPr>
          <p:cNvPr id="61" name="Straight Arrow Connector 60"/>
          <p:cNvCxnSpPr>
            <a:cxnSpLocks noChangeShapeType="1"/>
            <a:endCxn id="58" idx="3"/>
          </p:cNvCxnSpPr>
          <p:nvPr/>
        </p:nvCxnSpPr>
        <p:spPr bwMode="auto">
          <a:xfrm flipH="1">
            <a:off x="2830448" y="1649458"/>
            <a:ext cx="190265" cy="281244"/>
          </a:xfrm>
          <a:prstGeom prst="straightConnector1">
            <a:avLst/>
          </a:prstGeom>
          <a:noFill/>
          <a:ln w="9525">
            <a:solidFill>
              <a:srgbClr val="3366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2" name="Straight Arrow Connector 61"/>
          <p:cNvCxnSpPr>
            <a:cxnSpLocks noChangeShapeType="1"/>
          </p:cNvCxnSpPr>
          <p:nvPr/>
        </p:nvCxnSpPr>
        <p:spPr bwMode="auto">
          <a:xfrm rot="5400000">
            <a:off x="6901151" y="1647690"/>
            <a:ext cx="150990" cy="3539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3" name="Text Box 15"/>
          <p:cNvSpPr txBox="1">
            <a:spLocks noChangeArrowheads="1"/>
          </p:cNvSpPr>
          <p:nvPr/>
        </p:nvSpPr>
        <p:spPr bwMode="auto">
          <a:xfrm>
            <a:off x="5199633" y="927319"/>
            <a:ext cx="945852" cy="365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554" tIns="46777" rIns="93554" bIns="46777">
            <a:spAutoFit/>
          </a:bodyPr>
          <a:lstStyle/>
          <a:p>
            <a:pPr marL="0" marR="0" algn="ctr" fontAlgn="base">
              <a:spcBef>
                <a:spcPts val="0"/>
              </a:spcBef>
              <a:spcAft>
                <a:spcPts val="0"/>
              </a:spcAft>
            </a:pPr>
            <a:r>
              <a:rPr lang="en-US" sz="1600" kern="1200" dirty="0" err="1">
                <a:solidFill>
                  <a:srgbClr val="000000"/>
                </a:solidFill>
                <a:effectLst/>
                <a:latin typeface="Times New Roman"/>
                <a:ea typeface="ＭＳ Ｐゴシック"/>
                <a:cs typeface="ＭＳ Ｐゴシック"/>
              </a:rPr>
              <a:t>v</a:t>
            </a:r>
            <a:r>
              <a:rPr lang="en-US" sz="1600" kern="1200" baseline="-25000" dirty="0" err="1">
                <a:solidFill>
                  <a:srgbClr val="000000"/>
                </a:solidFill>
                <a:effectLst/>
                <a:latin typeface="Times New Roman"/>
                <a:ea typeface="ＭＳ Ｐゴシック"/>
                <a:cs typeface="ＭＳ Ｐゴシック"/>
              </a:rPr>
              <a:t>rs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ＭＳ Ｐゴシック"/>
                <a:cs typeface="ＭＳ Ｐゴシック"/>
              </a:rPr>
              <a:t>=0.56c</a:t>
            </a:r>
            <a:endParaRPr lang="en-US" sz="1000" dirty="0">
              <a:effectLst/>
              <a:latin typeface="Times"/>
              <a:ea typeface="ＭＳ 明朝"/>
              <a:cs typeface="Times New Roman"/>
            </a:endParaRPr>
          </a:p>
        </p:txBody>
      </p:sp>
      <p:cxnSp>
        <p:nvCxnSpPr>
          <p:cNvPr id="64" name="Straight Arrow Connector 63"/>
          <p:cNvCxnSpPr>
            <a:cxnSpLocks noChangeShapeType="1"/>
          </p:cNvCxnSpPr>
          <p:nvPr/>
        </p:nvCxnSpPr>
        <p:spPr bwMode="auto">
          <a:xfrm>
            <a:off x="5484143" y="1276016"/>
            <a:ext cx="177984" cy="20339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5" name="Text Box 17"/>
          <p:cNvSpPr txBox="1">
            <a:spLocks noChangeArrowheads="1"/>
          </p:cNvSpPr>
          <p:nvPr/>
        </p:nvSpPr>
        <p:spPr bwMode="auto">
          <a:xfrm>
            <a:off x="2776927" y="1276016"/>
            <a:ext cx="458214" cy="26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554" tIns="46777" rIns="93554" bIns="46777">
            <a:spAutoFit/>
          </a:bodyPr>
          <a:lstStyle/>
          <a:p>
            <a:pPr marL="0" marR="0" algn="ctr" fontAlgn="base">
              <a:spcBef>
                <a:spcPts val="0"/>
              </a:spcBef>
              <a:spcAft>
                <a:spcPts val="0"/>
              </a:spcAft>
            </a:pPr>
            <a:r>
              <a:rPr lang="en-US" sz="1200" kern="1200" dirty="0">
                <a:solidFill>
                  <a:srgbClr val="000000"/>
                </a:solidFill>
                <a:effectLst/>
                <a:latin typeface="Times New Roman"/>
                <a:ea typeface="ＭＳ Ｐゴシック"/>
                <a:cs typeface="ＭＳ Ｐゴシック"/>
              </a:rPr>
              <a:t>total</a:t>
            </a:r>
            <a:endParaRPr lang="en-US" sz="1000" dirty="0">
              <a:effectLst/>
              <a:latin typeface="Times"/>
              <a:ea typeface="ＭＳ 明朝"/>
              <a:cs typeface="Times New Roman"/>
            </a:endParaRPr>
          </a:p>
        </p:txBody>
      </p:sp>
      <p:cxnSp>
        <p:nvCxnSpPr>
          <p:cNvPr id="66" name="Straight Arrow Connector 65"/>
          <p:cNvCxnSpPr>
            <a:cxnSpLocks noChangeShapeType="1"/>
            <a:stCxn id="65" idx="2"/>
          </p:cNvCxnSpPr>
          <p:nvPr/>
        </p:nvCxnSpPr>
        <p:spPr bwMode="auto">
          <a:xfrm flipH="1">
            <a:off x="2723778" y="1544827"/>
            <a:ext cx="282256" cy="444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7" name="Text Box 19"/>
          <p:cNvSpPr txBox="1">
            <a:spLocks noChangeArrowheads="1"/>
          </p:cNvSpPr>
          <p:nvPr/>
        </p:nvSpPr>
        <p:spPr bwMode="auto">
          <a:xfrm>
            <a:off x="2942387" y="2634342"/>
            <a:ext cx="331859" cy="32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554" tIns="46777" rIns="93554" bIns="46777">
            <a:spAutoFit/>
          </a:bodyPr>
          <a:lstStyle/>
          <a:p>
            <a:pPr marL="0" marR="0" algn="ctr" fontAlgn="base">
              <a:spcBef>
                <a:spcPts val="0"/>
              </a:spcBef>
              <a:spcAft>
                <a:spcPts val="0"/>
              </a:spcAft>
            </a:pPr>
            <a:r>
              <a:rPr lang="en-US" sz="1400" kern="1200" dirty="0" err="1">
                <a:solidFill>
                  <a:srgbClr val="FF0000"/>
                </a:solidFill>
                <a:effectLst/>
                <a:latin typeface="Times New Roman"/>
                <a:ea typeface="ＭＳ Ｐゴシック"/>
                <a:cs typeface="ＭＳ Ｐゴシック"/>
              </a:rPr>
              <a:t>ε</a:t>
            </a:r>
            <a:r>
              <a:rPr lang="en-US" sz="1400" kern="1200" baseline="-25000" dirty="0" err="1">
                <a:solidFill>
                  <a:srgbClr val="FF0000"/>
                </a:solidFill>
                <a:effectLst/>
                <a:latin typeface="Times New Roman"/>
                <a:ea typeface="ＭＳ Ｐゴシック"/>
                <a:cs typeface="ＭＳ Ｐゴシック"/>
              </a:rPr>
              <a:t>E</a:t>
            </a:r>
            <a:endParaRPr lang="en-US" sz="1000" dirty="0">
              <a:effectLst/>
              <a:latin typeface="Times"/>
              <a:ea typeface="ＭＳ 明朝"/>
              <a:cs typeface="Times New Roman"/>
            </a:endParaRPr>
          </a:p>
        </p:txBody>
      </p:sp>
      <p:cxnSp>
        <p:nvCxnSpPr>
          <p:cNvPr id="68" name="Straight Arrow Connector 67"/>
          <p:cNvCxnSpPr>
            <a:cxnSpLocks noChangeShapeType="1"/>
          </p:cNvCxnSpPr>
          <p:nvPr/>
        </p:nvCxnSpPr>
        <p:spPr bwMode="auto">
          <a:xfrm flipH="1">
            <a:off x="2736080" y="2880559"/>
            <a:ext cx="297637" cy="312200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9" name="Text Box 21"/>
          <p:cNvSpPr txBox="1">
            <a:spLocks noChangeArrowheads="1"/>
          </p:cNvSpPr>
          <p:nvPr/>
        </p:nvSpPr>
        <p:spPr bwMode="auto">
          <a:xfrm>
            <a:off x="2617125" y="2556663"/>
            <a:ext cx="361702" cy="365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554" tIns="46777" rIns="93554" bIns="46777">
            <a:spAutoFit/>
          </a:bodyPr>
          <a:lstStyle/>
          <a:p>
            <a:pPr marL="0" marR="0" algn="ctr" fontAlgn="base">
              <a:spcBef>
                <a:spcPts val="0"/>
              </a:spcBef>
              <a:spcAft>
                <a:spcPts val="0"/>
              </a:spcAft>
            </a:pPr>
            <a:r>
              <a:rPr lang="en-US" sz="1600" kern="1200" dirty="0" err="1">
                <a:solidFill>
                  <a:srgbClr val="3333CC"/>
                </a:solidFill>
                <a:effectLst/>
                <a:latin typeface="Times New Roman"/>
                <a:ea typeface="ＭＳ Ｐゴシック"/>
                <a:cs typeface="ＭＳ Ｐゴシック"/>
              </a:rPr>
              <a:t>ε</a:t>
            </a:r>
            <a:r>
              <a:rPr lang="en-US" sz="1600" kern="1200" baseline="-25000" dirty="0" err="1">
                <a:solidFill>
                  <a:srgbClr val="3333CC"/>
                </a:solidFill>
                <a:effectLst/>
                <a:latin typeface="Times New Roman"/>
                <a:ea typeface="ＭＳ Ｐゴシック"/>
                <a:cs typeface="ＭＳ Ｐゴシック"/>
              </a:rPr>
              <a:t>B</a:t>
            </a:r>
            <a:endParaRPr lang="en-US" sz="1000" dirty="0">
              <a:effectLst/>
              <a:latin typeface="Times"/>
              <a:ea typeface="ＭＳ 明朝"/>
              <a:cs typeface="Times New Roman"/>
            </a:endParaRPr>
          </a:p>
        </p:txBody>
      </p:sp>
      <p:cxnSp>
        <p:nvCxnSpPr>
          <p:cNvPr id="70" name="Straight Arrow Connector 69"/>
          <p:cNvCxnSpPr>
            <a:cxnSpLocks noChangeShapeType="1"/>
            <a:stCxn id="69" idx="2"/>
          </p:cNvCxnSpPr>
          <p:nvPr/>
        </p:nvCxnSpPr>
        <p:spPr bwMode="auto">
          <a:xfrm flipH="1">
            <a:off x="2610108" y="2756146"/>
            <a:ext cx="113670" cy="203393"/>
          </a:xfrm>
          <a:prstGeom prst="straightConnector1">
            <a:avLst/>
          </a:prstGeom>
          <a:noFill/>
          <a:ln w="9525">
            <a:solidFill>
              <a:srgbClr val="3366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1" name="Text Box 23"/>
          <p:cNvSpPr txBox="1">
            <a:spLocks noChangeArrowheads="1"/>
          </p:cNvSpPr>
          <p:nvPr/>
        </p:nvSpPr>
        <p:spPr bwMode="auto">
          <a:xfrm>
            <a:off x="2026170" y="6007873"/>
            <a:ext cx="4119315" cy="340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554" tIns="46777" rIns="93554" bIns="46777">
            <a:spAutoFit/>
          </a:bodyPr>
          <a:lstStyle/>
          <a:p>
            <a:pPr marL="0" marR="0" algn="ctr" fontAlgn="base">
              <a:spcBef>
                <a:spcPts val="0"/>
              </a:spcBef>
              <a:spcAft>
                <a:spcPts val="0"/>
              </a:spcAft>
            </a:pP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ＭＳ Ｐゴシック"/>
                <a:cs typeface="ＭＳ Ｐゴシック"/>
              </a:rPr>
              <a:t>(Nishikawa et al. ApJ, 698, L10, 2009)</a:t>
            </a:r>
            <a:endParaRPr lang="en-US" sz="1000" dirty="0">
              <a:effectLst/>
              <a:latin typeface="Times"/>
              <a:ea typeface="ＭＳ 明朝"/>
              <a:cs typeface="Times New Roman"/>
            </a:endParaRPr>
          </a:p>
        </p:txBody>
      </p:sp>
      <p:sp>
        <p:nvSpPr>
          <p:cNvPr id="72" name="Text Box 24"/>
          <p:cNvSpPr txBox="1">
            <a:spLocks noChangeArrowheads="1"/>
          </p:cNvSpPr>
          <p:nvPr/>
        </p:nvSpPr>
        <p:spPr bwMode="auto">
          <a:xfrm>
            <a:off x="6850710" y="1447760"/>
            <a:ext cx="925534" cy="32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554" tIns="46777" rIns="93554" bIns="46777">
            <a:spAutoFit/>
          </a:bodyPr>
          <a:lstStyle/>
          <a:p>
            <a:pPr marL="0" marR="0" algn="ctr" fontAlgn="base">
              <a:spcBef>
                <a:spcPts val="0"/>
              </a:spcBef>
              <a:spcAft>
                <a:spcPts val="0"/>
              </a:spcAft>
            </a:pPr>
            <a:r>
              <a:rPr lang="en-US" sz="1400" kern="1200" dirty="0" err="1">
                <a:solidFill>
                  <a:srgbClr val="000000"/>
                </a:solidFill>
                <a:effectLst/>
                <a:latin typeface="Times New Roman"/>
                <a:ea typeface="ＭＳ Ｐゴシック"/>
                <a:cs typeface="ＭＳ Ｐゴシック"/>
              </a:rPr>
              <a:t>v</a:t>
            </a:r>
            <a:r>
              <a:rPr lang="en-US" sz="1400" kern="1200" baseline="-25000" dirty="0" err="1">
                <a:solidFill>
                  <a:srgbClr val="000000"/>
                </a:solidFill>
                <a:effectLst/>
                <a:latin typeface="Times New Roman"/>
                <a:ea typeface="ＭＳ Ｐゴシック"/>
                <a:cs typeface="ＭＳ Ｐゴシック"/>
              </a:rPr>
              <a:t>jf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Times New Roman"/>
                <a:ea typeface="ＭＳ Ｐゴシック"/>
                <a:cs typeface="ＭＳ Ｐゴシック"/>
              </a:rPr>
              <a:t>=0.996c</a:t>
            </a:r>
            <a:endParaRPr lang="en-US" sz="1000" dirty="0">
              <a:effectLst/>
              <a:latin typeface="Times"/>
              <a:ea typeface="ＭＳ 明朝"/>
              <a:cs typeface="Times New Roman"/>
            </a:endParaRPr>
          </a:p>
        </p:txBody>
      </p:sp>
      <p:sp>
        <p:nvSpPr>
          <p:cNvPr id="73" name="Text Box 25"/>
          <p:cNvSpPr txBox="1"/>
          <p:nvPr/>
        </p:nvSpPr>
        <p:spPr>
          <a:xfrm>
            <a:off x="6315082" y="1276016"/>
            <a:ext cx="510413" cy="421277"/>
          </a:xfrm>
          <a:prstGeom prst="rect">
            <a:avLst/>
          </a:prstGeom>
          <a:noFill/>
        </p:spPr>
        <p:txBody>
          <a:bodyPr wrap="none" lIns="99971" tIns="49986" rIns="99971" bIns="49986" rtlCol="0">
            <a:spAutoFit/>
          </a:bodyPr>
          <a:lstStyle/>
          <a:p>
            <a:pPr marL="0" marR="0" algn="ctr" fontAlgn="base">
              <a:spcBef>
                <a:spcPts val="0"/>
              </a:spcBef>
              <a:spcAft>
                <a:spcPts val="0"/>
              </a:spcAft>
            </a:pPr>
            <a:r>
              <a:rPr lang="en-US" sz="2200" kern="1200" dirty="0">
                <a:solidFill>
                  <a:srgbClr val="000000"/>
                </a:solidFill>
                <a:effectLst/>
                <a:latin typeface="Times New Roman"/>
                <a:ea typeface="ＭＳ Ｐゴシック"/>
                <a:cs typeface="ＭＳ Ｐゴシック"/>
              </a:rPr>
              <a:t>(c)</a:t>
            </a:r>
            <a:endParaRPr lang="en-US" sz="1000" dirty="0">
              <a:effectLst/>
              <a:latin typeface="Times"/>
              <a:ea typeface="ＭＳ 明朝"/>
              <a:cs typeface="Times New Roman"/>
            </a:endParaRPr>
          </a:p>
        </p:txBody>
      </p:sp>
      <p:sp>
        <p:nvSpPr>
          <p:cNvPr id="86" name="TextBox 6"/>
          <p:cNvSpPr txBox="1">
            <a:spLocks noChangeArrowheads="1"/>
          </p:cNvSpPr>
          <p:nvPr/>
        </p:nvSpPr>
        <p:spPr bwMode="auto">
          <a:xfrm>
            <a:off x="16155447" y="15814607"/>
            <a:ext cx="4313477" cy="1103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554" tIns="46777" rIns="93554" bIns="46777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/>
              <a:t>Time evolution of the total electron density. </a:t>
            </a:r>
          </a:p>
          <a:p>
            <a:pPr eaLnBrk="1" hangingPunct="1"/>
            <a:r>
              <a:rPr lang="en-US" sz="1600" dirty="0"/>
              <a:t>The velocity of jet front is nearly c, the predicted </a:t>
            </a:r>
          </a:p>
          <a:p>
            <a:pPr eaLnBrk="1" hangingPunct="1"/>
            <a:r>
              <a:rPr lang="en-US" sz="1600" dirty="0"/>
              <a:t>contact discontinuity speed is 0.76c, and the         </a:t>
            </a:r>
          </a:p>
          <a:p>
            <a:pPr eaLnBrk="1" hangingPunct="1"/>
            <a:r>
              <a:rPr lang="en-US" sz="1600" dirty="0"/>
              <a:t>velocity of trailing shock is 0.56c.</a:t>
            </a:r>
          </a:p>
        </p:txBody>
      </p:sp>
      <p:sp>
        <p:nvSpPr>
          <p:cNvPr id="87" name="TextBox 6"/>
          <p:cNvSpPr txBox="1">
            <a:spLocks noChangeArrowheads="1"/>
          </p:cNvSpPr>
          <p:nvPr/>
        </p:nvSpPr>
        <p:spPr bwMode="auto">
          <a:xfrm>
            <a:off x="16307847" y="15967007"/>
            <a:ext cx="4313477" cy="1103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554" tIns="46777" rIns="93554" bIns="46777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/>
              <a:t>Time evolution of the total electron density. </a:t>
            </a:r>
          </a:p>
          <a:p>
            <a:pPr eaLnBrk="1" hangingPunct="1"/>
            <a:r>
              <a:rPr lang="en-US" sz="1600" dirty="0"/>
              <a:t>The velocity of jet front is nearly c, the predicted </a:t>
            </a:r>
          </a:p>
          <a:p>
            <a:pPr eaLnBrk="1" hangingPunct="1"/>
            <a:r>
              <a:rPr lang="en-US" sz="1600" dirty="0"/>
              <a:t>contact discontinuity speed is 0.76c, and the         </a:t>
            </a:r>
          </a:p>
          <a:p>
            <a:pPr eaLnBrk="1" hangingPunct="1"/>
            <a:r>
              <a:rPr lang="en-US" sz="1600" dirty="0"/>
              <a:t>velocity of trailing shock is 0.56c.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4337794" y="3867383"/>
            <a:ext cx="4085824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evolution of the total electron </a:t>
            </a:r>
            <a:endParaRPr lang="en-US" dirty="0" smtClean="0"/>
          </a:p>
          <a:p>
            <a:r>
              <a:rPr lang="en-US" dirty="0" smtClean="0"/>
              <a:t>density</a:t>
            </a:r>
            <a:r>
              <a:rPr lang="en-US" dirty="0"/>
              <a:t>. </a:t>
            </a:r>
            <a:r>
              <a:rPr lang="en-US" dirty="0" smtClean="0"/>
              <a:t>The </a:t>
            </a:r>
            <a:r>
              <a:rPr lang="en-US" dirty="0"/>
              <a:t>velocity </a:t>
            </a:r>
            <a:r>
              <a:rPr lang="en-US" dirty="0" smtClean="0"/>
              <a:t>of the </a:t>
            </a:r>
            <a:r>
              <a:rPr lang="en-US" dirty="0"/>
              <a:t>jet front is </a:t>
            </a:r>
            <a:r>
              <a:rPr lang="en-US" dirty="0" smtClean="0"/>
              <a:t>~c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predicted </a:t>
            </a:r>
            <a:r>
              <a:rPr lang="en-US" dirty="0" smtClean="0"/>
              <a:t>contact </a:t>
            </a:r>
            <a:r>
              <a:rPr lang="en-US" dirty="0"/>
              <a:t>discontinuity speed </a:t>
            </a:r>
            <a:endParaRPr lang="en-US" dirty="0" smtClean="0"/>
          </a:p>
          <a:p>
            <a:r>
              <a:rPr lang="en-US" dirty="0" smtClean="0"/>
              <a:t>is </a:t>
            </a:r>
            <a:r>
              <a:rPr lang="en-US" dirty="0"/>
              <a:t>0.76c, and the </a:t>
            </a:r>
            <a:r>
              <a:rPr lang="en-US" dirty="0" smtClean="0"/>
              <a:t>velocity </a:t>
            </a:r>
            <a:r>
              <a:rPr lang="en-US" dirty="0"/>
              <a:t>of </a:t>
            </a:r>
            <a:r>
              <a:rPr lang="en-US" dirty="0" smtClean="0"/>
              <a:t>the reverse</a:t>
            </a:r>
          </a:p>
          <a:p>
            <a:r>
              <a:rPr lang="en-US" dirty="0" smtClean="0"/>
              <a:t>shock is </a:t>
            </a:r>
            <a:r>
              <a:rPr lang="en-US" dirty="0"/>
              <a:t>0.56c.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193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d19abh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020568"/>
            <a:ext cx="6400800" cy="2798064"/>
          </a:xfrm>
          <a:prstGeom prst="rect">
            <a:avLst/>
          </a:prstGeom>
        </p:spPr>
      </p:pic>
      <p:sp>
        <p:nvSpPr>
          <p:cNvPr id="45057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84CD0C5-0699-D745-B874-44AD77E0FEFE}" type="slidenum">
              <a:rPr kumimoji="0" lang="en-US" altLang="ja-JP" sz="1200">
                <a:solidFill>
                  <a:srgbClr val="045C75"/>
                </a:solidFill>
              </a:rPr>
              <a:pPr eaLnBrk="1" hangingPunct="1"/>
              <a:t>16</a:t>
            </a:fld>
            <a:r>
              <a:rPr kumimoji="0" lang="en-US" altLang="ja-JP" sz="1200">
                <a:solidFill>
                  <a:srgbClr val="045C75"/>
                </a:solidFill>
              </a:rPr>
              <a:t>/39</a:t>
            </a:r>
          </a:p>
        </p:txBody>
      </p:sp>
      <p:sp>
        <p:nvSpPr>
          <p:cNvPr id="45059" name="TextBox 3"/>
          <p:cNvSpPr txBox="1">
            <a:spLocks noChangeArrowheads="1"/>
          </p:cNvSpPr>
          <p:nvPr/>
        </p:nvSpPr>
        <p:spPr bwMode="auto">
          <a:xfrm>
            <a:off x="990600" y="838200"/>
            <a:ext cx="34623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System size: 8000 × </a:t>
            </a:r>
            <a:r>
              <a:rPr lang="en-US" dirty="0" smtClean="0"/>
              <a:t>240 </a:t>
            </a:r>
            <a:r>
              <a:rPr lang="en-US" dirty="0"/>
              <a:t>× 240</a:t>
            </a:r>
          </a:p>
          <a:p>
            <a:pPr eaLnBrk="1" hangingPunct="1"/>
            <a:r>
              <a:rPr lang="en-US" dirty="0"/>
              <a:t>Electron-</a:t>
            </a:r>
            <a:r>
              <a:rPr lang="en-US" dirty="0" smtClean="0"/>
              <a:t>positron:  </a:t>
            </a:r>
            <a:r>
              <a:rPr lang="en-US" dirty="0" err="1"/>
              <a:t>γ</a:t>
            </a:r>
            <a:r>
              <a:rPr lang="en-US" dirty="0"/>
              <a:t> = 15 </a:t>
            </a:r>
          </a:p>
        </p:txBody>
      </p:sp>
      <p:sp>
        <p:nvSpPr>
          <p:cNvPr id="45060" name="TextBox 4"/>
          <p:cNvSpPr txBox="1">
            <a:spLocks noChangeArrowheads="1"/>
          </p:cNvSpPr>
          <p:nvPr/>
        </p:nvSpPr>
        <p:spPr bwMode="auto">
          <a:xfrm>
            <a:off x="990600" y="304800"/>
            <a:ext cx="5247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dirty="0"/>
              <a:t>Radiation in a larger </a:t>
            </a:r>
            <a:r>
              <a:rPr lang="en-US" sz="2400" dirty="0" smtClean="0"/>
              <a:t>system at early time</a:t>
            </a:r>
            <a:r>
              <a:rPr lang="en-US" dirty="0" smtClean="0"/>
              <a:t>  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1075324" y="2362200"/>
            <a:ext cx="2438400" cy="400110"/>
            <a:chOff x="990600" y="2286000"/>
            <a:chExt cx="2438400" cy="400110"/>
          </a:xfrm>
        </p:grpSpPr>
        <p:sp>
          <p:nvSpPr>
            <p:cNvPr id="45061" name="TextBox 5"/>
            <p:cNvSpPr txBox="1">
              <a:spLocks noChangeArrowheads="1"/>
            </p:cNvSpPr>
            <p:nvPr/>
          </p:nvSpPr>
          <p:spPr bwMode="auto">
            <a:xfrm>
              <a:off x="990600" y="2286000"/>
              <a:ext cx="24384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 smtClean="0"/>
                <a:t>(b) 200      </a:t>
              </a:r>
              <a:r>
                <a:rPr lang="en-US" dirty="0"/>
                <a:t>≤ t ≤ 275</a:t>
              </a:r>
            </a:p>
          </p:txBody>
        </p:sp>
        <p:graphicFrame>
          <p:nvGraphicFramePr>
            <p:cNvPr id="45064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12434108"/>
                </p:ext>
              </p:extLst>
            </p:nvPr>
          </p:nvGraphicFramePr>
          <p:xfrm>
            <a:off x="1828800" y="2297113"/>
            <a:ext cx="381000" cy="381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72" name="Equation" r:id="rId4" imgW="254000" imgH="254000" progId="Equation.DSMT4">
                    <p:embed/>
                  </p:oleObj>
                </mc:Choice>
                <mc:Fallback>
                  <p:oleObj name="Equation" r:id="rId4" imgW="254000" imgH="2540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28800" y="2297113"/>
                          <a:ext cx="381000" cy="381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5065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35748964"/>
                </p:ext>
              </p:extLst>
            </p:nvPr>
          </p:nvGraphicFramePr>
          <p:xfrm>
            <a:off x="3098800" y="2309813"/>
            <a:ext cx="330200" cy="330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73" name="Equation" r:id="rId6" imgW="254000" imgH="254000" progId="Equation.DSMT4">
                    <p:embed/>
                  </p:oleObj>
                </mc:Choice>
                <mc:Fallback>
                  <p:oleObj name="Equation" r:id="rId6" imgW="254000" imgH="2540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98800" y="2309813"/>
                          <a:ext cx="330200" cy="330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5066" name="TextBox 11"/>
          <p:cNvSpPr txBox="1">
            <a:spLocks noChangeArrowheads="1"/>
          </p:cNvSpPr>
          <p:nvPr/>
        </p:nvSpPr>
        <p:spPr bwMode="auto">
          <a:xfrm>
            <a:off x="4648200" y="914400"/>
            <a:ext cx="29035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Sampled particles 115,200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066800" y="1752600"/>
            <a:ext cx="2387600" cy="400050"/>
            <a:chOff x="1066800" y="2286000"/>
            <a:chExt cx="2387600" cy="400050"/>
          </a:xfrm>
        </p:grpSpPr>
        <p:sp>
          <p:nvSpPr>
            <p:cNvPr id="12" name="TextBox 5"/>
            <p:cNvSpPr txBox="1">
              <a:spLocks noChangeArrowheads="1"/>
            </p:cNvSpPr>
            <p:nvPr/>
          </p:nvSpPr>
          <p:spPr bwMode="auto">
            <a:xfrm>
              <a:off x="1066800" y="2286000"/>
              <a:ext cx="22098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 smtClean="0"/>
                <a:t>(a)150      </a:t>
              </a:r>
              <a:r>
                <a:rPr lang="en-US" dirty="0"/>
                <a:t>≤ t ≤ </a:t>
              </a:r>
              <a:r>
                <a:rPr lang="en-US" dirty="0" smtClean="0"/>
                <a:t>225</a:t>
              </a:r>
              <a:endParaRPr lang="en-US" dirty="0"/>
            </a:p>
          </p:txBody>
        </p:sp>
        <p:graphicFrame>
          <p:nvGraphicFramePr>
            <p:cNvPr id="13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4391858"/>
                </p:ext>
              </p:extLst>
            </p:nvPr>
          </p:nvGraphicFramePr>
          <p:xfrm>
            <a:off x="1828800" y="2286000"/>
            <a:ext cx="381000" cy="381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74" name="Equation" r:id="rId8" imgW="254000" imgH="254000" progId="Equation.DSMT4">
                    <p:embed/>
                  </p:oleObj>
                </mc:Choice>
                <mc:Fallback>
                  <p:oleObj name="Equation" r:id="rId8" imgW="254000" imgH="2540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28800" y="2286000"/>
                          <a:ext cx="381000" cy="381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06250282"/>
                </p:ext>
              </p:extLst>
            </p:nvPr>
          </p:nvGraphicFramePr>
          <p:xfrm>
            <a:off x="3124200" y="2309813"/>
            <a:ext cx="330200" cy="330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75" name="Equation" r:id="rId9" imgW="254000" imgH="254000" progId="Equation.DSMT4">
                    <p:embed/>
                  </p:oleObj>
                </mc:Choice>
                <mc:Fallback>
                  <p:oleObj name="Equation" r:id="rId9" imgW="254000" imgH="2540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4200" y="2309813"/>
                          <a:ext cx="330200" cy="330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7" name="Straight Arrow Connector 6"/>
          <p:cNvCxnSpPr/>
          <p:nvPr/>
        </p:nvCxnSpPr>
        <p:spPr>
          <a:xfrm flipV="1">
            <a:off x="2438400" y="3606800"/>
            <a:ext cx="2286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372100" y="6172200"/>
            <a:ext cx="3036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Nishikawa et al. in progress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226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1grb.jp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79" y="911131"/>
            <a:ext cx="6185705" cy="59045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2250" y="58751"/>
            <a:ext cx="864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00FF"/>
                </a:solidFill>
              </a:rPr>
              <a:t>Fermi Observations of High-</a:t>
            </a:r>
            <a:r>
              <a:rPr lang="en-US" b="1" i="1" dirty="0" smtClean="0">
                <a:solidFill>
                  <a:srgbClr val="0000FF"/>
                </a:solidFill>
              </a:rPr>
              <a:t>Energy Gamma</a:t>
            </a:r>
            <a:r>
              <a:rPr lang="en-US" b="1" i="1" dirty="0">
                <a:solidFill>
                  <a:srgbClr val="0000FF"/>
                </a:solidFill>
              </a:rPr>
              <a:t>-Ray Emission from GRB 080916C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36336" y="2000257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72951" y="2021435"/>
            <a:ext cx="31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6" name="Rectangle 5"/>
          <p:cNvSpPr/>
          <p:nvPr/>
        </p:nvSpPr>
        <p:spPr>
          <a:xfrm>
            <a:off x="3221566" y="2010830"/>
            <a:ext cx="298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04217" y="2044698"/>
            <a:ext cx="31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74834" y="2034115"/>
            <a:ext cx="310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3333" y="428083"/>
            <a:ext cx="82973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bg2">
                    <a:lumMod val="25000"/>
                  </a:schemeClr>
                </a:solidFill>
              </a:rPr>
              <a:t>Light curves for GRB </a:t>
            </a:r>
            <a:r>
              <a:rPr lang="en-US" sz="1600" b="1" i="1" dirty="0" smtClean="0">
                <a:solidFill>
                  <a:schemeClr val="bg2">
                    <a:lumMod val="25000"/>
                  </a:schemeClr>
                </a:solidFill>
              </a:rPr>
              <a:t>080916C observed </a:t>
            </a:r>
            <a:r>
              <a:rPr lang="en-US" sz="1600" b="1" i="1" dirty="0">
                <a:solidFill>
                  <a:schemeClr val="bg2">
                    <a:lumMod val="25000"/>
                  </a:schemeClr>
                </a:solidFill>
              </a:rPr>
              <a:t>with the GBM and the </a:t>
            </a:r>
            <a:r>
              <a:rPr lang="en-US" sz="1600" b="1" i="1" dirty="0" smtClean="0">
                <a:solidFill>
                  <a:schemeClr val="bg2">
                    <a:lumMod val="25000"/>
                  </a:schemeClr>
                </a:solidFill>
              </a:rPr>
              <a:t>LAT (</a:t>
            </a:r>
            <a:r>
              <a:rPr lang="en-US" sz="1600" dirty="0" err="1" smtClean="0"/>
              <a:t>Abdo</a:t>
            </a:r>
            <a:r>
              <a:rPr lang="en-US" sz="1600" dirty="0" smtClean="0"/>
              <a:t> </a:t>
            </a:r>
            <a:r>
              <a:rPr lang="en-US" sz="1600" dirty="0"/>
              <a:t>et al. </a:t>
            </a:r>
            <a:r>
              <a:rPr lang="en-US" sz="1600" dirty="0" smtClean="0"/>
              <a:t>2009)</a:t>
            </a:r>
            <a:endParaRPr lang="en-US" sz="1600" b="1" i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721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150519"/>
            <a:ext cx="72387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3366FF"/>
                </a:solidFill>
              </a:rPr>
              <a:t>Synthetic spectra with different Lorentz factors </a:t>
            </a:r>
          </a:p>
          <a:p>
            <a:r>
              <a:rPr lang="en-US" sz="2800" b="1" i="1" dirty="0">
                <a:solidFill>
                  <a:srgbClr val="3366FF"/>
                </a:solidFill>
              </a:rPr>
              <a:t> </a:t>
            </a:r>
            <a:r>
              <a:rPr lang="en-US" sz="2800" b="1" i="1" dirty="0" smtClean="0">
                <a:solidFill>
                  <a:srgbClr val="3366FF"/>
                </a:solidFill>
              </a:rPr>
              <a:t>  with cold and warm thermal temperatures</a:t>
            </a:r>
            <a:endParaRPr lang="en-US" sz="2800" b="1" i="1" dirty="0">
              <a:solidFill>
                <a:srgbClr val="3366FF"/>
              </a:solidFill>
            </a:endParaRPr>
          </a:p>
        </p:txBody>
      </p:sp>
      <p:pic>
        <p:nvPicPr>
          <p:cNvPr id="5" name="Picture 4" descr="HLnewA.jp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52" y="1835626"/>
            <a:ext cx="4308763" cy="3668889"/>
          </a:xfrm>
          <a:prstGeom prst="rect">
            <a:avLst/>
          </a:prstGeom>
        </p:spPr>
      </p:pic>
      <p:pic>
        <p:nvPicPr>
          <p:cNvPr id="6" name="Picture 5" descr="Abdo09SciGRBf2s.jp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020" y="1936757"/>
            <a:ext cx="3723994" cy="34713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1573" y="5655222"/>
            <a:ext cx="57450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(thin lines</a:t>
            </a:r>
            <a:r>
              <a:rPr lang="en-US" sz="2000" dirty="0"/>
              <a:t>) and warm (thick lines) </a:t>
            </a:r>
            <a:r>
              <a:rPr lang="en-US" sz="2000" dirty="0" smtClean="0"/>
              <a:t>electron </a:t>
            </a:r>
            <a:r>
              <a:rPr lang="en-US" sz="2000" dirty="0"/>
              <a:t>jets. </a:t>
            </a:r>
            <a:endParaRPr lang="en-US" sz="2000" dirty="0" smtClean="0"/>
          </a:p>
          <a:p>
            <a:r>
              <a:rPr lang="en-US" sz="2000" dirty="0" smtClean="0"/>
              <a:t>The </a:t>
            </a:r>
            <a:r>
              <a:rPr lang="en-US" sz="2000" dirty="0"/>
              <a:t>red lines </a:t>
            </a:r>
            <a:r>
              <a:rPr lang="en-US" sz="2000" dirty="0" smtClean="0"/>
              <a:t>indicate slope </a:t>
            </a:r>
            <a:r>
              <a:rPr lang="el-GR" sz="2000" dirty="0" smtClean="0"/>
              <a:t>in </a:t>
            </a:r>
            <a:r>
              <a:rPr lang="el-GR" sz="2000" dirty="0"/>
              <a:t>νF ∼ 1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4984750" y="1290089"/>
            <a:ext cx="3715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modeled Fermi spectra in </a:t>
            </a:r>
            <a:r>
              <a:rPr lang="en-US" dirty="0" err="1"/>
              <a:t>νF</a:t>
            </a:r>
            <a:r>
              <a:rPr lang="en-US" dirty="0"/>
              <a:t> units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43970" y="5824499"/>
            <a:ext cx="2055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Abdo</a:t>
            </a:r>
            <a:r>
              <a:rPr lang="en-US" dirty="0"/>
              <a:t> et al. 2009)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26583" y="1290089"/>
            <a:ext cx="1967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synthetic spectra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710199" y="6363108"/>
            <a:ext cx="2567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(Nishikawa et al. 2012)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464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3Dkink18u3_070rb.jp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16" y="1574095"/>
            <a:ext cx="4841182" cy="4522795"/>
          </a:xfrm>
          <a:prstGeom prst="rect">
            <a:avLst/>
          </a:prstGeom>
        </p:spPr>
      </p:pic>
      <p:sp>
        <p:nvSpPr>
          <p:cNvPr id="6" name="Text Box 3"/>
          <p:cNvSpPr txBox="1"/>
          <p:nvPr/>
        </p:nvSpPr>
        <p:spPr>
          <a:xfrm>
            <a:off x="5718692" y="1311417"/>
            <a:ext cx="3478974" cy="4834227"/>
          </a:xfrm>
          <a:prstGeom prst="rect">
            <a:avLst/>
          </a:prstGeom>
          <a:noFill/>
        </p:spPr>
        <p:txBody>
          <a:bodyPr wrap="none" lIns="93554" tIns="46777" rIns="93554" bIns="46777" rtlCol="0">
            <a:spAutoFit/>
          </a:bodyPr>
          <a:lstStyle/>
          <a:p>
            <a:pPr fontAlgn="base"/>
            <a:r>
              <a:rPr lang="en-US" sz="2800" dirty="0">
                <a:latin typeface="Times New Roman"/>
                <a:cs typeface="Times New Roman"/>
              </a:rPr>
              <a:t>Relativistic jet with </a:t>
            </a:r>
            <a:endParaRPr lang="en-US" sz="2800" dirty="0" smtClean="0">
              <a:latin typeface="Times New Roman"/>
              <a:cs typeface="Times New Roman"/>
            </a:endParaRPr>
          </a:p>
          <a:p>
            <a:pPr fontAlgn="base"/>
            <a:r>
              <a:rPr lang="en-US" sz="2800" dirty="0" smtClean="0">
                <a:latin typeface="Times New Roman"/>
                <a:cs typeface="Times New Roman"/>
              </a:rPr>
              <a:t>helical </a:t>
            </a:r>
            <a:r>
              <a:rPr lang="en-US" sz="2800" dirty="0">
                <a:latin typeface="Times New Roman"/>
                <a:cs typeface="Times New Roman"/>
              </a:rPr>
              <a:t>magnetic field, </a:t>
            </a:r>
            <a:endParaRPr lang="en-US" sz="2800" dirty="0" smtClean="0">
              <a:latin typeface="Times New Roman"/>
              <a:cs typeface="Times New Roman"/>
            </a:endParaRPr>
          </a:p>
          <a:p>
            <a:pPr fontAlgn="base"/>
            <a:r>
              <a:rPr lang="en-US" sz="2800" dirty="0" smtClean="0">
                <a:latin typeface="Times New Roman"/>
                <a:cs typeface="Times New Roman"/>
              </a:rPr>
              <a:t>which</a:t>
            </a:r>
            <a:r>
              <a:rPr lang="en-US" sz="2800" dirty="0">
                <a:latin typeface="Times New Roman"/>
                <a:cs typeface="Times New Roman"/>
              </a:rPr>
              <a:t> leads to the </a:t>
            </a:r>
            <a:endParaRPr lang="en-US" sz="2800" dirty="0" smtClean="0">
              <a:latin typeface="Times New Roman"/>
              <a:cs typeface="Times New Roman"/>
            </a:endParaRPr>
          </a:p>
          <a:p>
            <a:pPr fontAlgn="base"/>
            <a:r>
              <a:rPr lang="en-US" sz="2800" dirty="0" smtClean="0">
                <a:latin typeface="Times New Roman"/>
                <a:cs typeface="Times New Roman"/>
              </a:rPr>
              <a:t>kink </a:t>
            </a:r>
            <a:r>
              <a:rPr lang="en-US" sz="2800" dirty="0">
                <a:latin typeface="Times New Roman"/>
                <a:cs typeface="Times New Roman"/>
              </a:rPr>
              <a:t>instability and </a:t>
            </a:r>
            <a:endParaRPr lang="en-US" sz="2800" dirty="0" smtClean="0">
              <a:latin typeface="Times New Roman"/>
              <a:cs typeface="Times New Roman"/>
            </a:endParaRPr>
          </a:p>
          <a:p>
            <a:pPr fontAlgn="base"/>
            <a:r>
              <a:rPr lang="en-US" sz="2800" dirty="0" smtClean="0">
                <a:latin typeface="Times New Roman"/>
                <a:cs typeface="Times New Roman"/>
              </a:rPr>
              <a:t>subsequent </a:t>
            </a:r>
          </a:p>
          <a:p>
            <a:pPr fontAlgn="base"/>
            <a:r>
              <a:rPr lang="en-US" sz="2800" dirty="0" smtClean="0">
                <a:latin typeface="Times New Roman"/>
                <a:cs typeface="Times New Roman"/>
              </a:rPr>
              <a:t>reconnection</a:t>
            </a:r>
            <a:r>
              <a:rPr lang="en-US" sz="2800" dirty="0">
                <a:latin typeface="Times New Roman"/>
                <a:cs typeface="Times New Roman"/>
              </a:rPr>
              <a:t>, can be </a:t>
            </a:r>
            <a:endParaRPr lang="en-US" sz="2800" dirty="0" smtClean="0">
              <a:latin typeface="Times New Roman"/>
              <a:cs typeface="Times New Roman"/>
            </a:endParaRPr>
          </a:p>
          <a:p>
            <a:pPr fontAlgn="base"/>
            <a:r>
              <a:rPr lang="en-US" sz="2800" dirty="0" smtClean="0">
                <a:latin typeface="Times New Roman"/>
                <a:cs typeface="Times New Roman"/>
              </a:rPr>
              <a:t>simulated</a:t>
            </a:r>
            <a:r>
              <a:rPr lang="en-US" sz="2800" dirty="0">
                <a:latin typeface="Times New Roman"/>
                <a:cs typeface="Times New Roman"/>
              </a:rPr>
              <a:t> using </a:t>
            </a:r>
            <a:endParaRPr lang="en-US" sz="2800" dirty="0" smtClean="0">
              <a:latin typeface="Times New Roman"/>
              <a:cs typeface="Times New Roman"/>
            </a:endParaRPr>
          </a:p>
          <a:p>
            <a:pPr fontAlgn="base"/>
            <a:r>
              <a:rPr lang="en-US" sz="2800" dirty="0" smtClean="0">
                <a:latin typeface="Times New Roman"/>
                <a:cs typeface="Times New Roman"/>
              </a:rPr>
              <a:t>resistive </a:t>
            </a:r>
            <a:r>
              <a:rPr lang="en-US" sz="2800" dirty="0">
                <a:latin typeface="Times New Roman"/>
                <a:cs typeface="Times New Roman"/>
              </a:rPr>
              <a:t>relativistic </a:t>
            </a:r>
            <a:endParaRPr lang="en-US" sz="2800" dirty="0" smtClean="0">
              <a:latin typeface="Times New Roman"/>
              <a:cs typeface="Times New Roman"/>
            </a:endParaRPr>
          </a:p>
          <a:p>
            <a:pPr fontAlgn="base"/>
            <a:r>
              <a:rPr lang="en-US" sz="2800" dirty="0" smtClean="0">
                <a:latin typeface="Times New Roman"/>
                <a:cs typeface="Times New Roman"/>
              </a:rPr>
              <a:t>MHD</a:t>
            </a:r>
            <a:r>
              <a:rPr lang="en-US" sz="2800" dirty="0">
                <a:latin typeface="Times New Roman"/>
                <a:cs typeface="Times New Roman"/>
              </a:rPr>
              <a:t> (this simulation </a:t>
            </a:r>
            <a:endParaRPr lang="en-US" sz="2800" dirty="0" smtClean="0">
              <a:latin typeface="Times New Roman"/>
              <a:cs typeface="Times New Roman"/>
            </a:endParaRPr>
          </a:p>
          <a:p>
            <a:pPr fontAlgn="base"/>
            <a:r>
              <a:rPr lang="en-US" sz="2800" dirty="0" smtClean="0">
                <a:latin typeface="Times New Roman"/>
                <a:cs typeface="Times New Roman"/>
              </a:rPr>
              <a:t>was</a:t>
            </a:r>
            <a:r>
              <a:rPr lang="en-US" sz="2800" dirty="0">
                <a:latin typeface="Times New Roman"/>
                <a:cs typeface="Times New Roman"/>
              </a:rPr>
              <a:t> performed with </a:t>
            </a:r>
            <a:endParaRPr lang="en-US" sz="2800" dirty="0" smtClean="0">
              <a:latin typeface="Times New Roman"/>
              <a:cs typeface="Times New Roman"/>
            </a:endParaRPr>
          </a:p>
          <a:p>
            <a:pPr fontAlgn="base"/>
            <a:r>
              <a:rPr lang="en-US" sz="2800" dirty="0" smtClean="0">
                <a:latin typeface="Times New Roman"/>
                <a:cs typeface="Times New Roman"/>
              </a:rPr>
              <a:t>ideal</a:t>
            </a:r>
            <a:r>
              <a:rPr lang="en-US" sz="2800" dirty="0">
                <a:latin typeface="Times New Roman"/>
                <a:cs typeface="Times New Roman"/>
              </a:rPr>
              <a:t> RMHD </a:t>
            </a:r>
            <a:r>
              <a:rPr lang="en-US" sz="2800" dirty="0" smtClean="0">
                <a:latin typeface="Times New Roman"/>
                <a:cs typeface="Times New Roman"/>
              </a:rPr>
              <a:t>code)</a:t>
            </a:r>
            <a:r>
              <a:rPr lang="en-US" sz="2800" kern="1200" dirty="0" smtClean="0">
                <a:solidFill>
                  <a:srgbClr val="000000"/>
                </a:solidFill>
                <a:effectLst/>
                <a:latin typeface="Times New Roman"/>
                <a:ea typeface="ＭＳ Ｐゴシック"/>
                <a:cs typeface="Times New Roman"/>
              </a:rPr>
              <a:t>.</a:t>
            </a:r>
            <a:endParaRPr lang="en-US" sz="2800" dirty="0">
              <a:effectLst/>
              <a:latin typeface="Times New Roman"/>
              <a:ea typeface="ＭＳ 明朝"/>
              <a:cs typeface="Times New Roman"/>
            </a:endParaRPr>
          </a:p>
        </p:txBody>
      </p:sp>
      <p:sp>
        <p:nvSpPr>
          <p:cNvPr id="7" name="Text Box 4"/>
          <p:cNvSpPr txBox="1"/>
          <p:nvPr/>
        </p:nvSpPr>
        <p:spPr>
          <a:xfrm>
            <a:off x="84666" y="6207814"/>
            <a:ext cx="5832593" cy="463799"/>
          </a:xfrm>
          <a:prstGeom prst="rect">
            <a:avLst/>
          </a:prstGeom>
          <a:noFill/>
        </p:spPr>
        <p:txBody>
          <a:bodyPr wrap="square" lIns="93554" tIns="46777" rIns="93554" bIns="46777" rtlCol="0">
            <a:spAutoFit/>
          </a:bodyPr>
          <a:lstStyle/>
          <a:p>
            <a:pPr marL="0" marR="0" algn="ctr" fontAlgn="base">
              <a:spcBef>
                <a:spcPts val="0"/>
              </a:spcBef>
              <a:spcAft>
                <a:spcPts val="0"/>
              </a:spcAft>
            </a:pPr>
            <a:r>
              <a:rPr lang="en-US" sz="2400" kern="1200" dirty="0">
                <a:solidFill>
                  <a:srgbClr val="000000"/>
                </a:solidFill>
                <a:effectLst/>
                <a:latin typeface="Times New Roman"/>
                <a:ea typeface="ＭＳ Ｐゴシック"/>
                <a:cs typeface="ＭＳ Ｐゴシック"/>
              </a:rPr>
              <a:t>(Mizuno et al. ApJ, 734:19 (18pp), 2011)</a:t>
            </a:r>
            <a:endParaRPr lang="en-US" sz="2400" dirty="0">
              <a:effectLst/>
              <a:latin typeface="Times"/>
              <a:ea typeface="ＭＳ 明朝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666" y="228600"/>
            <a:ext cx="82784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3-D kink instability with helical magnetic </a:t>
            </a:r>
            <a:r>
              <a:rPr lang="en-US" sz="3200" b="1" dirty="0" smtClean="0">
                <a:solidFill>
                  <a:srgbClr val="0000FF"/>
                </a:solidFill>
              </a:rPr>
              <a:t>field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2" name="3Dprej5b_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6540" y="88900"/>
            <a:ext cx="509016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04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0830" y="179211"/>
            <a:ext cx="7743529" cy="5847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95851">
              <a:spcAft>
                <a:spcPts val="1200"/>
              </a:spcAft>
            </a:pPr>
            <a:r>
              <a:rPr kumimoji="1" lang="en-US" altLang="ja-JP" sz="2400" b="1" i="1" dirty="0" smtClean="0">
                <a:solidFill>
                  <a:srgbClr val="0000FF"/>
                </a:solidFill>
              </a:rPr>
              <a:t>                               </a:t>
            </a:r>
            <a:r>
              <a:rPr kumimoji="1" lang="en-US" altLang="ja-JP" sz="2800" b="1" i="1" dirty="0" smtClean="0">
                <a:solidFill>
                  <a:srgbClr val="0000FF"/>
                </a:solidFill>
              </a:rPr>
              <a:t> Outline</a:t>
            </a:r>
            <a:endParaRPr kumimoji="1" lang="en-US" altLang="ja-JP" sz="2800" b="1" dirty="0">
              <a:solidFill>
                <a:srgbClr val="0000FF"/>
              </a:solidFill>
            </a:endParaRPr>
          </a:p>
          <a:p>
            <a:pPr defTabSz="795851"/>
            <a:r>
              <a:rPr kumimoji="1" lang="en-US" sz="2800" b="1" dirty="0" smtClean="0"/>
              <a:t>1. Magnetic </a:t>
            </a:r>
            <a:r>
              <a:rPr kumimoji="1" lang="en-US" sz="2800" b="1" dirty="0"/>
              <a:t>field generation and particle </a:t>
            </a:r>
          </a:p>
          <a:p>
            <a:pPr defTabSz="795851"/>
            <a:r>
              <a:rPr kumimoji="1" lang="en-US" sz="2800" b="1" dirty="0"/>
              <a:t>    acceleration in kinetic Kelvin-Helmholtz </a:t>
            </a:r>
          </a:p>
          <a:p>
            <a:pPr defTabSz="795851"/>
            <a:r>
              <a:rPr kumimoji="1" lang="en-US" sz="2800" b="1" dirty="0"/>
              <a:t>    instability</a:t>
            </a:r>
          </a:p>
          <a:p>
            <a:pPr defTabSz="795851"/>
            <a:r>
              <a:rPr kumimoji="1" lang="en-US" sz="2800" b="1" dirty="0" smtClean="0"/>
              <a:t>2. Self-consistent radiation method using PIC </a:t>
            </a:r>
          </a:p>
          <a:p>
            <a:pPr defTabSz="795851"/>
            <a:r>
              <a:rPr kumimoji="1" lang="en-US" sz="2800" b="1" dirty="0"/>
              <a:t> </a:t>
            </a:r>
            <a:r>
              <a:rPr kumimoji="1" lang="en-US" sz="2800" b="1" dirty="0" smtClean="0"/>
              <a:t>   simulations</a:t>
            </a:r>
          </a:p>
          <a:p>
            <a:pPr defTabSz="795851"/>
            <a:r>
              <a:rPr kumimoji="1" lang="en-US" sz="2800" b="1" dirty="0" smtClean="0"/>
              <a:t>3. Synthetic spectra in shocks generated by </a:t>
            </a:r>
          </a:p>
          <a:p>
            <a:pPr defTabSz="795851"/>
            <a:r>
              <a:rPr kumimoji="1" lang="en-US" sz="2800" b="1" dirty="0"/>
              <a:t> </a:t>
            </a:r>
            <a:r>
              <a:rPr kumimoji="1" lang="en-US" sz="2800" b="1" dirty="0" smtClean="0"/>
              <a:t>   the </a:t>
            </a:r>
            <a:r>
              <a:rPr kumimoji="1" lang="en-US" sz="2800" b="1" dirty="0" err="1" smtClean="0"/>
              <a:t>Weibel</a:t>
            </a:r>
            <a:r>
              <a:rPr kumimoji="1" lang="en-US" sz="2800" b="1" dirty="0" smtClean="0"/>
              <a:t> instability</a:t>
            </a:r>
          </a:p>
          <a:p>
            <a:pPr defTabSz="795851"/>
            <a:r>
              <a:rPr kumimoji="1" lang="en-US" sz="2800" b="1" dirty="0" smtClean="0"/>
              <a:t>5. Strong magnetic field amplification with</a:t>
            </a:r>
          </a:p>
          <a:p>
            <a:pPr defTabSz="795851"/>
            <a:r>
              <a:rPr kumimoji="1" lang="en-US" sz="2800" b="1" dirty="0"/>
              <a:t> </a:t>
            </a:r>
            <a:r>
              <a:rPr kumimoji="1" lang="en-US" sz="2800" b="1" dirty="0" smtClean="0"/>
              <a:t>   colliding jets with magnetic fields</a:t>
            </a:r>
          </a:p>
          <a:p>
            <a:pPr defTabSz="795851"/>
            <a:r>
              <a:rPr kumimoji="1" lang="en-US" sz="2800" b="1" dirty="0" smtClean="0"/>
              <a:t>6. Acceleration in </a:t>
            </a:r>
            <a:r>
              <a:rPr kumimoji="1" lang="en-US" sz="2800" b="1" dirty="0" err="1" smtClean="0"/>
              <a:t>recollimation</a:t>
            </a:r>
            <a:r>
              <a:rPr kumimoji="1" lang="en-US" sz="2800" b="1" dirty="0" smtClean="0"/>
              <a:t> shock</a:t>
            </a:r>
          </a:p>
          <a:p>
            <a:pPr defTabSz="795851"/>
            <a:r>
              <a:rPr kumimoji="1" lang="en-US" sz="2800" b="1" dirty="0"/>
              <a:t>7</a:t>
            </a:r>
            <a:r>
              <a:rPr kumimoji="1" lang="en-US" sz="2800" b="1" dirty="0" smtClean="0"/>
              <a:t>. Summary</a:t>
            </a:r>
          </a:p>
          <a:p>
            <a:pPr defTabSz="795851"/>
            <a:r>
              <a:rPr kumimoji="1" lang="en-US" sz="2800" b="1" dirty="0" smtClean="0"/>
              <a:t>8. Future plans </a:t>
            </a:r>
          </a:p>
        </p:txBody>
      </p:sp>
    </p:spTree>
    <p:extLst>
      <p:ext uri="{BB962C8B-B14F-4D97-AF65-F5344CB8AC3E}">
        <p14:creationId xmlns:p14="http://schemas.microsoft.com/office/powerpoint/2010/main" val="964630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1PSh.jp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88" y="1335205"/>
            <a:ext cx="4569486" cy="4844815"/>
          </a:xfrm>
          <a:prstGeom prst="rect">
            <a:avLst/>
          </a:prstGeom>
        </p:spPr>
      </p:pic>
      <p:sp>
        <p:nvSpPr>
          <p:cNvPr id="6" name="Text Box 3"/>
          <p:cNvSpPr txBox="1"/>
          <p:nvPr/>
        </p:nvSpPr>
        <p:spPr>
          <a:xfrm>
            <a:off x="5372100" y="5994286"/>
            <a:ext cx="3394778" cy="371467"/>
          </a:xfrm>
          <a:prstGeom prst="rect">
            <a:avLst/>
          </a:prstGeom>
          <a:noFill/>
        </p:spPr>
        <p:txBody>
          <a:bodyPr wrap="none" lIns="93554" tIns="46777" rIns="93554" bIns="46777" rtlCol="0">
            <a:spAutoFit/>
          </a:bodyPr>
          <a:lstStyle/>
          <a:p>
            <a:pPr marL="0" marR="0" algn="ctr" fontAlgn="base">
              <a:spcBef>
                <a:spcPts val="0"/>
              </a:spcBef>
              <a:spcAft>
                <a:spcPts val="0"/>
              </a:spcAft>
            </a:pP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ＭＳ Ｐゴシック"/>
                <a:cs typeface="ＭＳ Ｐゴシック"/>
              </a:rPr>
              <a:t>Choi, Min, KN, </a:t>
            </a:r>
            <a:r>
              <a:rPr lang="en-US" kern="1200" dirty="0" smtClean="0">
                <a:solidFill>
                  <a:srgbClr val="000000"/>
                </a:solidFill>
                <a:effectLst/>
                <a:latin typeface="Times New Roman"/>
                <a:ea typeface="ＭＳ Ｐゴシック"/>
                <a:cs typeface="ＭＳ Ｐゴシック"/>
              </a:rPr>
              <a:t>2013 </a:t>
            </a: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ＭＳ Ｐゴシック"/>
                <a:cs typeface="ＭＳ Ｐゴシック"/>
              </a:rPr>
              <a:t>(in progress)</a:t>
            </a:r>
            <a:endParaRPr lang="en-US" dirty="0">
              <a:effectLst/>
              <a:latin typeface="Times"/>
              <a:ea typeface="ＭＳ 明朝"/>
              <a:cs typeface="Times New Roman"/>
            </a:endParaRPr>
          </a:p>
        </p:txBody>
      </p:sp>
      <p:sp>
        <p:nvSpPr>
          <p:cNvPr id="7" name="Text Box 4"/>
          <p:cNvSpPr txBox="1"/>
          <p:nvPr/>
        </p:nvSpPr>
        <p:spPr>
          <a:xfrm>
            <a:off x="509788" y="189770"/>
            <a:ext cx="8421076" cy="648465"/>
          </a:xfrm>
          <a:prstGeom prst="rect">
            <a:avLst/>
          </a:prstGeom>
          <a:noFill/>
        </p:spPr>
        <p:txBody>
          <a:bodyPr wrap="square" lIns="93554" tIns="46777" rIns="93554" bIns="46777" rtlCol="0">
            <a:spAutoFit/>
          </a:bodyPr>
          <a:lstStyle/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3600" b="1" kern="1200" dirty="0">
                <a:solidFill>
                  <a:srgbClr val="0000FF"/>
                </a:solidFill>
                <a:effectLst/>
                <a:latin typeface="Times New Roman"/>
                <a:ea typeface="ＭＳ Ｐゴシック"/>
                <a:cs typeface="ＭＳ Ｐゴシック"/>
              </a:rPr>
              <a:t>Simulations with magnetic field in jets</a:t>
            </a:r>
            <a:endParaRPr lang="en-US" sz="3600" dirty="0">
              <a:effectLst/>
              <a:latin typeface="Times"/>
              <a:ea typeface="ＭＳ 明朝"/>
              <a:cs typeface="Times New Roman"/>
            </a:endParaRPr>
          </a:p>
        </p:txBody>
      </p:sp>
      <p:sp>
        <p:nvSpPr>
          <p:cNvPr id="8" name="Text Box 5"/>
          <p:cNvSpPr txBox="1"/>
          <p:nvPr/>
        </p:nvSpPr>
        <p:spPr>
          <a:xfrm>
            <a:off x="729266" y="828452"/>
            <a:ext cx="2760870" cy="402244"/>
          </a:xfrm>
          <a:prstGeom prst="rect">
            <a:avLst/>
          </a:prstGeom>
          <a:noFill/>
        </p:spPr>
        <p:txBody>
          <a:bodyPr wrap="square" lIns="93554" tIns="46777" rIns="93554" bIns="46777" rtlCol="0">
            <a:spAutoFit/>
          </a:bodyPr>
          <a:lstStyle/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2000" kern="1200" dirty="0">
                <a:solidFill>
                  <a:srgbClr val="000000"/>
                </a:solidFill>
                <a:effectLst/>
                <a:latin typeface="Times New Roman"/>
                <a:ea typeface="ＭＳ Ｐゴシック"/>
                <a:cs typeface="ＭＳ Ｐゴシック"/>
              </a:rPr>
              <a:t>no magnetic field</a:t>
            </a:r>
            <a:endParaRPr lang="en-US" sz="2000" dirty="0">
              <a:effectLst/>
              <a:latin typeface="Times"/>
              <a:ea typeface="ＭＳ 明朝"/>
              <a:cs typeface="Times New Roman"/>
            </a:endParaRPr>
          </a:p>
        </p:txBody>
      </p:sp>
      <p:sp>
        <p:nvSpPr>
          <p:cNvPr id="9" name="Text Box 6"/>
          <p:cNvSpPr txBox="1"/>
          <p:nvPr/>
        </p:nvSpPr>
        <p:spPr>
          <a:xfrm>
            <a:off x="3004163" y="838235"/>
            <a:ext cx="2971749" cy="402244"/>
          </a:xfrm>
          <a:prstGeom prst="rect">
            <a:avLst/>
          </a:prstGeom>
          <a:noFill/>
        </p:spPr>
        <p:txBody>
          <a:bodyPr wrap="none" lIns="93554" tIns="46777" rIns="93554" bIns="46777" rtlCol="0">
            <a:spAutoFit/>
          </a:bodyPr>
          <a:lstStyle/>
          <a:p>
            <a:pPr marL="0" marR="0" algn="ctr" fontAlgn="base">
              <a:spcBef>
                <a:spcPts val="0"/>
              </a:spcBef>
              <a:spcAft>
                <a:spcPts val="0"/>
              </a:spcAft>
            </a:pPr>
            <a:r>
              <a:rPr lang="en-US" sz="2000" kern="1200" dirty="0">
                <a:solidFill>
                  <a:srgbClr val="000000"/>
                </a:solidFill>
                <a:effectLst/>
                <a:latin typeface="Times New Roman"/>
                <a:ea typeface="ＭＳ Ｐゴシック"/>
                <a:cs typeface="ＭＳ Ｐゴシック"/>
              </a:rPr>
              <a:t>anti-parallel magnetic field</a:t>
            </a:r>
            <a:endParaRPr lang="en-US" sz="2000" dirty="0">
              <a:effectLst/>
              <a:latin typeface="Times"/>
              <a:ea typeface="ＭＳ 明朝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49585" y="1228012"/>
            <a:ext cx="3994415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Snapshots </a:t>
            </a:r>
            <a:r>
              <a:rPr lang="en-US" dirty="0"/>
              <a:t>for </a:t>
            </a:r>
            <a:r>
              <a:rPr lang="en-US" dirty="0" err="1"/>
              <a:t>unmagnetized</a:t>
            </a:r>
            <a:r>
              <a:rPr lang="en-US" dirty="0"/>
              <a:t> </a:t>
            </a:r>
          </a:p>
          <a:p>
            <a:r>
              <a:rPr lang="en-US" dirty="0"/>
              <a:t>ambient plasma (left column) and </a:t>
            </a:r>
            <a:endParaRPr lang="en-US" dirty="0" smtClean="0"/>
          </a:p>
          <a:p>
            <a:r>
              <a:rPr lang="en-US" dirty="0" smtClean="0"/>
              <a:t>anti-parallel </a:t>
            </a:r>
            <a:r>
              <a:rPr lang="en-US" dirty="0"/>
              <a:t>magnetic field in the </a:t>
            </a:r>
            <a:endParaRPr lang="en-US" dirty="0" smtClean="0"/>
          </a:p>
          <a:p>
            <a:r>
              <a:rPr lang="en-US" dirty="0" smtClean="0"/>
              <a:t>ambient plasma </a:t>
            </a:r>
            <a:r>
              <a:rPr lang="en-US" dirty="0"/>
              <a:t>(right column) at </a:t>
            </a:r>
            <a:endParaRPr lang="en-US" dirty="0" smtClean="0"/>
          </a:p>
          <a:p>
            <a:r>
              <a:rPr lang="en-US" dirty="0" smtClean="0"/>
              <a:t>t </a:t>
            </a:r>
            <a:r>
              <a:rPr lang="en-US" dirty="0"/>
              <a:t>= </a:t>
            </a:r>
            <a:r>
              <a:rPr lang="en-US" dirty="0" smtClean="0"/>
              <a:t>1450</a:t>
            </a:r>
            <a:endParaRPr lang="en-US" dirty="0"/>
          </a:p>
          <a:p>
            <a:r>
              <a:rPr lang="en-US" dirty="0" smtClean="0"/>
              <a:t>(Choi</a:t>
            </a:r>
            <a:r>
              <a:rPr lang="en-US" dirty="0"/>
              <a:t>, Min, </a:t>
            </a:r>
            <a:r>
              <a:rPr lang="en-US" dirty="0" smtClean="0"/>
              <a:t>and </a:t>
            </a:r>
            <a:r>
              <a:rPr lang="en-US" dirty="0"/>
              <a:t>Nishikawa, 2012). </a:t>
            </a:r>
            <a:endParaRPr lang="en-US" dirty="0" smtClean="0"/>
          </a:p>
          <a:p>
            <a:r>
              <a:rPr lang="en-US" dirty="0" smtClean="0"/>
              <a:t>The averaged </a:t>
            </a:r>
            <a:r>
              <a:rPr lang="en-US" dirty="0"/>
              <a:t>values of electron </a:t>
            </a:r>
            <a:endParaRPr lang="en-US" dirty="0" smtClean="0"/>
          </a:p>
          <a:p>
            <a:r>
              <a:rPr lang="en-US" dirty="0" smtClean="0"/>
              <a:t>density </a:t>
            </a:r>
            <a:r>
              <a:rPr lang="en-US" dirty="0"/>
              <a:t>(a) and (b), magnetic field </a:t>
            </a:r>
            <a:endParaRPr lang="en-US" dirty="0" smtClean="0"/>
          </a:p>
          <a:p>
            <a:r>
              <a:rPr lang="en-US" dirty="0" smtClean="0"/>
              <a:t>(</a:t>
            </a:r>
            <a:r>
              <a:rPr lang="en-US" dirty="0"/>
              <a:t>c) and (d), electric field (e) and (f), </a:t>
            </a:r>
            <a:endParaRPr lang="en-US" dirty="0" smtClean="0"/>
          </a:p>
          <a:p>
            <a:r>
              <a:rPr lang="en-US" dirty="0" smtClean="0"/>
              <a:t>phase </a:t>
            </a:r>
            <a:r>
              <a:rPr lang="en-US" dirty="0"/>
              <a:t>space of electrons (g) and (h), </a:t>
            </a:r>
            <a:endParaRPr lang="en-US" dirty="0" smtClean="0"/>
          </a:p>
          <a:p>
            <a:r>
              <a:rPr lang="en-US" dirty="0" smtClean="0"/>
              <a:t>and </a:t>
            </a:r>
            <a:r>
              <a:rPr lang="en-US" dirty="0"/>
              <a:t>phase space of ions (</a:t>
            </a:r>
            <a:r>
              <a:rPr lang="en-US" dirty="0" err="1"/>
              <a:t>i</a:t>
            </a:r>
            <a:r>
              <a:rPr lang="en-US" dirty="0"/>
              <a:t>) and (j). </a:t>
            </a:r>
            <a:endParaRPr lang="en-US" dirty="0" smtClean="0"/>
          </a:p>
          <a:p>
            <a:r>
              <a:rPr lang="en-US" dirty="0" smtClean="0"/>
              <a:t>Reconnection </a:t>
            </a:r>
            <a:r>
              <a:rPr lang="en-US" dirty="0"/>
              <a:t>occurs for the case of </a:t>
            </a:r>
            <a:endParaRPr lang="en-US" dirty="0" smtClean="0"/>
          </a:p>
          <a:p>
            <a:r>
              <a:rPr lang="en-US" dirty="0" smtClean="0"/>
              <a:t>anti</a:t>
            </a:r>
            <a:r>
              <a:rPr lang="en-US" dirty="0"/>
              <a:t>- parallel magnetic fields and is </a:t>
            </a:r>
            <a:endParaRPr lang="en-US" dirty="0" smtClean="0"/>
          </a:p>
          <a:p>
            <a:r>
              <a:rPr lang="en-US" dirty="0" smtClean="0"/>
              <a:t>indicated </a:t>
            </a:r>
            <a:r>
              <a:rPr lang="en-US" dirty="0"/>
              <a:t>by the positive </a:t>
            </a:r>
            <a:r>
              <a:rPr lang="en-US" dirty="0" err="1"/>
              <a:t>E</a:t>
            </a:r>
            <a:r>
              <a:rPr lang="en-US" baseline="-25000" dirty="0" err="1"/>
              <a:t>y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component </a:t>
            </a:r>
            <a:r>
              <a:rPr lang="en-US" dirty="0"/>
              <a:t>in (</a:t>
            </a:r>
            <a:r>
              <a:rPr lang="en-US" dirty="0" smtClean="0"/>
              <a:t>f). </a:t>
            </a:r>
            <a:endParaRPr lang="en-US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0374967"/>
              </p:ext>
            </p:extLst>
          </p:nvPr>
        </p:nvGraphicFramePr>
        <p:xfrm>
          <a:off x="5257800" y="46482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2" name="Equation" r:id="rId4" imgW="114300" imgH="165100" progId="Equation.DSMT4">
                  <p:embed/>
                </p:oleObj>
              </mc:Choice>
              <mc:Fallback>
                <p:oleObj name="Equation" r:id="rId4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57800" y="46482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6911924"/>
              </p:ext>
            </p:extLst>
          </p:nvPr>
        </p:nvGraphicFramePr>
        <p:xfrm>
          <a:off x="6149858" y="2336572"/>
          <a:ext cx="333963" cy="333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3" name="Equation" r:id="rId6" imgW="254000" imgH="254000" progId="Equation.DSMT4">
                  <p:embed/>
                </p:oleObj>
              </mc:Choice>
              <mc:Fallback>
                <p:oleObj name="Equation" r:id="rId6" imgW="254000" imgH="2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149858" y="2336572"/>
                        <a:ext cx="333963" cy="333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98791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3Drecshock1k_t100_hydroH.jp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16" y="2264833"/>
            <a:ext cx="8668284" cy="40312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68499" y="191586"/>
            <a:ext cx="53935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/>
              <a:t>3D RHD simulation of </a:t>
            </a:r>
            <a:r>
              <a:rPr lang="en-US" sz="2000" b="1" i="1" dirty="0" err="1" smtClean="0"/>
              <a:t>recollimation</a:t>
            </a:r>
            <a:r>
              <a:rPr lang="en-US" sz="2000" b="1" i="1" dirty="0" smtClean="0"/>
              <a:t> shock </a:t>
            </a:r>
          </a:p>
          <a:p>
            <a:r>
              <a:rPr lang="en-US" sz="2000" b="1" i="1" dirty="0" smtClean="0"/>
              <a:t>similar parameters of Gómez et al. (1997) </a:t>
            </a:r>
            <a:endParaRPr lang="en-US" sz="20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1100667" y="2137833"/>
            <a:ext cx="1457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gas pressure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74752" y="4112167"/>
            <a:ext cx="1663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Lorentz factor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921000" y="1809750"/>
            <a:ext cx="1540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 = 100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jet</a:t>
            </a:r>
            <a:r>
              <a:rPr lang="en-US" dirty="0" smtClean="0"/>
              <a:t>/c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926417" y="6440501"/>
            <a:ext cx="3360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Mizuno et al. in progress,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364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4444" y="53709"/>
            <a:ext cx="8601925" cy="6263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en-US" sz="3600" b="1" i="1" dirty="0" smtClean="0">
                <a:solidFill>
                  <a:srgbClr val="3366FF"/>
                </a:solidFill>
              </a:rPr>
              <a:t> Summary of Results</a:t>
            </a:r>
            <a:endParaRPr kumimoji="1" lang="en-US" sz="3600" b="1" i="1" dirty="0">
              <a:solidFill>
                <a:srgbClr val="3366FF"/>
              </a:solidFill>
            </a:endParaRPr>
          </a:p>
          <a:p>
            <a:pPr>
              <a:buFontTx/>
              <a:buChar char="•"/>
            </a:pPr>
            <a:r>
              <a:rPr kumimoji="1" lang="en-US" b="1" dirty="0"/>
              <a:t> The </a:t>
            </a:r>
            <a:r>
              <a:rPr kumimoji="1" lang="en-US" b="1" dirty="0" err="1">
                <a:solidFill>
                  <a:srgbClr val="FF0000"/>
                </a:solidFill>
              </a:rPr>
              <a:t>Weibel</a:t>
            </a:r>
            <a:r>
              <a:rPr kumimoji="1" lang="en-US" b="1" dirty="0">
                <a:solidFill>
                  <a:srgbClr val="FF0000"/>
                </a:solidFill>
              </a:rPr>
              <a:t> instability</a:t>
            </a:r>
            <a:r>
              <a:rPr kumimoji="1" lang="en-US" b="1" dirty="0"/>
              <a:t> creates </a:t>
            </a:r>
            <a:r>
              <a:rPr kumimoji="1" lang="en-US" b="1" dirty="0" err="1"/>
              <a:t>filamented</a:t>
            </a:r>
            <a:r>
              <a:rPr kumimoji="1" lang="en-US" b="1" dirty="0"/>
              <a:t> currents and density </a:t>
            </a:r>
          </a:p>
          <a:p>
            <a:r>
              <a:rPr kumimoji="1" lang="en-US" b="1" dirty="0"/>
              <a:t>  </a:t>
            </a:r>
            <a:r>
              <a:rPr kumimoji="1" lang="en-US" b="1" dirty="0" smtClean="0"/>
              <a:t> structure </a:t>
            </a:r>
            <a:r>
              <a:rPr kumimoji="1" lang="en-US" b="1" dirty="0"/>
              <a:t>along the propagation axis of  the jet. </a:t>
            </a:r>
          </a:p>
          <a:p>
            <a:pPr>
              <a:buFontTx/>
              <a:buChar char="•"/>
            </a:pPr>
            <a:r>
              <a:rPr kumimoji="1" lang="en-US" b="1" dirty="0"/>
              <a:t> The growth rate of  the </a:t>
            </a:r>
            <a:r>
              <a:rPr kumimoji="1" lang="en-US" b="1" dirty="0" err="1">
                <a:solidFill>
                  <a:srgbClr val="FF0000"/>
                </a:solidFill>
              </a:rPr>
              <a:t>Weibel</a:t>
            </a:r>
            <a:r>
              <a:rPr kumimoji="1" lang="en-US" b="1" dirty="0">
                <a:solidFill>
                  <a:srgbClr val="FF0000"/>
                </a:solidFill>
              </a:rPr>
              <a:t> instability</a:t>
            </a:r>
            <a:r>
              <a:rPr kumimoji="1" lang="en-US" b="1" dirty="0"/>
              <a:t> depends on the Lorentz </a:t>
            </a:r>
          </a:p>
          <a:p>
            <a:r>
              <a:rPr kumimoji="1" lang="en-US" b="1" dirty="0"/>
              <a:t> </a:t>
            </a:r>
            <a:r>
              <a:rPr kumimoji="1" lang="en-US" b="1" dirty="0" smtClean="0"/>
              <a:t>  </a:t>
            </a:r>
            <a:r>
              <a:rPr kumimoji="1" lang="en-US" b="1" dirty="0"/>
              <a:t>factor, composition, and strength and direction of ambient B fields. </a:t>
            </a:r>
          </a:p>
          <a:p>
            <a:pPr>
              <a:buFontTx/>
              <a:buChar char="•"/>
            </a:pPr>
            <a:r>
              <a:rPr lang="en-US" b="1" dirty="0"/>
              <a:t>The presence of ions in the ambient plasma enhances the strength of </a:t>
            </a:r>
            <a:endParaRPr lang="en-US" b="1" dirty="0" smtClean="0"/>
          </a:p>
          <a:p>
            <a:r>
              <a:rPr lang="en-US" b="1" dirty="0"/>
              <a:t> </a:t>
            </a:r>
            <a:r>
              <a:rPr lang="en-US" b="1" dirty="0" smtClean="0"/>
              <a:t>  the </a:t>
            </a:r>
            <a:r>
              <a:rPr lang="en-US" b="1" dirty="0"/>
              <a:t>generated magnetic fields due to the excitation of the </a:t>
            </a:r>
            <a:r>
              <a:rPr lang="en-US" b="1" dirty="0" smtClean="0"/>
              <a:t>ion </a:t>
            </a:r>
            <a:r>
              <a:rPr lang="en-US" b="1" dirty="0" err="1"/>
              <a:t>Weibel</a:t>
            </a:r>
            <a:r>
              <a:rPr lang="en-US" b="1" dirty="0"/>
              <a:t> </a:t>
            </a:r>
            <a:endParaRPr lang="en-US" b="1" dirty="0" smtClean="0"/>
          </a:p>
          <a:p>
            <a:r>
              <a:rPr lang="en-US" b="1" dirty="0"/>
              <a:t> </a:t>
            </a:r>
            <a:r>
              <a:rPr lang="en-US" b="1" dirty="0" smtClean="0"/>
              <a:t>  instability</a:t>
            </a:r>
            <a:r>
              <a:rPr kumimoji="1" lang="en-US" b="1" dirty="0" smtClean="0"/>
              <a:t>. </a:t>
            </a:r>
            <a:endParaRPr kumimoji="1" lang="en-US" b="1" dirty="0"/>
          </a:p>
          <a:p>
            <a:pPr>
              <a:buFontTx/>
              <a:buChar char="•"/>
            </a:pPr>
            <a:r>
              <a:rPr kumimoji="1" lang="en-US" b="1" dirty="0"/>
              <a:t> This enhanced magnetic field with electron-ion ambient plasma may</a:t>
            </a:r>
          </a:p>
          <a:p>
            <a:r>
              <a:rPr kumimoji="1" lang="en-US" b="1" dirty="0"/>
              <a:t> </a:t>
            </a:r>
            <a:r>
              <a:rPr kumimoji="1" lang="en-US" b="1" dirty="0" smtClean="0"/>
              <a:t>  </a:t>
            </a:r>
            <a:r>
              <a:rPr kumimoji="1" lang="en-US" b="1" dirty="0"/>
              <a:t>be </a:t>
            </a:r>
            <a:r>
              <a:rPr kumimoji="1" lang="en-US" b="1" dirty="0" smtClean="0"/>
              <a:t>the cause </a:t>
            </a:r>
            <a:r>
              <a:rPr kumimoji="1" lang="en-US" b="1" dirty="0"/>
              <a:t>of large upstream magnetic fields in GRB shocks.</a:t>
            </a:r>
          </a:p>
          <a:p>
            <a:pPr>
              <a:buFontTx/>
              <a:buChar char="•"/>
            </a:pPr>
            <a:r>
              <a:rPr kumimoji="1" lang="en-US" b="1" dirty="0"/>
              <a:t> In order to understand the complex shock dynamics of relativistic </a:t>
            </a:r>
          </a:p>
          <a:p>
            <a:r>
              <a:rPr kumimoji="1" lang="en-US" b="1" dirty="0"/>
              <a:t>  </a:t>
            </a:r>
            <a:r>
              <a:rPr kumimoji="1" lang="en-US" b="1" dirty="0" smtClean="0"/>
              <a:t> jets</a:t>
            </a:r>
            <a:r>
              <a:rPr kumimoji="1" lang="en-US" b="1" dirty="0"/>
              <a:t>, further simulations with additional physical mechanisms such </a:t>
            </a:r>
          </a:p>
          <a:p>
            <a:r>
              <a:rPr kumimoji="1" lang="en-US" b="1" dirty="0"/>
              <a:t> </a:t>
            </a:r>
            <a:r>
              <a:rPr kumimoji="1" lang="en-US" b="1" dirty="0" smtClean="0"/>
              <a:t>  </a:t>
            </a:r>
            <a:r>
              <a:rPr kumimoji="1" lang="en-US" b="1" dirty="0"/>
              <a:t>as radiation loss and inverse Compton scattering  are necessary</a:t>
            </a:r>
            <a:r>
              <a:rPr kumimoji="1" lang="en-US" b="1" dirty="0" smtClean="0"/>
              <a:t>.</a:t>
            </a:r>
          </a:p>
          <a:p>
            <a:pPr>
              <a:buFont typeface="Arial" charset="0"/>
              <a:buChar char="•"/>
            </a:pPr>
            <a:r>
              <a:rPr kumimoji="1" lang="en-US" b="1" dirty="0"/>
              <a:t> Spectra from two electrons were calculated for different </a:t>
            </a:r>
            <a:r>
              <a:rPr kumimoji="1" lang="en-US" b="1" dirty="0" smtClean="0"/>
              <a:t>conditions</a:t>
            </a:r>
            <a:r>
              <a:rPr kumimoji="1" lang="en-US" b="1" dirty="0"/>
              <a:t>.</a:t>
            </a:r>
          </a:p>
          <a:p>
            <a:pPr>
              <a:buFontTx/>
              <a:buChar char="•"/>
            </a:pPr>
            <a:r>
              <a:rPr kumimoji="1" lang="en-US" b="1" dirty="0"/>
              <a:t> The magnetic fields created by the </a:t>
            </a:r>
            <a:r>
              <a:rPr kumimoji="1" lang="en-US" b="1" dirty="0" err="1">
                <a:solidFill>
                  <a:srgbClr val="FF0000"/>
                </a:solidFill>
              </a:rPr>
              <a:t>Weibel</a:t>
            </a:r>
            <a:r>
              <a:rPr kumimoji="1" lang="en-US" b="1" dirty="0">
                <a:solidFill>
                  <a:srgbClr val="FF0000"/>
                </a:solidFill>
              </a:rPr>
              <a:t> instability</a:t>
            </a:r>
            <a:r>
              <a:rPr kumimoji="1" lang="en-US" b="1" dirty="0"/>
              <a:t> generate </a:t>
            </a:r>
          </a:p>
          <a:p>
            <a:r>
              <a:rPr kumimoji="1" lang="en-US" b="1" dirty="0"/>
              <a:t> </a:t>
            </a:r>
            <a:r>
              <a:rPr kumimoji="1" lang="en-US" b="1" dirty="0" smtClean="0"/>
              <a:t>  </a:t>
            </a:r>
            <a:r>
              <a:rPr kumimoji="1" lang="en-US" b="1" dirty="0"/>
              <a:t>highly inhomogeneous magnetic fields, which are responsible for </a:t>
            </a:r>
          </a:p>
          <a:p>
            <a:r>
              <a:rPr kumimoji="1" lang="en-US" b="1" dirty="0" smtClean="0"/>
              <a:t>   </a:t>
            </a:r>
            <a:r>
              <a:rPr kumimoji="1" lang="en-US" b="1" dirty="0">
                <a:solidFill>
                  <a:srgbClr val="FF0000"/>
                </a:solidFill>
              </a:rPr>
              <a:t>Jitter radiation</a:t>
            </a:r>
            <a:r>
              <a:rPr kumimoji="1" lang="en-US" b="1" dirty="0"/>
              <a:t> (Medvedev, 2000, 2006; Fleishman </a:t>
            </a:r>
            <a:r>
              <a:rPr kumimoji="1" lang="en-US" b="1" dirty="0" smtClean="0"/>
              <a:t>2006; </a:t>
            </a:r>
            <a:r>
              <a:rPr lang="en-US" b="1" dirty="0" err="1"/>
              <a:t>Frederiksen</a:t>
            </a:r>
            <a:r>
              <a:rPr lang="en-US" b="1" dirty="0"/>
              <a:t> et </a:t>
            </a:r>
            <a:r>
              <a:rPr lang="en-US" b="1" dirty="0" smtClean="0"/>
              <a:t>al. </a:t>
            </a:r>
          </a:p>
          <a:p>
            <a:r>
              <a:rPr lang="en-US" b="1" dirty="0"/>
              <a:t> </a:t>
            </a:r>
            <a:r>
              <a:rPr lang="en-US" b="1" dirty="0" smtClean="0"/>
              <a:t>  2010</a:t>
            </a:r>
            <a:r>
              <a:rPr lang="en-US" b="1" dirty="0"/>
              <a:t>, Medvedev et al 2011</a:t>
            </a:r>
            <a:r>
              <a:rPr kumimoji="1" lang="en-US" b="1" dirty="0" smtClean="0"/>
              <a:t>)</a:t>
            </a:r>
            <a:r>
              <a:rPr kumimoji="1" lang="en-US" b="1" dirty="0"/>
              <a:t>.</a:t>
            </a:r>
          </a:p>
          <a:p>
            <a:pPr>
              <a:buFont typeface="Arial" charset="0"/>
              <a:buChar char="•"/>
            </a:pPr>
            <a:r>
              <a:rPr kumimoji="1" lang="en-US" b="1" dirty="0"/>
              <a:t> </a:t>
            </a:r>
            <a:r>
              <a:rPr kumimoji="1" lang="en-US" b="1" dirty="0" smtClean="0">
                <a:solidFill>
                  <a:srgbClr val="FF0000"/>
                </a:solidFill>
              </a:rPr>
              <a:t>Our new </a:t>
            </a:r>
            <a:r>
              <a:rPr kumimoji="1" lang="en-US" b="1" dirty="0">
                <a:solidFill>
                  <a:srgbClr val="FF0000"/>
                </a:solidFill>
              </a:rPr>
              <a:t>numerical approach of calculating radiation </a:t>
            </a:r>
            <a:r>
              <a:rPr kumimoji="1" lang="en-US" b="1" dirty="0" smtClean="0">
                <a:solidFill>
                  <a:srgbClr val="FF0000"/>
                </a:solidFill>
              </a:rPr>
              <a:t>from </a:t>
            </a:r>
            <a:r>
              <a:rPr kumimoji="1" lang="en-US" b="1" dirty="0">
                <a:solidFill>
                  <a:srgbClr val="FF0000"/>
                </a:solidFill>
              </a:rPr>
              <a:t>electrons </a:t>
            </a:r>
            <a:endParaRPr kumimoji="1" lang="en-US" b="1" dirty="0" smtClean="0">
              <a:solidFill>
                <a:srgbClr val="FF0000"/>
              </a:solidFill>
            </a:endParaRPr>
          </a:p>
          <a:p>
            <a:r>
              <a:rPr kumimoji="1" lang="en-US" b="1" dirty="0">
                <a:solidFill>
                  <a:srgbClr val="FF0000"/>
                </a:solidFill>
              </a:rPr>
              <a:t> </a:t>
            </a:r>
            <a:r>
              <a:rPr kumimoji="1" lang="en-US" b="1" dirty="0" smtClean="0">
                <a:solidFill>
                  <a:srgbClr val="FF0000"/>
                </a:solidFill>
              </a:rPr>
              <a:t>  based </a:t>
            </a:r>
            <a:r>
              <a:rPr kumimoji="1" lang="en-US" b="1" dirty="0">
                <a:solidFill>
                  <a:srgbClr val="FF0000"/>
                </a:solidFill>
              </a:rPr>
              <a:t>on </a:t>
            </a:r>
            <a:r>
              <a:rPr kumimoji="1" lang="en-US" b="1" dirty="0" smtClean="0">
                <a:solidFill>
                  <a:srgbClr val="FF0000"/>
                </a:solidFill>
              </a:rPr>
              <a:t>self</a:t>
            </a:r>
            <a:r>
              <a:rPr kumimoji="1" lang="en-US" b="1" dirty="0">
                <a:solidFill>
                  <a:srgbClr val="FF0000"/>
                </a:solidFill>
              </a:rPr>
              <a:t>-</a:t>
            </a:r>
            <a:r>
              <a:rPr kumimoji="1" lang="en-US" b="1" dirty="0" smtClean="0">
                <a:solidFill>
                  <a:srgbClr val="FF0000"/>
                </a:solidFill>
              </a:rPr>
              <a:t>consistent simulations </a:t>
            </a:r>
            <a:r>
              <a:rPr kumimoji="1" lang="en-US" b="1" dirty="0">
                <a:solidFill>
                  <a:srgbClr val="FF0000"/>
                </a:solidFill>
              </a:rPr>
              <a:t>provides </a:t>
            </a:r>
            <a:r>
              <a:rPr kumimoji="1" lang="en-US" b="1" dirty="0" smtClean="0">
                <a:solidFill>
                  <a:srgbClr val="FF0000"/>
                </a:solidFill>
              </a:rPr>
              <a:t>more </a:t>
            </a:r>
            <a:r>
              <a:rPr kumimoji="1" lang="en-US" b="1" dirty="0">
                <a:solidFill>
                  <a:srgbClr val="FF0000"/>
                </a:solidFill>
              </a:rPr>
              <a:t>realistic </a:t>
            </a:r>
            <a:r>
              <a:rPr kumimoji="1" lang="en-US" b="1" dirty="0" smtClean="0">
                <a:solidFill>
                  <a:srgbClr val="FF0000"/>
                </a:solidFill>
              </a:rPr>
              <a:t>spectra</a:t>
            </a:r>
          </a:p>
          <a:p>
            <a:r>
              <a:rPr kumimoji="1" lang="en-US" b="1" dirty="0">
                <a:solidFill>
                  <a:srgbClr val="FF0000"/>
                </a:solidFill>
              </a:rPr>
              <a:t> </a:t>
            </a:r>
            <a:r>
              <a:rPr kumimoji="1" lang="en-US" b="1" dirty="0" smtClean="0">
                <a:solidFill>
                  <a:srgbClr val="FF0000"/>
                </a:solidFill>
              </a:rPr>
              <a:t>  </a:t>
            </a:r>
            <a:r>
              <a:rPr kumimoji="1" lang="en-US" b="1" dirty="0">
                <a:solidFill>
                  <a:srgbClr val="FF0000"/>
                </a:solidFill>
              </a:rPr>
              <a:t>including jitter radiation. </a:t>
            </a:r>
          </a:p>
        </p:txBody>
      </p:sp>
    </p:spTree>
    <p:extLst>
      <p:ext uri="{BB962C8B-B14F-4D97-AF65-F5344CB8AC3E}">
        <p14:creationId xmlns:p14="http://schemas.microsoft.com/office/powerpoint/2010/main" val="1159644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3163" y="499060"/>
            <a:ext cx="8504806" cy="53091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800"/>
              </a:spcAft>
            </a:pPr>
            <a:r>
              <a:rPr kumimoji="1" lang="en-US" sz="3600" b="1" i="1" dirty="0" smtClean="0">
                <a:solidFill>
                  <a:srgbClr val="3366FF"/>
                </a:solidFill>
              </a:rPr>
              <a:t>                    Future </a:t>
            </a:r>
            <a:r>
              <a:rPr kumimoji="1" lang="en-US" sz="3600" b="1" i="1" dirty="0">
                <a:solidFill>
                  <a:srgbClr val="3366FF"/>
                </a:solidFill>
              </a:rPr>
              <a:t>plans </a:t>
            </a:r>
          </a:p>
          <a:p>
            <a:pPr marL="457200" indent="-457200">
              <a:buFontTx/>
              <a:buChar char="•"/>
            </a:pPr>
            <a:r>
              <a:rPr kumimoji="1" lang="en-US" sz="2400" b="1" dirty="0" smtClean="0"/>
              <a:t>Further </a:t>
            </a:r>
            <a:r>
              <a:rPr kumimoji="1" lang="en-US" sz="2400" b="1" dirty="0"/>
              <a:t>simulations with a systematic parameter </a:t>
            </a:r>
            <a:endParaRPr kumimoji="1" lang="en-US" sz="2400" b="1" dirty="0" smtClean="0"/>
          </a:p>
          <a:p>
            <a:r>
              <a:rPr kumimoji="1" lang="en-US" sz="2400" b="1" dirty="0"/>
              <a:t> </a:t>
            </a:r>
            <a:r>
              <a:rPr kumimoji="1" lang="en-US" sz="2400" b="1" dirty="0" smtClean="0"/>
              <a:t>     survey </a:t>
            </a:r>
            <a:r>
              <a:rPr kumimoji="1" lang="en-US" sz="2400" b="1" dirty="0"/>
              <a:t>will </a:t>
            </a:r>
            <a:r>
              <a:rPr kumimoji="1" lang="en-US" sz="2400" b="1" dirty="0" smtClean="0"/>
              <a:t>be performed </a:t>
            </a:r>
            <a:r>
              <a:rPr kumimoji="1" lang="en-US" sz="2400" b="1" dirty="0"/>
              <a:t>in order to understand </a:t>
            </a:r>
            <a:endParaRPr kumimoji="1" lang="en-US" sz="2400" b="1" dirty="0" smtClean="0"/>
          </a:p>
          <a:p>
            <a:r>
              <a:rPr kumimoji="1" lang="en-US" sz="2400" b="1" dirty="0"/>
              <a:t> </a:t>
            </a:r>
            <a:r>
              <a:rPr kumimoji="1" lang="en-US" sz="2400" b="1" dirty="0" smtClean="0"/>
              <a:t>     shock </a:t>
            </a:r>
            <a:r>
              <a:rPr kumimoji="1" lang="en-US" sz="2400" b="1" dirty="0"/>
              <a:t>dynamics </a:t>
            </a:r>
            <a:r>
              <a:rPr kumimoji="1" lang="en-US" sz="2400" b="1" dirty="0" smtClean="0"/>
              <a:t>including </a:t>
            </a:r>
            <a:r>
              <a:rPr kumimoji="1" lang="en-US" sz="2400" b="1" dirty="0" smtClean="0">
                <a:solidFill>
                  <a:srgbClr val="FF0000"/>
                </a:solidFill>
              </a:rPr>
              <a:t>reconnection and KKHI</a:t>
            </a:r>
            <a:r>
              <a:rPr kumimoji="1" lang="en-US" sz="2400" b="1" dirty="0" smtClean="0"/>
              <a:t>. </a:t>
            </a:r>
            <a:endParaRPr kumimoji="1" lang="en-US" sz="2400" b="1" dirty="0"/>
          </a:p>
          <a:p>
            <a:pPr marL="457200" indent="-457200">
              <a:buFontTx/>
              <a:buChar char="•"/>
            </a:pPr>
            <a:r>
              <a:rPr kumimoji="1" lang="en-US" sz="2400" b="1" dirty="0" smtClean="0"/>
              <a:t>Further </a:t>
            </a:r>
            <a:r>
              <a:rPr kumimoji="1" lang="en-US" sz="2400" b="1" dirty="0"/>
              <a:t>simulations will be performed to calculate </a:t>
            </a:r>
            <a:endParaRPr kumimoji="1" lang="en-US" sz="2400" b="1" dirty="0" smtClean="0"/>
          </a:p>
          <a:p>
            <a:r>
              <a:rPr kumimoji="1" lang="en-US" sz="2400" b="1" dirty="0"/>
              <a:t> </a:t>
            </a:r>
            <a:r>
              <a:rPr kumimoji="1" lang="en-US" sz="2400" b="1" dirty="0" smtClean="0"/>
              <a:t>     self</a:t>
            </a:r>
            <a:r>
              <a:rPr kumimoji="1" lang="en-US" sz="2400" b="1" dirty="0"/>
              <a:t>-</a:t>
            </a:r>
            <a:r>
              <a:rPr kumimoji="1" lang="en-US" sz="2400" b="1" dirty="0" smtClean="0"/>
              <a:t>consistent radiation </a:t>
            </a:r>
            <a:r>
              <a:rPr kumimoji="1" lang="en-US" sz="2400" b="1" dirty="0"/>
              <a:t>including time evolution </a:t>
            </a:r>
            <a:endParaRPr kumimoji="1" lang="en-US" sz="2400" b="1" dirty="0" smtClean="0"/>
          </a:p>
          <a:p>
            <a:r>
              <a:rPr kumimoji="1" lang="en-US" sz="2400" b="1" dirty="0"/>
              <a:t> </a:t>
            </a:r>
            <a:r>
              <a:rPr kumimoji="1" lang="en-US" sz="2400" b="1" dirty="0" smtClean="0"/>
              <a:t>     of </a:t>
            </a:r>
            <a:r>
              <a:rPr kumimoji="1" lang="en-US" sz="2400" b="1" dirty="0"/>
              <a:t>spectrum and time </a:t>
            </a:r>
            <a:r>
              <a:rPr kumimoji="1" lang="en-US" sz="2400" b="1" dirty="0" smtClean="0"/>
              <a:t>variability using larger systems.</a:t>
            </a:r>
            <a:endParaRPr kumimoji="1" lang="en-US" sz="2400" b="1" dirty="0">
              <a:solidFill>
                <a:srgbClr val="FF0000"/>
              </a:solidFill>
            </a:endParaRPr>
          </a:p>
          <a:p>
            <a:pPr marL="457200" indent="-457200">
              <a:buFontTx/>
              <a:buChar char="•"/>
            </a:pPr>
            <a:r>
              <a:rPr kumimoji="1" lang="en-US" sz="2400" b="1" dirty="0" smtClean="0"/>
              <a:t>Investigate </a:t>
            </a:r>
            <a:r>
              <a:rPr kumimoji="1" lang="en-US" sz="2400" b="1" dirty="0"/>
              <a:t>radiation processes from the accelerated </a:t>
            </a:r>
            <a:endParaRPr kumimoji="1" lang="en-US" sz="2400" b="1" dirty="0" smtClean="0"/>
          </a:p>
          <a:p>
            <a:r>
              <a:rPr kumimoji="1" lang="en-US" sz="2400" b="1" dirty="0"/>
              <a:t> </a:t>
            </a:r>
            <a:r>
              <a:rPr kumimoji="1" lang="en-US" sz="2400" b="1" dirty="0" smtClean="0"/>
              <a:t>     electrons in turbulent magnetic fields </a:t>
            </a:r>
            <a:r>
              <a:rPr kumimoji="1" lang="en-US" sz="2400" b="1" dirty="0"/>
              <a:t>and </a:t>
            </a:r>
            <a:r>
              <a:rPr kumimoji="1" lang="en-US" sz="2400" b="1" dirty="0" smtClean="0"/>
              <a:t>compare </a:t>
            </a:r>
          </a:p>
          <a:p>
            <a:r>
              <a:rPr kumimoji="1" lang="en-US" sz="2400" b="1" dirty="0"/>
              <a:t> </a:t>
            </a:r>
            <a:r>
              <a:rPr kumimoji="1" lang="en-US" sz="2400" b="1" dirty="0" smtClean="0"/>
              <a:t>     with </a:t>
            </a:r>
            <a:r>
              <a:rPr kumimoji="1" lang="en-US" sz="2400" b="1" dirty="0"/>
              <a:t>observations (GRBs,</a:t>
            </a:r>
            <a:r>
              <a:rPr kumimoji="1" lang="en-US" sz="2400" dirty="0"/>
              <a:t> </a:t>
            </a:r>
            <a:r>
              <a:rPr kumimoji="1" lang="en-US" sz="2400" b="1" dirty="0" smtClean="0"/>
              <a:t>SNRs</a:t>
            </a:r>
            <a:r>
              <a:rPr kumimoji="1" lang="en-US" sz="2400" b="1" dirty="0"/>
              <a:t>, AGNs, </a:t>
            </a:r>
            <a:r>
              <a:rPr kumimoji="1" lang="en-US" sz="2400" b="1" dirty="0" err="1"/>
              <a:t>etc</a:t>
            </a:r>
            <a:r>
              <a:rPr kumimoji="1" lang="en-US" sz="2400" b="1" dirty="0"/>
              <a:t>).  </a:t>
            </a:r>
            <a:endParaRPr kumimoji="1" lang="en-US" sz="2400" b="1" dirty="0" smtClean="0"/>
          </a:p>
          <a:p>
            <a:pPr marL="342900" indent="-342900">
              <a:buFont typeface="Arial"/>
              <a:buChar char="•"/>
            </a:pPr>
            <a:r>
              <a:rPr kumimoji="1" lang="en-US" sz="2400" b="1" dirty="0" smtClean="0"/>
              <a:t> Particle acceleration and radiation in </a:t>
            </a:r>
            <a:r>
              <a:rPr kumimoji="1" lang="en-US" sz="2400" b="1" dirty="0" err="1" smtClean="0">
                <a:solidFill>
                  <a:srgbClr val="FF0000"/>
                </a:solidFill>
              </a:rPr>
              <a:t>recollimation</a:t>
            </a:r>
            <a:endParaRPr kumimoji="1" lang="en-US" sz="2400" b="1" dirty="0" smtClean="0">
              <a:solidFill>
                <a:srgbClr val="FF0000"/>
              </a:solidFill>
            </a:endParaRPr>
          </a:p>
          <a:p>
            <a:r>
              <a:rPr kumimoji="1" lang="en-US" sz="2400" b="1" dirty="0">
                <a:solidFill>
                  <a:srgbClr val="FF0000"/>
                </a:solidFill>
              </a:rPr>
              <a:t> </a:t>
            </a:r>
            <a:r>
              <a:rPr kumimoji="1" lang="en-US" sz="2400" b="1" dirty="0" smtClean="0">
                <a:solidFill>
                  <a:srgbClr val="FF0000"/>
                </a:solidFill>
              </a:rPr>
              <a:t>    shocks </a:t>
            </a:r>
            <a:endParaRPr kumimoji="1" lang="en-US" sz="2400" b="1" dirty="0">
              <a:solidFill>
                <a:srgbClr val="FF0000"/>
              </a:solidFill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30413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5073" y="957957"/>
            <a:ext cx="8432416" cy="5669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kumimoji="1" lang="en-US" sz="2400" dirty="0">
                <a:solidFill>
                  <a:srgbClr val="FF0000"/>
                </a:solidFill>
              </a:rPr>
              <a:t>Fermi</a:t>
            </a:r>
            <a:r>
              <a:rPr kumimoji="1" lang="en-US" sz="2400" dirty="0"/>
              <a:t> acceleration (Monte Carlo simulations are not self</a:t>
            </a:r>
            <a:r>
              <a:rPr kumimoji="1" lang="en-US" sz="2400" dirty="0" smtClean="0"/>
              <a:t>-</a:t>
            </a:r>
          </a:p>
          <a:p>
            <a:pPr>
              <a:spcBef>
                <a:spcPct val="20000"/>
              </a:spcBef>
            </a:pPr>
            <a:r>
              <a:rPr kumimoji="1" lang="en-US" sz="2400" dirty="0"/>
              <a:t> </a:t>
            </a:r>
            <a:r>
              <a:rPr kumimoji="1" lang="en-US" sz="2400" dirty="0" smtClean="0"/>
              <a:t> consistent</a:t>
            </a:r>
            <a:r>
              <a:rPr kumimoji="1" lang="en-US" sz="2400" dirty="0"/>
              <a:t>; </a:t>
            </a:r>
            <a:r>
              <a:rPr kumimoji="1" lang="en-US" sz="2400" dirty="0" smtClean="0"/>
              <a:t>particles </a:t>
            </a:r>
            <a:r>
              <a:rPr kumimoji="1" lang="en-US" sz="2400" dirty="0"/>
              <a:t>are </a:t>
            </a:r>
            <a:r>
              <a:rPr kumimoji="1" lang="en-US" sz="2400" dirty="0" smtClean="0"/>
              <a:t>crossing </a:t>
            </a:r>
            <a:r>
              <a:rPr kumimoji="1" lang="en-US" sz="2400" dirty="0"/>
              <a:t>the shock surface many </a:t>
            </a:r>
            <a:endParaRPr kumimoji="1" lang="en-US" sz="2400" dirty="0" smtClean="0"/>
          </a:p>
          <a:p>
            <a:pPr>
              <a:spcBef>
                <a:spcPct val="20000"/>
              </a:spcBef>
            </a:pPr>
            <a:r>
              <a:rPr kumimoji="1" lang="en-US" sz="2400" dirty="0"/>
              <a:t> </a:t>
            </a:r>
            <a:r>
              <a:rPr kumimoji="1" lang="en-US" sz="2400" dirty="0" smtClean="0"/>
              <a:t> times </a:t>
            </a:r>
            <a:r>
              <a:rPr kumimoji="1" lang="en-US" sz="2400" dirty="0"/>
              <a:t>and </a:t>
            </a:r>
            <a:r>
              <a:rPr kumimoji="1" lang="en-US" sz="2400" dirty="0" smtClean="0"/>
              <a:t>remain accelerated, </a:t>
            </a:r>
            <a:r>
              <a:rPr kumimoji="1" lang="en-US" sz="2400" dirty="0" smtClean="0">
                <a:solidFill>
                  <a:srgbClr val="FF0000"/>
                </a:solidFill>
              </a:rPr>
              <a:t>the strengths </a:t>
            </a:r>
            <a:r>
              <a:rPr kumimoji="1" lang="en-US" sz="2400" dirty="0">
                <a:solidFill>
                  <a:srgbClr val="FF0000"/>
                </a:solidFill>
              </a:rPr>
              <a:t>of turbulent </a:t>
            </a:r>
            <a:endParaRPr kumimoji="1" lang="en-US" sz="2400" dirty="0" smtClean="0">
              <a:solidFill>
                <a:srgbClr val="FF0000"/>
              </a:solidFill>
            </a:endParaRPr>
          </a:p>
          <a:p>
            <a:pPr>
              <a:spcBef>
                <a:spcPct val="20000"/>
              </a:spcBef>
            </a:pPr>
            <a:r>
              <a:rPr kumimoji="1" lang="en-US" sz="2400" dirty="0">
                <a:solidFill>
                  <a:srgbClr val="FF0000"/>
                </a:solidFill>
              </a:rPr>
              <a:t> </a:t>
            </a:r>
            <a:r>
              <a:rPr kumimoji="1" lang="en-US" sz="2400" dirty="0" smtClean="0">
                <a:solidFill>
                  <a:srgbClr val="FF0000"/>
                </a:solidFill>
              </a:rPr>
              <a:t> magnetic fields </a:t>
            </a:r>
            <a:r>
              <a:rPr kumimoji="1" lang="en-US" sz="2400" dirty="0">
                <a:solidFill>
                  <a:srgbClr val="FF0000"/>
                </a:solidFill>
              </a:rPr>
              <a:t>are assumed</a:t>
            </a:r>
            <a:r>
              <a:rPr kumimoji="1" lang="en-US" sz="2400" dirty="0"/>
              <a:t>), </a:t>
            </a:r>
            <a:r>
              <a:rPr kumimoji="1" lang="en-US" sz="2400" dirty="0" smtClean="0">
                <a:solidFill>
                  <a:srgbClr val="009973"/>
                </a:solidFill>
              </a:rPr>
              <a:t>Some </a:t>
            </a:r>
            <a:r>
              <a:rPr kumimoji="1" lang="en-US" sz="2400" dirty="0">
                <a:solidFill>
                  <a:srgbClr val="009973"/>
                </a:solidFill>
              </a:rPr>
              <a:t>simulations </a:t>
            </a:r>
            <a:r>
              <a:rPr kumimoji="1" lang="en-US" sz="2400" dirty="0" smtClean="0">
                <a:solidFill>
                  <a:srgbClr val="009973"/>
                </a:solidFill>
              </a:rPr>
              <a:t>exhibit</a:t>
            </a:r>
          </a:p>
          <a:p>
            <a:pPr>
              <a:spcBef>
                <a:spcPct val="20000"/>
              </a:spcBef>
            </a:pPr>
            <a:r>
              <a:rPr kumimoji="1" lang="en-US" sz="2400" dirty="0">
                <a:solidFill>
                  <a:srgbClr val="009973"/>
                </a:solidFill>
              </a:rPr>
              <a:t> </a:t>
            </a:r>
            <a:r>
              <a:rPr kumimoji="1" lang="en-US" sz="2400" dirty="0" smtClean="0">
                <a:solidFill>
                  <a:srgbClr val="009973"/>
                </a:solidFill>
              </a:rPr>
              <a:t> Fermi </a:t>
            </a:r>
            <a:r>
              <a:rPr kumimoji="1" lang="en-US" sz="2400" dirty="0">
                <a:solidFill>
                  <a:srgbClr val="009973"/>
                </a:solidFill>
              </a:rPr>
              <a:t>acceleration</a:t>
            </a:r>
            <a:r>
              <a:rPr kumimoji="1" lang="en-US" sz="2400" dirty="0"/>
              <a:t> (Spitkovsky 2008)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kumimoji="1" lang="en-US" sz="2400" dirty="0"/>
              <a:t>The strength of magnetic fields is </a:t>
            </a:r>
            <a:r>
              <a:rPr kumimoji="1" lang="en-US" sz="2400" dirty="0" smtClean="0"/>
              <a:t>estimated </a:t>
            </a:r>
            <a:r>
              <a:rPr kumimoji="1" lang="en-US" sz="2400" dirty="0"/>
              <a:t>based on </a:t>
            </a:r>
            <a:r>
              <a:rPr kumimoji="1" lang="en-US" sz="2400" dirty="0" smtClean="0"/>
              <a:t> </a:t>
            </a:r>
          </a:p>
          <a:p>
            <a:pPr>
              <a:spcBef>
                <a:spcPct val="20000"/>
              </a:spcBef>
            </a:pPr>
            <a:r>
              <a:rPr kumimoji="1" lang="en-US" sz="2400" dirty="0">
                <a:solidFill>
                  <a:srgbClr val="FF0000"/>
                </a:solidFill>
              </a:rPr>
              <a:t> </a:t>
            </a:r>
            <a:r>
              <a:rPr kumimoji="1" lang="en-US" sz="2400" dirty="0" smtClean="0">
                <a:solidFill>
                  <a:srgbClr val="FF0000"/>
                </a:solidFill>
              </a:rPr>
              <a:t> </a:t>
            </a:r>
            <a:r>
              <a:rPr kumimoji="1" lang="en-US" sz="2400" dirty="0" err="1" smtClean="0">
                <a:solidFill>
                  <a:srgbClr val="FF0000"/>
                </a:solidFill>
              </a:rPr>
              <a:t>equipartition</a:t>
            </a:r>
            <a:r>
              <a:rPr kumimoji="1" lang="en-US" sz="2400" dirty="0">
                <a:solidFill>
                  <a:srgbClr val="FF0000"/>
                </a:solidFill>
              </a:rPr>
              <a:t> </a:t>
            </a:r>
            <a:r>
              <a:rPr kumimoji="1" lang="en-US" sz="2400" dirty="0" smtClean="0">
                <a:solidFill>
                  <a:srgbClr val="FF0000"/>
                </a:solidFill>
              </a:rPr>
              <a:t>- </a:t>
            </a:r>
            <a:r>
              <a:rPr kumimoji="1" lang="en-US" sz="2400" dirty="0" smtClean="0"/>
              <a:t>magnetic </a:t>
            </a:r>
            <a:r>
              <a:rPr kumimoji="1" lang="en-US" sz="2400" dirty="0"/>
              <a:t>field </a:t>
            </a:r>
            <a:r>
              <a:rPr kumimoji="1" lang="en-US" sz="2400" dirty="0" smtClean="0"/>
              <a:t>energy is comparable </a:t>
            </a:r>
            <a:r>
              <a:rPr kumimoji="1" lang="en-US" sz="2400" dirty="0"/>
              <a:t>to the </a:t>
            </a:r>
            <a:endParaRPr kumimoji="1" lang="en-US" sz="2400" dirty="0" smtClean="0"/>
          </a:p>
          <a:p>
            <a:pPr>
              <a:spcBef>
                <a:spcPct val="20000"/>
              </a:spcBef>
            </a:pPr>
            <a:r>
              <a:rPr kumimoji="1" lang="en-US" sz="2400" dirty="0"/>
              <a:t> </a:t>
            </a:r>
            <a:r>
              <a:rPr kumimoji="1" lang="en-US" sz="2400" dirty="0" smtClean="0"/>
              <a:t>thermal energy): </a:t>
            </a:r>
            <a:r>
              <a:rPr kumimoji="1" lang="en-US" sz="2400" dirty="0" err="1" smtClean="0"/>
              <a:t>ε</a:t>
            </a:r>
            <a:r>
              <a:rPr kumimoji="1" lang="en-US" sz="2400" baseline="-25000" dirty="0" err="1" smtClean="0">
                <a:sym typeface="Symbol" charset="0"/>
              </a:rPr>
              <a:t>B</a:t>
            </a:r>
            <a:r>
              <a:rPr kumimoji="1" lang="en-US" sz="2400" dirty="0" smtClean="0">
                <a:sym typeface="Symbol" charset="0"/>
              </a:rPr>
              <a:t> ~ u(T)</a:t>
            </a:r>
            <a:endParaRPr kumimoji="1" lang="en-US" sz="2400" dirty="0">
              <a:sym typeface="Symbol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kumimoji="1" lang="en-US" sz="2400" dirty="0"/>
              <a:t>The </a:t>
            </a:r>
            <a:r>
              <a:rPr kumimoji="1" lang="en-US" sz="2400" dirty="0" smtClean="0"/>
              <a:t>distribution </a:t>
            </a:r>
            <a:r>
              <a:rPr kumimoji="1" lang="en-US" sz="2400" dirty="0"/>
              <a:t>of accelerated electrons </a:t>
            </a:r>
            <a:r>
              <a:rPr kumimoji="1" lang="en-US" sz="2400" dirty="0" smtClean="0"/>
              <a:t>is </a:t>
            </a:r>
            <a:r>
              <a:rPr lang="en-US" sz="2400" dirty="0"/>
              <a:t>approximated </a:t>
            </a:r>
            <a:endParaRPr lang="en-US" sz="2400" dirty="0" smtClean="0"/>
          </a:p>
          <a:p>
            <a:pPr>
              <a:spcBef>
                <a:spcPct val="20000"/>
              </a:spcBef>
            </a:pPr>
            <a:r>
              <a:rPr lang="en-US" sz="2400" dirty="0"/>
              <a:t> </a:t>
            </a:r>
            <a:r>
              <a:rPr lang="en-US" sz="2400" dirty="0" smtClean="0"/>
              <a:t>  by </a:t>
            </a:r>
            <a:r>
              <a:rPr lang="en-US" sz="2400" dirty="0"/>
              <a:t>the</a:t>
            </a:r>
            <a:r>
              <a:rPr kumimoji="1" lang="en-US" sz="2400" dirty="0" smtClean="0"/>
              <a:t> power law (</a:t>
            </a:r>
            <a:r>
              <a:rPr kumimoji="1" lang="en-US" sz="2400" dirty="0">
                <a:solidFill>
                  <a:srgbClr val="FF0000"/>
                </a:solidFill>
              </a:rPr>
              <a:t>F(</a:t>
            </a:r>
            <a:r>
              <a:rPr kumimoji="1" lang="en-US" sz="2400" dirty="0" err="1">
                <a:solidFill>
                  <a:srgbClr val="FF0000"/>
                </a:solidFill>
              </a:rPr>
              <a:t>γ</a:t>
            </a:r>
            <a:r>
              <a:rPr kumimoji="1" lang="en-US" sz="2400" dirty="0">
                <a:solidFill>
                  <a:srgbClr val="FF0000"/>
                </a:solidFill>
              </a:rPr>
              <a:t>) = </a:t>
            </a:r>
            <a:r>
              <a:rPr kumimoji="1" lang="en-US" sz="2400" dirty="0" err="1">
                <a:solidFill>
                  <a:srgbClr val="FF0000"/>
                </a:solidFill>
              </a:rPr>
              <a:t>γ</a:t>
            </a:r>
            <a:r>
              <a:rPr kumimoji="1" lang="en-US" sz="2400" baseline="20000" dirty="0">
                <a:solidFill>
                  <a:srgbClr val="FF0000"/>
                </a:solidFill>
                <a:sym typeface="Symbol" charset="0"/>
              </a:rPr>
              <a:t>−</a:t>
            </a:r>
            <a:r>
              <a:rPr kumimoji="1" lang="en-US" sz="2400" baseline="30000" dirty="0">
                <a:solidFill>
                  <a:srgbClr val="FF0000"/>
                </a:solidFill>
                <a:sym typeface="Symbol" charset="0"/>
              </a:rPr>
              <a:t>p</a:t>
            </a:r>
            <a:r>
              <a:rPr kumimoji="1" lang="en-US" sz="2400" dirty="0">
                <a:solidFill>
                  <a:srgbClr val="FF0000"/>
                </a:solidFill>
                <a:sym typeface="Symbol" charset="0"/>
              </a:rPr>
              <a:t>; p = 2.2</a:t>
            </a:r>
            <a:r>
              <a:rPr kumimoji="1" lang="en-US" sz="2400" dirty="0">
                <a:sym typeface="Symbol" charset="0"/>
              </a:rPr>
              <a:t>?) (</a:t>
            </a:r>
            <a:r>
              <a:rPr kumimoji="1" lang="en-US" sz="2400" dirty="0" err="1">
                <a:sym typeface="Symbol" charset="0"/>
              </a:rPr>
              <a:t>ε</a:t>
            </a:r>
            <a:r>
              <a:rPr kumimoji="1" lang="en-US" sz="2400" baseline="-20000" dirty="0" err="1">
                <a:sym typeface="Symbol" charset="0"/>
              </a:rPr>
              <a:t>e</a:t>
            </a:r>
            <a:r>
              <a:rPr kumimoji="1" lang="en-US" sz="2400" dirty="0">
                <a:sym typeface="Symbol" charset="0"/>
              </a:rPr>
              <a:t>)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kumimoji="1" lang="en-US" sz="2400" dirty="0">
                <a:solidFill>
                  <a:schemeClr val="accent2"/>
                </a:solidFill>
                <a:sym typeface="Symbol" charset="0"/>
              </a:rPr>
              <a:t>Synchrotron</a:t>
            </a:r>
            <a:r>
              <a:rPr kumimoji="1" lang="en-US" sz="2400" dirty="0">
                <a:sym typeface="Symbol" charset="0"/>
              </a:rPr>
              <a:t> emission is calculated based on </a:t>
            </a:r>
            <a:r>
              <a:rPr kumimoji="1" lang="en-US" sz="2400" dirty="0">
                <a:solidFill>
                  <a:srgbClr val="FF0000"/>
                </a:solidFill>
                <a:sym typeface="Symbol" charset="0"/>
              </a:rPr>
              <a:t>p</a:t>
            </a:r>
            <a:r>
              <a:rPr kumimoji="1" lang="en-US" sz="2400" dirty="0">
                <a:sym typeface="Symbol" charset="0"/>
              </a:rPr>
              <a:t> and </a:t>
            </a:r>
            <a:r>
              <a:rPr kumimoji="1" lang="en-US" sz="2400" dirty="0" err="1">
                <a:solidFill>
                  <a:srgbClr val="FF0000"/>
                </a:solidFill>
                <a:sym typeface="Symbol" charset="0"/>
              </a:rPr>
              <a:t>ε</a:t>
            </a:r>
            <a:r>
              <a:rPr kumimoji="1" lang="en-US" sz="2400" baseline="-25000" dirty="0" err="1">
                <a:solidFill>
                  <a:srgbClr val="FF0000"/>
                </a:solidFill>
                <a:sym typeface="Symbol" charset="0"/>
              </a:rPr>
              <a:t>B</a:t>
            </a:r>
            <a:endParaRPr kumimoji="1" lang="en-US" sz="2400" baseline="-25000" dirty="0">
              <a:solidFill>
                <a:srgbClr val="FF0000"/>
              </a:solidFill>
              <a:sym typeface="Symbol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kumimoji="1" lang="en-US" sz="2400" dirty="0">
                <a:sym typeface="Symbol" charset="0"/>
              </a:rPr>
              <a:t>There are many </a:t>
            </a:r>
            <a:r>
              <a:rPr kumimoji="1" lang="en-US" sz="2400" dirty="0">
                <a:solidFill>
                  <a:srgbClr val="FF0000"/>
                </a:solidFill>
                <a:sym typeface="Symbol" charset="0"/>
              </a:rPr>
              <a:t>assumptions</a:t>
            </a:r>
            <a:r>
              <a:rPr kumimoji="1" lang="en-US" sz="2400" dirty="0">
                <a:sym typeface="Symbol" charset="0"/>
              </a:rPr>
              <a:t> in this </a:t>
            </a:r>
            <a:r>
              <a:rPr kumimoji="1" lang="en-US" sz="2400" dirty="0" smtClean="0">
                <a:sym typeface="Symbol" charset="0"/>
              </a:rPr>
              <a:t>calculation!</a:t>
            </a:r>
            <a:endParaRPr kumimoji="1" lang="en-US" sz="2400" dirty="0">
              <a:sym typeface="Symbol" charset="0"/>
            </a:endParaRPr>
          </a:p>
          <a:p>
            <a:pPr>
              <a:spcBef>
                <a:spcPct val="20000"/>
              </a:spcBef>
            </a:pPr>
            <a:endParaRPr kumimoji="1" lang="en-US" dirty="0">
              <a:solidFill>
                <a:srgbClr val="FF0000"/>
              </a:solidFill>
              <a:sym typeface="Symbo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5073" y="184626"/>
            <a:ext cx="82196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sz="3200" b="1" i="1" dirty="0">
                <a:solidFill>
                  <a:srgbClr val="3366FF"/>
                </a:solidFill>
              </a:rPr>
              <a:t>Present theory of  </a:t>
            </a:r>
            <a:r>
              <a:rPr kumimoji="1" lang="en-US" sz="3200" b="1" i="1" dirty="0">
                <a:solidFill>
                  <a:srgbClr val="3366FF"/>
                </a:solidFill>
                <a:sym typeface="Symbol" charset="0"/>
              </a:rPr>
              <a:t>Synchrotron</a:t>
            </a:r>
            <a:r>
              <a:rPr kumimoji="1" lang="en-US" sz="3200" b="1" i="1" dirty="0">
                <a:solidFill>
                  <a:srgbClr val="3366FF"/>
                </a:solidFill>
              </a:rPr>
              <a:t> </a:t>
            </a:r>
            <a:r>
              <a:rPr kumimoji="1" lang="en-US" sz="3200" b="1" i="1" dirty="0" smtClean="0">
                <a:solidFill>
                  <a:srgbClr val="3366FF"/>
                </a:solidFill>
              </a:rPr>
              <a:t>radiation</a:t>
            </a:r>
            <a:endParaRPr kumimoji="1" lang="en-US" sz="3200" b="1" i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840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233BDB4-2BAA-A542-A611-533DD5EDA0CD}" type="slidenum">
              <a:rPr kumimoji="0" lang="en-US" altLang="ja-JP" sz="1200">
                <a:solidFill>
                  <a:srgbClr val="045C75"/>
                </a:solidFill>
              </a:rPr>
              <a:pPr eaLnBrk="1" hangingPunct="1"/>
              <a:t>25</a:t>
            </a:fld>
            <a:r>
              <a:rPr kumimoji="0" lang="en-US" altLang="ja-JP" sz="1200">
                <a:solidFill>
                  <a:srgbClr val="045C75"/>
                </a:solidFill>
              </a:rPr>
              <a:t>/39</a:t>
            </a:r>
          </a:p>
        </p:txBody>
      </p:sp>
      <p:pic>
        <p:nvPicPr>
          <p:cNvPr id="3481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69925"/>
            <a:ext cx="7402513" cy="286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3594100"/>
            <a:ext cx="7907337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Box 6"/>
          <p:cNvSpPr txBox="1">
            <a:spLocks noChangeArrowheads="1"/>
          </p:cNvSpPr>
          <p:nvPr/>
        </p:nvSpPr>
        <p:spPr bwMode="auto">
          <a:xfrm>
            <a:off x="685800" y="0"/>
            <a:ext cx="815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Synchrotron Emission: radiation from accelerated</a:t>
            </a:r>
          </a:p>
        </p:txBody>
      </p:sp>
      <p:sp>
        <p:nvSpPr>
          <p:cNvPr id="34822" name="TextBox 7"/>
          <p:cNvSpPr txBox="1">
            <a:spLocks noChangeArrowheads="1"/>
          </p:cNvSpPr>
          <p:nvPr/>
        </p:nvSpPr>
        <p:spPr bwMode="auto">
          <a:xfrm>
            <a:off x="7467600" y="685800"/>
            <a:ext cx="15525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adapted by </a:t>
            </a:r>
          </a:p>
          <a:p>
            <a:pPr eaLnBrk="1" hangingPunct="1"/>
            <a:r>
              <a:rPr lang="en-US"/>
              <a:t>S. Kobayashi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93446" y="3733800"/>
            <a:ext cx="12945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BM, PL, BB</a:t>
            </a:r>
          </a:p>
          <a:p>
            <a:r>
              <a:rPr lang="en-US" dirty="0" smtClean="0"/>
              <a:t>by talk by</a:t>
            </a:r>
          </a:p>
          <a:p>
            <a:r>
              <a:rPr lang="en-US" dirty="0" smtClean="0"/>
              <a:t>S. </a:t>
            </a:r>
            <a:r>
              <a:rPr lang="en-US" dirty="0" err="1" smtClean="0"/>
              <a:t>Guiriec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83219" y="5194300"/>
            <a:ext cx="14607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Talks by G.</a:t>
            </a:r>
          </a:p>
          <a:p>
            <a:r>
              <a:rPr lang="en-US" dirty="0" err="1" smtClean="0"/>
              <a:t>Vianello</a:t>
            </a:r>
            <a:r>
              <a:rPr lang="en-US" dirty="0" smtClean="0"/>
              <a:t> and</a:t>
            </a:r>
          </a:p>
          <a:p>
            <a:r>
              <a:rPr lang="en-US" dirty="0" smtClean="0"/>
              <a:t>D. </a:t>
            </a:r>
            <a:r>
              <a:rPr lang="en-US" dirty="0" err="1" smtClean="0"/>
              <a:t>Guetta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427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84CD0C5-0699-D745-B874-44AD77E0FEFE}" type="slidenum">
              <a:rPr kumimoji="0" lang="en-US" altLang="ja-JP" sz="1200">
                <a:solidFill>
                  <a:srgbClr val="045C75"/>
                </a:solidFill>
              </a:rPr>
              <a:pPr eaLnBrk="1" hangingPunct="1"/>
              <a:t>26</a:t>
            </a:fld>
            <a:r>
              <a:rPr kumimoji="0" lang="en-US" altLang="ja-JP" sz="1200">
                <a:solidFill>
                  <a:srgbClr val="045C75"/>
                </a:solidFill>
              </a:rPr>
              <a:t>/39</a:t>
            </a:r>
          </a:p>
        </p:txBody>
      </p:sp>
      <p:sp>
        <p:nvSpPr>
          <p:cNvPr id="45060" name="TextBox 4"/>
          <p:cNvSpPr txBox="1">
            <a:spLocks noChangeArrowheads="1"/>
          </p:cNvSpPr>
          <p:nvPr/>
        </p:nvSpPr>
        <p:spPr bwMode="auto">
          <a:xfrm>
            <a:off x="990600" y="304800"/>
            <a:ext cx="35868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dirty="0"/>
              <a:t>Radiation in a </a:t>
            </a:r>
            <a:r>
              <a:rPr lang="en-US" sz="2400" dirty="0" smtClean="0"/>
              <a:t>small </a:t>
            </a:r>
            <a:r>
              <a:rPr lang="en-US" sz="2400" dirty="0"/>
              <a:t>system</a:t>
            </a:r>
            <a:r>
              <a:rPr lang="en-US" dirty="0"/>
              <a:t>  </a:t>
            </a:r>
          </a:p>
        </p:txBody>
      </p:sp>
      <p:pic>
        <p:nvPicPr>
          <p:cNvPr id="2" name="Picture 1" descr="rad11C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935736"/>
            <a:ext cx="6400800" cy="2798064"/>
          </a:xfrm>
          <a:prstGeom prst="rect">
            <a:avLst/>
          </a:prstGeom>
        </p:spPr>
      </p:pic>
      <p:pic>
        <p:nvPicPr>
          <p:cNvPr id="3" name="Picture 2" descr="rad12C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735397"/>
            <a:ext cx="6400800" cy="27980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1752600"/>
            <a:ext cx="18999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without iteration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4800600"/>
            <a:ext cx="15721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iteration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542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50219" y="17284150"/>
            <a:ext cx="3468084" cy="6153752"/>
            <a:chOff x="1750219" y="17284150"/>
            <a:chExt cx="3468084" cy="615375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50219" y="17984857"/>
              <a:ext cx="3468084" cy="545304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944119" y="17284150"/>
              <a:ext cx="3024567" cy="531772"/>
            </a:xfrm>
            <a:prstGeom prst="rect">
              <a:avLst/>
            </a:prstGeom>
            <a:noFill/>
          </p:spPr>
          <p:txBody>
            <a:bodyPr wrap="none" lIns="93554" tIns="46777" rIns="93554" bIns="46777" rtlCol="0">
              <a:spAutoFit/>
            </a:bodyPr>
            <a:lstStyle/>
            <a:p>
              <a:r>
                <a:rPr lang="en-US" sz="2800" dirty="0">
                  <a:solidFill>
                    <a:srgbClr val="0000FF"/>
                  </a:solidFill>
                </a:rPr>
                <a:t>Reconnection in jet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 bwMode="auto">
            <a:xfrm flipH="1" flipV="1">
              <a:off x="4333876" y="20242696"/>
              <a:ext cx="583407" cy="311426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3761028"/>
              </p:ext>
            </p:extLst>
          </p:nvPr>
        </p:nvGraphicFramePr>
        <p:xfrm>
          <a:off x="107525" y="294969"/>
          <a:ext cx="5486400" cy="628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8" name="Document" r:id="rId5" imgW="5486400" imgH="6286500" progId="Word.Document.12">
                  <p:embed/>
                </p:oleObj>
              </mc:Choice>
              <mc:Fallback>
                <p:oleObj name="Document" r:id="rId5" imgW="5486400" imgH="6286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7525" y="294969"/>
                        <a:ext cx="5486400" cy="6286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952809" y="3637823"/>
            <a:ext cx="16983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fast collisionless</a:t>
            </a:r>
          </a:p>
          <a:p>
            <a:r>
              <a:rPr lang="en-US" dirty="0"/>
              <a:t>reconnection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409259" y="9313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83406" y="23668384"/>
            <a:ext cx="7750970" cy="2587458"/>
          </a:xfrm>
          <a:prstGeom prst="rect">
            <a:avLst/>
          </a:prstGeom>
          <a:noFill/>
        </p:spPr>
        <p:txBody>
          <a:bodyPr wrap="square" lIns="93554" tIns="46777" rIns="93554" bIns="46777" rtlCol="0">
            <a:spAutoFit/>
          </a:bodyPr>
          <a:lstStyle/>
          <a:p>
            <a:pPr algn="l"/>
            <a:r>
              <a:rPr lang="en-US" b="0" i="0" u="none" strike="noStrike" baseline="0" dirty="0" smtClean="0"/>
              <a:t>Reconnection switch concept: </a:t>
            </a:r>
            <a:r>
              <a:rPr lang="en-US" b="0" i="0" u="none" strike="noStrike" baseline="0" dirty="0" err="1" smtClean="0"/>
              <a:t>Collapsar</a:t>
            </a:r>
            <a:r>
              <a:rPr lang="en-US" b="0" i="0" u="none" strike="noStrike" baseline="0" dirty="0" smtClean="0"/>
              <a:t> model or some other system produces a jet (with opening half-angle </a:t>
            </a:r>
            <a:r>
              <a:rPr lang="en-US" dirty="0" err="1"/>
              <a:t>θ</a:t>
            </a:r>
            <a:r>
              <a:rPr lang="en-US" i="1" baseline="-25000" dirty="0" err="1"/>
              <a:t>j</a:t>
            </a:r>
            <a:r>
              <a:rPr lang="en-US" dirty="0"/>
              <a:t>) </a:t>
            </a:r>
            <a:r>
              <a:rPr lang="en-US" dirty="0" smtClean="0"/>
              <a:t>corresponding </a:t>
            </a:r>
            <a:r>
              <a:rPr lang="en-US" dirty="0"/>
              <a:t>to a </a:t>
            </a:r>
            <a:r>
              <a:rPr lang="en-US" dirty="0" smtClean="0"/>
              <a:t>generalized  </a:t>
            </a:r>
            <a:r>
              <a:rPr lang="en-US" b="0" i="0" u="none" strike="noStrike" baseline="0" dirty="0" smtClean="0"/>
              <a:t>stripped wind containing many field reversals that develop into dissipative</a:t>
            </a:r>
            <a:r>
              <a:rPr lang="en-US" b="0" i="0" u="none" strike="noStrike" dirty="0" smtClean="0"/>
              <a:t> </a:t>
            </a:r>
            <a:r>
              <a:rPr lang="en-US" b="0" i="0" u="none" strike="noStrike" baseline="0" dirty="0" smtClean="0"/>
              <a:t>current sheets.</a:t>
            </a:r>
            <a:r>
              <a:rPr lang="en-US" b="0" i="0" u="none" strike="noStrike" dirty="0" smtClean="0"/>
              <a:t> </a:t>
            </a:r>
            <a:r>
              <a:rPr lang="en-US" dirty="0" smtClean="0"/>
              <a:t>(McKinney &amp; </a:t>
            </a:r>
            <a:r>
              <a:rPr lang="en-US" dirty="0" err="1" smtClean="0"/>
              <a:t>Uzdensky</a:t>
            </a:r>
            <a:r>
              <a:rPr lang="en-US" dirty="0" smtClean="0"/>
              <a:t>, MNRAS, </a:t>
            </a:r>
            <a:r>
              <a:rPr lang="cs-CZ" dirty="0"/>
              <a:t>doi:10.1111/j.1365-2966.2011.19721.</a:t>
            </a:r>
            <a:r>
              <a:rPr lang="cs-CZ" dirty="0" smtClean="0"/>
              <a:t>x</a:t>
            </a:r>
            <a:r>
              <a:rPr lang="en-US" dirty="0" smtClean="0"/>
              <a:t>2011)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28741" y="147696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35806" y="23820784"/>
            <a:ext cx="7750970" cy="2587458"/>
          </a:xfrm>
          <a:prstGeom prst="rect">
            <a:avLst/>
          </a:prstGeom>
          <a:noFill/>
        </p:spPr>
        <p:txBody>
          <a:bodyPr wrap="square" lIns="93554" tIns="46777" rIns="93554" bIns="46777" rtlCol="0">
            <a:spAutoFit/>
          </a:bodyPr>
          <a:lstStyle/>
          <a:p>
            <a:pPr algn="l"/>
            <a:r>
              <a:rPr lang="en-US" b="0" i="0" u="none" strike="noStrike" baseline="0" dirty="0" smtClean="0"/>
              <a:t>Reconnection switch concept: </a:t>
            </a:r>
            <a:r>
              <a:rPr lang="en-US" b="0" i="0" u="none" strike="noStrike" baseline="0" dirty="0" err="1" smtClean="0"/>
              <a:t>Collapsar</a:t>
            </a:r>
            <a:r>
              <a:rPr lang="en-US" b="0" i="0" u="none" strike="noStrike" baseline="0" dirty="0" smtClean="0"/>
              <a:t> model or some other system produces a jet (with opening half-angle </a:t>
            </a:r>
            <a:r>
              <a:rPr lang="en-US" dirty="0" err="1"/>
              <a:t>θ</a:t>
            </a:r>
            <a:r>
              <a:rPr lang="en-US" i="1" baseline="-25000" dirty="0" err="1"/>
              <a:t>j</a:t>
            </a:r>
            <a:r>
              <a:rPr lang="en-US" dirty="0"/>
              <a:t>) </a:t>
            </a:r>
            <a:r>
              <a:rPr lang="en-US" dirty="0" smtClean="0"/>
              <a:t>corresponding </a:t>
            </a:r>
            <a:r>
              <a:rPr lang="en-US" dirty="0"/>
              <a:t>to a </a:t>
            </a:r>
            <a:r>
              <a:rPr lang="en-US" dirty="0" smtClean="0"/>
              <a:t>generalized  </a:t>
            </a:r>
            <a:r>
              <a:rPr lang="en-US" b="0" i="0" u="none" strike="noStrike" baseline="0" dirty="0" smtClean="0"/>
              <a:t>stripped wind containing many field reversals that develop into dissipative</a:t>
            </a:r>
            <a:r>
              <a:rPr lang="en-US" b="0" i="0" u="none" strike="noStrike" dirty="0" smtClean="0"/>
              <a:t> </a:t>
            </a:r>
            <a:r>
              <a:rPr lang="en-US" b="0" i="0" u="none" strike="noStrike" baseline="0" dirty="0" smtClean="0"/>
              <a:t>current sheets.</a:t>
            </a:r>
            <a:r>
              <a:rPr lang="en-US" b="0" i="0" u="none" strike="noStrike" dirty="0" smtClean="0"/>
              <a:t> </a:t>
            </a:r>
            <a:r>
              <a:rPr lang="en-US" dirty="0" smtClean="0"/>
              <a:t>(McKinney &amp; </a:t>
            </a:r>
            <a:r>
              <a:rPr lang="en-US" dirty="0" err="1" smtClean="0"/>
              <a:t>Uzdensky</a:t>
            </a:r>
            <a:r>
              <a:rPr lang="en-US" dirty="0" smtClean="0"/>
              <a:t>, MNRAS, </a:t>
            </a:r>
            <a:r>
              <a:rPr lang="cs-CZ" dirty="0"/>
              <a:t>doi:10.1111/j.1365-2966.2011.19721.</a:t>
            </a:r>
            <a:r>
              <a:rPr lang="cs-CZ" dirty="0" smtClean="0"/>
              <a:t>x</a:t>
            </a:r>
            <a:r>
              <a:rPr lang="en-US" dirty="0" smtClean="0"/>
              <a:t>2011)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90886" y="456260"/>
            <a:ext cx="4451309" cy="55399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Reconnection switch concept: </a:t>
            </a:r>
            <a:endParaRPr lang="en-US" sz="2400" dirty="0" smtClean="0"/>
          </a:p>
          <a:p>
            <a:r>
              <a:rPr lang="en-US" sz="2400" dirty="0" err="1" smtClean="0"/>
              <a:t>Collapsar</a:t>
            </a:r>
            <a:r>
              <a:rPr lang="en-US" sz="2400" dirty="0" smtClean="0"/>
              <a:t> </a:t>
            </a:r>
            <a:r>
              <a:rPr lang="en-US" sz="2400" dirty="0"/>
              <a:t>model or some </a:t>
            </a:r>
            <a:endParaRPr lang="en-US" sz="2400" dirty="0" smtClean="0"/>
          </a:p>
          <a:p>
            <a:r>
              <a:rPr lang="en-US" sz="2400" dirty="0" smtClean="0"/>
              <a:t>other system </a:t>
            </a:r>
            <a:r>
              <a:rPr lang="en-US" sz="2400" dirty="0"/>
              <a:t>produces a jet </a:t>
            </a:r>
            <a:endParaRPr lang="en-US" sz="2400" dirty="0" smtClean="0"/>
          </a:p>
          <a:p>
            <a:r>
              <a:rPr lang="en-US" sz="2400" dirty="0" smtClean="0"/>
              <a:t>(</a:t>
            </a:r>
            <a:r>
              <a:rPr lang="en-US" sz="2400" dirty="0"/>
              <a:t>with </a:t>
            </a:r>
            <a:r>
              <a:rPr lang="en-US" sz="2400" dirty="0" smtClean="0"/>
              <a:t>opening half</a:t>
            </a:r>
            <a:r>
              <a:rPr lang="en-US" sz="2400" dirty="0"/>
              <a:t>-angle </a:t>
            </a:r>
            <a:r>
              <a:rPr lang="en-US" sz="2400" dirty="0" err="1"/>
              <a:t>θ</a:t>
            </a:r>
            <a:r>
              <a:rPr lang="en-US" sz="2400" i="1" baseline="-25000" dirty="0" err="1"/>
              <a:t>j</a:t>
            </a:r>
            <a:r>
              <a:rPr lang="en-US" sz="2400" dirty="0"/>
              <a:t>) </a:t>
            </a:r>
            <a:endParaRPr lang="en-US" sz="2400" dirty="0" smtClean="0"/>
          </a:p>
          <a:p>
            <a:r>
              <a:rPr lang="en-US" sz="2400" dirty="0" smtClean="0"/>
              <a:t>corresponding </a:t>
            </a:r>
            <a:r>
              <a:rPr lang="en-US" sz="2400" dirty="0"/>
              <a:t>to </a:t>
            </a:r>
            <a:r>
              <a:rPr lang="en-US" sz="2400" dirty="0" smtClean="0"/>
              <a:t>a generalized</a:t>
            </a:r>
          </a:p>
          <a:p>
            <a:r>
              <a:rPr lang="en-US" sz="2400" dirty="0" smtClean="0"/>
              <a:t>stripped </a:t>
            </a:r>
            <a:r>
              <a:rPr lang="en-US" sz="2400" dirty="0"/>
              <a:t>wind </a:t>
            </a:r>
            <a:r>
              <a:rPr lang="en-US" sz="2400" dirty="0" smtClean="0"/>
              <a:t>containing </a:t>
            </a:r>
            <a:r>
              <a:rPr lang="en-US" sz="2400" dirty="0"/>
              <a:t>many </a:t>
            </a:r>
            <a:endParaRPr lang="en-US" sz="2400" dirty="0" smtClean="0"/>
          </a:p>
          <a:p>
            <a:r>
              <a:rPr lang="en-US" sz="2400" dirty="0" smtClean="0"/>
              <a:t>field </a:t>
            </a:r>
            <a:r>
              <a:rPr lang="en-US" sz="2400" dirty="0"/>
              <a:t>reversals that </a:t>
            </a:r>
            <a:r>
              <a:rPr lang="en-US" sz="2400" dirty="0" smtClean="0"/>
              <a:t>develop </a:t>
            </a:r>
          </a:p>
          <a:p>
            <a:r>
              <a:rPr lang="en-US" sz="2400" dirty="0" smtClean="0"/>
              <a:t>into </a:t>
            </a:r>
            <a:r>
              <a:rPr lang="en-US" sz="2400" dirty="0"/>
              <a:t>dissipative current </a:t>
            </a:r>
            <a:r>
              <a:rPr lang="en-US" sz="2400" dirty="0" smtClean="0"/>
              <a:t>sheets </a:t>
            </a:r>
          </a:p>
          <a:p>
            <a:r>
              <a:rPr lang="en-US" sz="2400" dirty="0" smtClean="0"/>
              <a:t>(</a:t>
            </a:r>
            <a:r>
              <a:rPr lang="en-US" sz="2400" dirty="0"/>
              <a:t>McKinney </a:t>
            </a:r>
            <a:r>
              <a:rPr lang="en-US" sz="2400" dirty="0" smtClean="0"/>
              <a:t>and </a:t>
            </a:r>
            <a:r>
              <a:rPr lang="en-US" sz="2400" dirty="0" err="1"/>
              <a:t>Uzdensky</a:t>
            </a:r>
            <a:r>
              <a:rPr lang="en-US" sz="2400" dirty="0"/>
              <a:t>, </a:t>
            </a:r>
            <a:endParaRPr lang="en-US" sz="2400" dirty="0" smtClean="0"/>
          </a:p>
          <a:p>
            <a:r>
              <a:rPr lang="en-US" sz="2400" dirty="0"/>
              <a:t>2012, MNRAS,  419, </a:t>
            </a:r>
            <a:r>
              <a:rPr lang="en-US" sz="2400" dirty="0" smtClean="0"/>
              <a:t>573).</a:t>
            </a:r>
          </a:p>
          <a:p>
            <a:r>
              <a:rPr lang="en-US" sz="2400" dirty="0" smtClean="0"/>
              <a:t>This reconnection needs to</a:t>
            </a:r>
          </a:p>
          <a:p>
            <a:r>
              <a:rPr lang="en-US" sz="2400" dirty="0" smtClean="0"/>
              <a:t>be investigated by resistive </a:t>
            </a:r>
          </a:p>
          <a:p>
            <a:r>
              <a:rPr lang="en-US" sz="2400" dirty="0" smtClean="0"/>
              <a:t>RMHD, which is in progress</a:t>
            </a:r>
          </a:p>
          <a:p>
            <a:r>
              <a:rPr lang="en-US" sz="2400" dirty="0" smtClean="0"/>
              <a:t>within our research effort.</a:t>
            </a:r>
            <a:endParaRPr lang="en-US" sz="2400" dirty="0"/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641600" y="4769534"/>
            <a:ext cx="1877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Talk by </a:t>
            </a:r>
          </a:p>
          <a:p>
            <a:r>
              <a:rPr lang="en-US" dirty="0" smtClean="0"/>
              <a:t>A. </a:t>
            </a:r>
            <a:r>
              <a:rPr lang="en-US" dirty="0" err="1" smtClean="0"/>
              <a:t>Tchekhovskov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630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0830" y="179211"/>
            <a:ext cx="8264580" cy="62786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95851">
              <a:spcAft>
                <a:spcPts val="1200"/>
              </a:spcAft>
            </a:pPr>
            <a:r>
              <a:rPr kumimoji="1" lang="en-US" altLang="ja-JP" sz="2400" b="1" i="1" dirty="0" smtClean="0">
                <a:solidFill>
                  <a:srgbClr val="0000FF"/>
                </a:solidFill>
              </a:rPr>
              <a:t>                               </a:t>
            </a:r>
            <a:r>
              <a:rPr kumimoji="1" lang="en-US" altLang="ja-JP" sz="2800" b="1" i="1" dirty="0" smtClean="0">
                <a:solidFill>
                  <a:srgbClr val="0000FF"/>
                </a:solidFill>
              </a:rPr>
              <a:t> Outline</a:t>
            </a:r>
            <a:endParaRPr kumimoji="1" lang="en-US" altLang="ja-JP" sz="2800" b="1" dirty="0">
              <a:solidFill>
                <a:srgbClr val="0000FF"/>
              </a:solidFill>
            </a:endParaRPr>
          </a:p>
          <a:p>
            <a:pPr marL="457200" indent="-457200" defTabSz="795851">
              <a:buFont typeface="+mj-lt"/>
              <a:buAutoNum type="arabicPeriod"/>
            </a:pPr>
            <a:r>
              <a:rPr kumimoji="1" lang="en-US" sz="2800" b="1" dirty="0" smtClean="0"/>
              <a:t>Standard radiation mode</a:t>
            </a:r>
          </a:p>
          <a:p>
            <a:pPr marL="457200" indent="-457200" defTabSz="795851">
              <a:buFont typeface="+mj-lt"/>
              <a:buAutoNum type="arabicPeriod"/>
            </a:pPr>
            <a:r>
              <a:rPr kumimoji="1" lang="en-US" sz="2800" b="1" dirty="0" smtClean="0"/>
              <a:t>Self-consistent radiation method using PIC </a:t>
            </a:r>
          </a:p>
          <a:p>
            <a:pPr defTabSz="795851"/>
            <a:r>
              <a:rPr kumimoji="1" lang="en-US" sz="2800" b="1" dirty="0"/>
              <a:t> </a:t>
            </a:r>
            <a:r>
              <a:rPr kumimoji="1" lang="en-US" sz="2800" b="1" dirty="0" smtClean="0"/>
              <a:t>   simulations</a:t>
            </a:r>
          </a:p>
          <a:p>
            <a:pPr defTabSz="795851"/>
            <a:r>
              <a:rPr kumimoji="1" lang="en-US" sz="2800" b="1" dirty="0" smtClean="0"/>
              <a:t>3. Synthetic spectra in shocks generated by </a:t>
            </a:r>
          </a:p>
          <a:p>
            <a:pPr defTabSz="795851"/>
            <a:r>
              <a:rPr kumimoji="1" lang="en-US" sz="2800" b="1" dirty="0"/>
              <a:t> </a:t>
            </a:r>
            <a:r>
              <a:rPr kumimoji="1" lang="en-US" sz="2800" b="1" dirty="0" smtClean="0"/>
              <a:t>   the </a:t>
            </a:r>
            <a:r>
              <a:rPr kumimoji="1" lang="en-US" sz="2800" b="1" dirty="0" err="1" smtClean="0"/>
              <a:t>Weibel</a:t>
            </a:r>
            <a:r>
              <a:rPr kumimoji="1" lang="en-US" sz="2800" b="1" dirty="0" smtClean="0"/>
              <a:t> instability</a:t>
            </a:r>
          </a:p>
          <a:p>
            <a:pPr defTabSz="795851"/>
            <a:r>
              <a:rPr kumimoji="1" lang="en-US" sz="2800" b="1" dirty="0" smtClean="0"/>
              <a:t>4. Importance of reconnection in relativistic jet</a:t>
            </a:r>
          </a:p>
          <a:p>
            <a:pPr defTabSz="795851"/>
            <a:r>
              <a:rPr kumimoji="1" lang="en-US" sz="2800" b="1" dirty="0" smtClean="0"/>
              <a:t>5. Strong magnetic field amplification with</a:t>
            </a:r>
          </a:p>
          <a:p>
            <a:pPr defTabSz="795851"/>
            <a:r>
              <a:rPr kumimoji="1" lang="en-US" sz="2800" b="1" dirty="0"/>
              <a:t> </a:t>
            </a:r>
            <a:r>
              <a:rPr kumimoji="1" lang="en-US" sz="2800" b="1" dirty="0" smtClean="0"/>
              <a:t>   magnetic fields</a:t>
            </a:r>
          </a:p>
          <a:p>
            <a:pPr defTabSz="795851"/>
            <a:r>
              <a:rPr kumimoji="1" lang="en-US" sz="2800" b="1" dirty="0" smtClean="0"/>
              <a:t>6. Magnetic field generation and particle </a:t>
            </a:r>
          </a:p>
          <a:p>
            <a:pPr defTabSz="795851"/>
            <a:r>
              <a:rPr kumimoji="1" lang="en-US" sz="2800" b="1" dirty="0"/>
              <a:t> </a:t>
            </a:r>
            <a:r>
              <a:rPr kumimoji="1" lang="en-US" sz="2800" b="1" dirty="0" smtClean="0"/>
              <a:t>   acceleration in kinetic Kelvin-Helmholtz </a:t>
            </a:r>
          </a:p>
          <a:p>
            <a:pPr defTabSz="795851"/>
            <a:r>
              <a:rPr kumimoji="1" lang="en-US" sz="2800" b="1" dirty="0"/>
              <a:t> </a:t>
            </a:r>
            <a:r>
              <a:rPr kumimoji="1" lang="en-US" sz="2800" b="1" dirty="0" smtClean="0"/>
              <a:t>   instability</a:t>
            </a:r>
          </a:p>
          <a:p>
            <a:pPr defTabSz="795851"/>
            <a:r>
              <a:rPr kumimoji="1" lang="en-US" sz="2800" b="1" dirty="0" smtClean="0"/>
              <a:t>7. Summary</a:t>
            </a:r>
          </a:p>
          <a:p>
            <a:pPr defTabSz="795851"/>
            <a:r>
              <a:rPr kumimoji="1" lang="en-US" sz="2800" b="1" dirty="0" smtClean="0"/>
              <a:t>8. Future plans </a:t>
            </a:r>
          </a:p>
        </p:txBody>
      </p:sp>
    </p:spTree>
    <p:extLst>
      <p:ext uri="{BB962C8B-B14F-4D97-AF65-F5344CB8AC3E}">
        <p14:creationId xmlns:p14="http://schemas.microsoft.com/office/powerpoint/2010/main" val="1057747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0200" y="289867"/>
            <a:ext cx="8154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/>
              <a:t>Study of the relativistic velocity shear interface KKHI instability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3180467"/>
            <a:ext cx="8839199" cy="1384808"/>
          </a:xfrm>
          <a:prstGeom prst="rect">
            <a:avLst/>
          </a:prstGeom>
        </p:spPr>
      </p:pic>
      <p:pic>
        <p:nvPicPr>
          <p:cNvPr id="8" name="Picture 7" descr="KHIb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00" y="778877"/>
            <a:ext cx="2755900" cy="22681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49" y="876300"/>
            <a:ext cx="3310467" cy="584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689100"/>
            <a:ext cx="1930400" cy="7353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6600" y="4749800"/>
            <a:ext cx="2987370" cy="420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Low-frequency limit (V</a:t>
            </a:r>
            <a:r>
              <a:rPr lang="en-US" sz="3200" baseline="-25000" dirty="0" smtClean="0"/>
              <a:t>-</a:t>
            </a:r>
            <a:r>
              <a:rPr lang="en-US" dirty="0" smtClean="0"/>
              <a:t>=0)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999" y="5321300"/>
            <a:ext cx="7563852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753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4575" y="127380"/>
            <a:ext cx="80077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3366FF"/>
                </a:solidFill>
              </a:rPr>
              <a:t>Simulations of Kinetic Kelvin-Helmholtz instability </a:t>
            </a:r>
          </a:p>
          <a:p>
            <a:r>
              <a:rPr lang="en-US" sz="2400" b="1" i="1" dirty="0">
                <a:solidFill>
                  <a:srgbClr val="3366FF"/>
                </a:solidFill>
              </a:rPr>
              <a:t> </a:t>
            </a:r>
            <a:r>
              <a:rPr lang="en-US" sz="2400" b="1" i="1" dirty="0" smtClean="0">
                <a:solidFill>
                  <a:srgbClr val="3366FF"/>
                </a:solidFill>
              </a:rPr>
              <a:t>  with counter-streaming flows  (γ</a:t>
            </a:r>
            <a:r>
              <a:rPr lang="en-US" sz="2400" b="1" i="1" baseline="-25000" dirty="0" smtClean="0">
                <a:solidFill>
                  <a:srgbClr val="3366FF"/>
                </a:solidFill>
              </a:rPr>
              <a:t>0</a:t>
            </a:r>
            <a:r>
              <a:rPr lang="en-US" sz="2400" b="1" i="1" dirty="0" smtClean="0">
                <a:solidFill>
                  <a:srgbClr val="3366FF"/>
                </a:solidFill>
              </a:rPr>
              <a:t> = 3, m</a:t>
            </a:r>
            <a:r>
              <a:rPr lang="en-US" sz="2400" b="1" i="1" baseline="-25000" dirty="0" smtClean="0">
                <a:solidFill>
                  <a:srgbClr val="3366FF"/>
                </a:solidFill>
              </a:rPr>
              <a:t>i</a:t>
            </a:r>
            <a:r>
              <a:rPr lang="en-US" sz="2400" b="1" i="1" dirty="0" smtClean="0">
                <a:solidFill>
                  <a:srgbClr val="3366FF"/>
                </a:solidFill>
              </a:rPr>
              <a:t>/m</a:t>
            </a:r>
            <a:r>
              <a:rPr lang="en-US" sz="2400" b="1" i="1" baseline="-25000" dirty="0" smtClean="0">
                <a:solidFill>
                  <a:srgbClr val="3366FF"/>
                </a:solidFill>
              </a:rPr>
              <a:t>e</a:t>
            </a:r>
            <a:r>
              <a:rPr lang="en-US" sz="2400" b="1" i="1" dirty="0" smtClean="0">
                <a:solidFill>
                  <a:srgbClr val="3366FF"/>
                </a:solidFill>
              </a:rPr>
              <a:t>=1836)</a:t>
            </a:r>
            <a:endParaRPr lang="en-US" sz="2400" b="1" i="1" dirty="0">
              <a:solidFill>
                <a:srgbClr val="3366FF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43923" y="1889681"/>
            <a:ext cx="7908399" cy="4125747"/>
            <a:chOff x="543923" y="1095956"/>
            <a:chExt cx="7908399" cy="4125747"/>
          </a:xfrm>
        </p:grpSpPr>
        <p:pic>
          <p:nvPicPr>
            <p:cNvPr id="5" name="Picture 4" descr="Fig5KH.jp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923" y="1095956"/>
              <a:ext cx="7908399" cy="4125747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862666" y="3223167"/>
              <a:ext cx="4233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Wingdings"/>
                  <a:ea typeface="Wingdings"/>
                  <a:cs typeface="Wingdings"/>
                  <a:sym typeface="Wingdings"/>
                </a:rPr>
                <a:t></a:t>
              </a:r>
              <a:endParaRPr lang="en-US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931585" y="3217339"/>
              <a:ext cx="390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Wingdings"/>
                  <a:ea typeface="Wingdings"/>
                  <a:cs typeface="Wingdings"/>
                  <a:sym typeface="Wingdings"/>
                </a:rPr>
                <a:t></a:t>
              </a:r>
              <a:endParaRPr lang="en-US" dirty="0"/>
            </a:p>
          </p:txBody>
        </p:sp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36797695"/>
                </p:ext>
              </p:extLst>
            </p:nvPr>
          </p:nvGraphicFramePr>
          <p:xfrm>
            <a:off x="4514850" y="3346450"/>
            <a:ext cx="114300" cy="165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86" name="Equation" r:id="rId4" imgW="114300" imgH="165100" progId="Equation.3">
                    <p:embed/>
                  </p:oleObj>
                </mc:Choice>
                <mc:Fallback>
                  <p:oleObj name="Equation" r:id="rId4" imgW="114300" imgH="1651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514850" y="3346450"/>
                          <a:ext cx="114300" cy="165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79731363"/>
                </p:ext>
              </p:extLst>
            </p:nvPr>
          </p:nvGraphicFramePr>
          <p:xfrm>
            <a:off x="1949451" y="2068632"/>
            <a:ext cx="294216" cy="3168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87" name="Equation" r:id="rId6" imgW="165100" imgH="177800" progId="Equation.DSMT4">
                    <p:embed/>
                  </p:oleObj>
                </mc:Choice>
                <mc:Fallback>
                  <p:oleObj name="Equation" r:id="rId6" imgW="165100" imgH="177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949451" y="2068632"/>
                          <a:ext cx="294216" cy="31684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97056634"/>
                </p:ext>
              </p:extLst>
            </p:nvPr>
          </p:nvGraphicFramePr>
          <p:xfrm>
            <a:off x="3016247" y="2068633"/>
            <a:ext cx="294216" cy="3168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88" name="Equation" r:id="rId8" imgW="165100" imgH="177800" progId="Equation.DSMT4">
                    <p:embed/>
                  </p:oleObj>
                </mc:Choice>
                <mc:Fallback>
                  <p:oleObj name="Equation" r:id="rId8" imgW="165100" imgH="177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016247" y="2068633"/>
                          <a:ext cx="294216" cy="31684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27523718"/>
                </p:ext>
              </p:extLst>
            </p:nvPr>
          </p:nvGraphicFramePr>
          <p:xfrm>
            <a:off x="2946404" y="4337688"/>
            <a:ext cx="294216" cy="3168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89" name="Equation" r:id="rId9" imgW="165100" imgH="177800" progId="Equation.DSMT4">
                    <p:embed/>
                  </p:oleObj>
                </mc:Choice>
                <mc:Fallback>
                  <p:oleObj name="Equation" r:id="rId9" imgW="165100" imgH="177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946404" y="4337688"/>
                          <a:ext cx="294216" cy="31684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53040952"/>
                </p:ext>
              </p:extLst>
            </p:nvPr>
          </p:nvGraphicFramePr>
          <p:xfrm>
            <a:off x="1862666" y="4320752"/>
            <a:ext cx="294216" cy="3168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90" name="Equation" r:id="rId10" imgW="165100" imgH="177800" progId="Equation.DSMT4">
                    <p:embed/>
                  </p:oleObj>
                </mc:Choice>
                <mc:Fallback>
                  <p:oleObj name="Equation" r:id="rId10" imgW="165100" imgH="177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862666" y="4320752"/>
                          <a:ext cx="294216" cy="31684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" name="TextBox 11"/>
          <p:cNvSpPr txBox="1"/>
          <p:nvPr/>
        </p:nvSpPr>
        <p:spPr>
          <a:xfrm>
            <a:off x="5715000" y="6371167"/>
            <a:ext cx="2075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Alves</a:t>
            </a:r>
            <a:r>
              <a:rPr lang="en-US" dirty="0"/>
              <a:t> et al. (2012)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3491" y="1705015"/>
            <a:ext cx="2229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magnetic field lines 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66750" y="2169583"/>
            <a:ext cx="1195916" cy="1009623"/>
          </a:xfrm>
          <a:prstGeom prst="straightConnector1">
            <a:avLst/>
          </a:prstGeom>
          <a:ln w="19050" cmpd="sng"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203076" y="1625084"/>
            <a:ext cx="1864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electron density </a:t>
            </a:r>
          </a:p>
        </p:txBody>
      </p:sp>
    </p:spTree>
    <p:extLst>
      <p:ext uri="{BB962C8B-B14F-4D97-AF65-F5344CB8AC3E}">
        <p14:creationId xmlns:p14="http://schemas.microsoft.com/office/powerpoint/2010/main" val="457509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1RbPrv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085" y="4100494"/>
            <a:ext cx="1775568" cy="125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ded1dATJn05065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330" y="1973477"/>
            <a:ext cx="2183745" cy="116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 rot="5400000">
            <a:off x="4420434" y="2442189"/>
            <a:ext cx="823578" cy="204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 rot="5400000">
            <a:off x="3581288" y="3953759"/>
            <a:ext cx="2470732" cy="204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384908" y="1631749"/>
            <a:ext cx="2094967" cy="463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554" tIns="46777" rIns="93554" bIns="46777">
            <a:spAutoFit/>
          </a:bodyPr>
          <a:lstStyle/>
          <a:p>
            <a:pPr marL="0" marR="0" algn="ctr" fontAlgn="base">
              <a:spcBef>
                <a:spcPts val="0"/>
              </a:spcBef>
              <a:spcAft>
                <a:spcPts val="0"/>
              </a:spcAft>
            </a:pPr>
            <a:r>
              <a:rPr lang="en-US" sz="2400" kern="1200" dirty="0" smtClean="0">
                <a:solidFill>
                  <a:srgbClr val="000000"/>
                </a:solidFill>
                <a:effectLst/>
                <a:latin typeface="Times New Roman"/>
                <a:ea typeface="ＭＳ Ｐゴシック"/>
                <a:cs typeface="ＭＳ Ｐゴシック"/>
              </a:rPr>
              <a:t>reverse shock</a:t>
            </a:r>
            <a:endParaRPr lang="en-US" sz="1000" dirty="0">
              <a:effectLst/>
              <a:latin typeface="Times"/>
              <a:ea typeface="ＭＳ 明朝"/>
              <a:cs typeface="Times New Roman"/>
            </a:endParaRPr>
          </a:p>
        </p:txBody>
      </p:sp>
      <p:cxnSp>
        <p:nvCxnSpPr>
          <p:cNvPr id="10" name="Straight Arrow Connector 9"/>
          <p:cNvCxnSpPr>
            <a:cxnSpLocks noChangeShapeType="1"/>
          </p:cNvCxnSpPr>
          <p:nvPr/>
        </p:nvCxnSpPr>
        <p:spPr bwMode="auto">
          <a:xfrm>
            <a:off x="3690086" y="2086909"/>
            <a:ext cx="759618" cy="697684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flipH="1">
            <a:off x="5404427" y="2330932"/>
            <a:ext cx="489812" cy="358263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3838724" y="1146548"/>
            <a:ext cx="3253858" cy="794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554" tIns="46777" rIns="93554" bIns="46777">
            <a:spAutoFit/>
          </a:bodyPr>
          <a:lstStyle/>
          <a:p>
            <a:pPr marL="0" marR="0" algn="ctr" fontAlgn="base">
              <a:spcBef>
                <a:spcPts val="0"/>
              </a:spcBef>
              <a:spcAft>
                <a:spcPts val="0"/>
              </a:spcAft>
            </a:pPr>
            <a:r>
              <a:rPr lang="en-US" sz="2400" kern="1200" dirty="0">
                <a:solidFill>
                  <a:srgbClr val="FF0000"/>
                </a:solidFill>
                <a:effectLst/>
                <a:latin typeface="Times New Roman"/>
                <a:ea typeface="ＭＳ Ｐゴシック"/>
                <a:cs typeface="ＭＳ Ｐゴシック"/>
              </a:rPr>
              <a:t>moving contact discontinuity (CD)</a:t>
            </a:r>
            <a:endParaRPr lang="en-US" sz="1000" dirty="0">
              <a:effectLst/>
              <a:latin typeface="Times"/>
              <a:ea typeface="ＭＳ 明朝"/>
              <a:cs typeface="Times New Roman"/>
            </a:endParaRPr>
          </a:p>
        </p:txBody>
      </p: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 flipH="1">
            <a:off x="4833244" y="1903892"/>
            <a:ext cx="571184" cy="19165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942839" y="3963154"/>
            <a:ext cx="1077279" cy="882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554" tIns="46777" rIns="93554" bIns="46777">
            <a:spAutoFit/>
          </a:bodyPr>
          <a:lstStyle/>
          <a:p>
            <a:pPr marL="0" marR="0" algn="ctr" fontAlgn="base">
              <a:spcBef>
                <a:spcPts val="0"/>
              </a:spcBef>
              <a:spcAft>
                <a:spcPts val="0"/>
              </a:spcAft>
            </a:pPr>
            <a:r>
              <a:rPr lang="en-US" sz="2700" kern="1200">
                <a:solidFill>
                  <a:srgbClr val="000000"/>
                </a:solidFill>
                <a:effectLst/>
                <a:latin typeface="Times New Roman"/>
                <a:ea typeface="ＭＳ Ｐゴシック"/>
                <a:cs typeface="ＭＳ Ｐゴシック"/>
              </a:rPr>
              <a:t>fixed CD</a:t>
            </a:r>
            <a:endParaRPr lang="en-US" sz="1000">
              <a:effectLst/>
              <a:latin typeface="Times"/>
              <a:ea typeface="ＭＳ 明朝"/>
              <a:cs typeface="Times New Roman"/>
            </a:endParaRPr>
          </a:p>
        </p:txBody>
      </p:sp>
      <p:cxnSp>
        <p:nvCxnSpPr>
          <p:cNvPr id="15" name="Straight Arrow Connector 14"/>
          <p:cNvCxnSpPr>
            <a:cxnSpLocks noChangeShapeType="1"/>
            <a:stCxn id="14" idx="2"/>
          </p:cNvCxnSpPr>
          <p:nvPr/>
        </p:nvCxnSpPr>
        <p:spPr bwMode="auto">
          <a:xfrm flipH="1">
            <a:off x="5845258" y="4262925"/>
            <a:ext cx="636756" cy="478129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75" y="4143389"/>
            <a:ext cx="251029" cy="110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Arrow Connector 16"/>
          <p:cNvCxnSpPr>
            <a:cxnSpLocks noChangeShapeType="1"/>
          </p:cNvCxnSpPr>
          <p:nvPr/>
        </p:nvCxnSpPr>
        <p:spPr bwMode="auto">
          <a:xfrm>
            <a:off x="3249254" y="4815030"/>
            <a:ext cx="233682" cy="95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5681630" y="5198472"/>
            <a:ext cx="343286" cy="487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554" tIns="46777" rIns="93554" bIns="46777">
            <a:spAutoFit/>
          </a:bodyPr>
          <a:lstStyle/>
          <a:p>
            <a:pPr marL="0" marR="0" algn="ctr" fontAlgn="base">
              <a:spcBef>
                <a:spcPts val="0"/>
              </a:spcBef>
              <a:spcAft>
                <a:spcPts val="0"/>
              </a:spcAft>
            </a:pPr>
            <a:r>
              <a:rPr lang="en-US" sz="2700" kern="1200">
                <a:solidFill>
                  <a:srgbClr val="000000"/>
                </a:solidFill>
                <a:effectLst/>
                <a:latin typeface="Times New Roman"/>
                <a:ea typeface="ＭＳ Ｐゴシック"/>
                <a:cs typeface="ＭＳ Ｐゴシック"/>
              </a:rPr>
              <a:t>0</a:t>
            </a:r>
            <a:endParaRPr lang="en-US" sz="1000">
              <a:effectLst/>
              <a:latin typeface="Times"/>
              <a:ea typeface="ＭＳ 明朝"/>
              <a:cs typeface="Times New Roman"/>
            </a:endParaRPr>
          </a:p>
        </p:txBody>
      </p:sp>
      <p:cxnSp>
        <p:nvCxnSpPr>
          <p:cNvPr id="19" name="Straight Connector 18"/>
          <p:cNvCxnSpPr>
            <a:cxnSpLocks noChangeShapeType="1"/>
          </p:cNvCxnSpPr>
          <p:nvPr/>
        </p:nvCxnSpPr>
        <p:spPr bwMode="auto">
          <a:xfrm rot="5400000">
            <a:off x="5313842" y="4677599"/>
            <a:ext cx="1062833" cy="204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427" y="4146250"/>
            <a:ext cx="268377" cy="562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1829470" y="4565657"/>
            <a:ext cx="1272841" cy="444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554" tIns="46777" rIns="93554" bIns="46777">
            <a:spAutoFit/>
          </a:bodyPr>
          <a:lstStyle/>
          <a:p>
            <a:pPr marL="0" marR="0" algn="ctr" fontAlgn="base">
              <a:spcBef>
                <a:spcPts val="0"/>
              </a:spcBef>
              <a:spcAft>
                <a:spcPts val="0"/>
              </a:spcAft>
            </a:pPr>
            <a:r>
              <a:rPr lang="en-US" sz="2400" kern="1200" dirty="0">
                <a:solidFill>
                  <a:srgbClr val="000000"/>
                </a:solidFill>
                <a:effectLst/>
                <a:latin typeface="Times New Roman"/>
                <a:ea typeface="ＭＳ Ｐゴシック"/>
                <a:cs typeface="ＭＳ Ｐゴシック"/>
              </a:rPr>
              <a:t>Density</a:t>
            </a:r>
            <a:endParaRPr lang="en-US" sz="1000" dirty="0">
              <a:effectLst/>
              <a:latin typeface="Times"/>
              <a:ea typeface="ＭＳ 明朝"/>
              <a:cs typeface="Times New Roman"/>
            </a:endParaRP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1476964" y="4955053"/>
            <a:ext cx="1919290" cy="509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554" tIns="46777" rIns="93554" bIns="46777">
            <a:spAutoFit/>
          </a:bodyPr>
          <a:lstStyle/>
          <a:p>
            <a:pPr marL="0" marR="0" algn="ctr" fontAlgn="base">
              <a:spcBef>
                <a:spcPts val="0"/>
              </a:spcBef>
              <a:spcAft>
                <a:spcPts val="0"/>
              </a:spcAft>
            </a:pPr>
            <a:r>
              <a:rPr lang="en-US" sz="2700" kern="1200" dirty="0">
                <a:solidFill>
                  <a:srgbClr val="FF0000"/>
                </a:solidFill>
                <a:effectLst/>
                <a:latin typeface="Times New Roman"/>
                <a:ea typeface="ＭＳ Ｐゴシック"/>
                <a:cs typeface="ＭＳ Ｐゴシック"/>
              </a:rPr>
              <a:t>n</a:t>
            </a:r>
            <a:r>
              <a:rPr lang="en-US" sz="2700" kern="1200" baseline="-25000" dirty="0">
                <a:solidFill>
                  <a:srgbClr val="FF0000"/>
                </a:solidFill>
                <a:effectLst/>
                <a:latin typeface="Times New Roman"/>
                <a:ea typeface="ＭＳ Ｐゴシック"/>
                <a:cs typeface="ＭＳ Ｐゴシック"/>
              </a:rPr>
              <a:t>2</a:t>
            </a:r>
            <a:r>
              <a:rPr lang="en-US" sz="2700" kern="1200" dirty="0">
                <a:solidFill>
                  <a:srgbClr val="FF0000"/>
                </a:solidFill>
                <a:effectLst/>
                <a:latin typeface="Times New Roman"/>
                <a:ea typeface="ＭＳ Ｐゴシック"/>
                <a:cs typeface="ＭＳ Ｐゴシック"/>
              </a:rPr>
              <a:t>/γ</a:t>
            </a:r>
            <a:r>
              <a:rPr lang="en-US" sz="2700" kern="1200" baseline="-25000" dirty="0">
                <a:solidFill>
                  <a:srgbClr val="FF0000"/>
                </a:solidFill>
                <a:effectLst/>
                <a:latin typeface="Times New Roman"/>
                <a:ea typeface="ＭＳ Ｐゴシック"/>
                <a:cs typeface="ＭＳ Ｐゴシック"/>
              </a:rPr>
              <a:t>0</a:t>
            </a:r>
            <a:r>
              <a:rPr lang="en-US" sz="2700" kern="1200" dirty="0">
                <a:solidFill>
                  <a:srgbClr val="FF0000"/>
                </a:solidFill>
                <a:effectLst/>
                <a:latin typeface="Times New Roman"/>
                <a:ea typeface="ＭＳ Ｐゴシック"/>
                <a:cs typeface="ＭＳ Ｐゴシック"/>
              </a:rPr>
              <a:t>n</a:t>
            </a:r>
            <a:r>
              <a:rPr lang="en-US" sz="2700" kern="1200" baseline="-25000" dirty="0">
                <a:solidFill>
                  <a:srgbClr val="FF0000"/>
                </a:solidFill>
                <a:effectLst/>
                <a:latin typeface="Times New Roman"/>
                <a:ea typeface="ＭＳ Ｐゴシック"/>
                <a:cs typeface="ＭＳ Ｐゴシック"/>
              </a:rPr>
              <a:t>1</a:t>
            </a:r>
            <a:r>
              <a:rPr lang="en-US" sz="2700" kern="1200" dirty="0">
                <a:solidFill>
                  <a:srgbClr val="FF0000"/>
                </a:solidFill>
                <a:effectLst/>
                <a:latin typeface="Times New Roman"/>
                <a:ea typeface="ＭＳ Ｐゴシック"/>
                <a:cs typeface="ＭＳ Ｐゴシック"/>
              </a:rPr>
              <a:t>=3.13</a:t>
            </a:r>
            <a:endParaRPr lang="en-US" sz="1000" dirty="0">
              <a:effectLst/>
              <a:latin typeface="Times"/>
              <a:ea typeface="ＭＳ 明朝"/>
              <a:cs typeface="Times New Roman"/>
            </a:endParaRPr>
          </a:p>
        </p:txBody>
      </p:sp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854" y="3010960"/>
            <a:ext cx="941003" cy="255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763" y="5506696"/>
            <a:ext cx="988910" cy="30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855" y="3393592"/>
            <a:ext cx="1214352" cy="28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1595118" y="5657514"/>
            <a:ext cx="1654136" cy="509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554" tIns="46777" rIns="93554" bIns="46777">
            <a:spAutoFit/>
          </a:bodyPr>
          <a:lstStyle/>
          <a:p>
            <a:pPr marL="0" marR="0" algn="ctr" fontAlgn="base">
              <a:spcBef>
                <a:spcPts val="0"/>
              </a:spcBef>
              <a:spcAft>
                <a:spcPts val="0"/>
              </a:spcAft>
            </a:pPr>
            <a:r>
              <a:rPr lang="en-US" sz="2700" kern="1200" dirty="0">
                <a:solidFill>
                  <a:srgbClr val="000000"/>
                </a:solidFill>
                <a:effectLst/>
                <a:latin typeface="Times New Roman"/>
                <a:ea typeface="ＭＳ Ｐゴシック"/>
                <a:cs typeface="ＭＳ Ｐゴシック"/>
              </a:rPr>
              <a:t>γ</a:t>
            </a:r>
            <a:r>
              <a:rPr lang="en-US" sz="2700" kern="1200" baseline="-25000" dirty="0">
                <a:solidFill>
                  <a:srgbClr val="000000"/>
                </a:solidFill>
                <a:effectLst/>
                <a:latin typeface="Times New Roman"/>
                <a:ea typeface="ＭＳ Ｐゴシック"/>
                <a:cs typeface="ＭＳ Ｐゴシック"/>
              </a:rPr>
              <a:t>0 </a:t>
            </a:r>
            <a:r>
              <a:rPr lang="en-US" sz="2700" kern="1200" dirty="0">
                <a:solidFill>
                  <a:srgbClr val="000000"/>
                </a:solidFill>
                <a:effectLst/>
                <a:latin typeface="Times New Roman"/>
                <a:ea typeface="ＭＳ Ｐゴシック"/>
                <a:cs typeface="ＭＳ Ｐゴシック"/>
              </a:rPr>
              <a:t>= 15</a:t>
            </a:r>
            <a:endParaRPr lang="en-US" sz="1000" dirty="0">
              <a:effectLst/>
              <a:latin typeface="Times"/>
              <a:ea typeface="ＭＳ 明朝"/>
              <a:cs typeface="Times New Roman"/>
            </a:endParaRP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2965703" y="6137239"/>
            <a:ext cx="4054415" cy="309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554" tIns="46777" rIns="93554" bIns="46777">
            <a:spAutoFit/>
          </a:bodyPr>
          <a:lstStyle/>
          <a:p>
            <a:pPr marL="0" marR="0" algn="ctr" fontAlgn="base">
              <a:spcBef>
                <a:spcPts val="0"/>
              </a:spcBef>
              <a:spcAft>
                <a:spcPts val="0"/>
              </a:spcAft>
            </a:pPr>
            <a:r>
              <a:rPr lang="en-US" sz="1400" kern="1200" dirty="0">
                <a:solidFill>
                  <a:srgbClr val="000000"/>
                </a:solidFill>
                <a:effectLst/>
                <a:latin typeface="Times New Roman"/>
                <a:ea typeface="ＭＳ Ｐゴシック"/>
                <a:cs typeface="ＭＳ Ｐゴシック"/>
              </a:rPr>
              <a:t>(Spitkovsky, ApJ, 682:L5, 2008 (adapted))</a:t>
            </a:r>
            <a:endParaRPr lang="en-US" sz="1000" dirty="0">
              <a:effectLst/>
              <a:latin typeface="Times"/>
              <a:ea typeface="ＭＳ 明朝"/>
              <a:cs typeface="Times New Roman"/>
            </a:endParaRPr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5992201" y="2689195"/>
            <a:ext cx="2154614" cy="309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554" tIns="46777" rIns="93554" bIns="46777">
            <a:spAutoFit/>
          </a:bodyPr>
          <a:lstStyle/>
          <a:p>
            <a:pPr marL="0" marR="0" algn="ctr" fontAlgn="base">
              <a:spcBef>
                <a:spcPts val="0"/>
              </a:spcBef>
              <a:spcAft>
                <a:spcPts val="0"/>
              </a:spcAft>
            </a:pPr>
            <a:r>
              <a:rPr lang="en-US" sz="1400" kern="1200" dirty="0">
                <a:solidFill>
                  <a:srgbClr val="000000"/>
                </a:solidFill>
                <a:effectLst/>
                <a:latin typeface="Times New Roman"/>
                <a:ea typeface="ＭＳ Ｐゴシック"/>
                <a:cs typeface="ＭＳ Ｐゴシック"/>
              </a:rPr>
              <a:t>(Nishikawa et al. 2009)</a:t>
            </a:r>
            <a:endParaRPr lang="en-US" sz="1000" dirty="0">
              <a:effectLst/>
              <a:latin typeface="Times"/>
              <a:ea typeface="ＭＳ 明朝"/>
              <a:cs typeface="Times New Roman"/>
            </a:endParaRPr>
          </a:p>
        </p:txBody>
      </p:sp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513" y="2954520"/>
            <a:ext cx="992314" cy="28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011" y="2981025"/>
            <a:ext cx="52043" cy="7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855" y="2620177"/>
            <a:ext cx="1593606" cy="334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2" name="Text Box 30"/>
          <p:cNvSpPr txBox="1">
            <a:spLocks noChangeArrowheads="1"/>
          </p:cNvSpPr>
          <p:nvPr/>
        </p:nvSpPr>
        <p:spPr bwMode="auto">
          <a:xfrm>
            <a:off x="700587" y="112632"/>
            <a:ext cx="7668847" cy="1079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554" tIns="46777" rIns="93554" bIns="46777">
            <a:spAutoFit/>
          </a:bodyPr>
          <a:lstStyle/>
          <a:p>
            <a:pPr marL="0" marR="0" algn="ctr" fontAlgn="base">
              <a:spcBef>
                <a:spcPts val="0"/>
              </a:spcBef>
              <a:spcAft>
                <a:spcPts val="0"/>
              </a:spcAft>
            </a:pPr>
            <a:r>
              <a:rPr lang="en-US" sz="3200" b="1" i="1" kern="1200" dirty="0">
                <a:solidFill>
                  <a:srgbClr val="3366FF"/>
                </a:solidFill>
                <a:effectLst/>
                <a:latin typeface="Times New Roman"/>
                <a:ea typeface="ＭＳ Ｐゴシック"/>
                <a:cs typeface="ＭＳ Ｐゴシック"/>
              </a:rPr>
              <a:t>Shock velocity and structure based on </a:t>
            </a:r>
            <a:endParaRPr lang="en-US" sz="3200" b="1" i="1" kern="1200" dirty="0" smtClean="0">
              <a:solidFill>
                <a:srgbClr val="3366FF"/>
              </a:solidFill>
              <a:effectLst/>
              <a:latin typeface="Times New Roman"/>
              <a:ea typeface="ＭＳ Ｐゴシック"/>
              <a:cs typeface="ＭＳ Ｐゴシック"/>
            </a:endParaRPr>
          </a:p>
          <a:p>
            <a:pPr marL="0" marR="0" algn="ctr" fontAlgn="base">
              <a:spcBef>
                <a:spcPts val="0"/>
              </a:spcBef>
              <a:spcAft>
                <a:spcPts val="0"/>
              </a:spcAft>
            </a:pPr>
            <a:r>
              <a:rPr lang="en-US" sz="3200" b="1" i="1" kern="1200" dirty="0" smtClean="0">
                <a:solidFill>
                  <a:srgbClr val="3366FF"/>
                </a:solidFill>
                <a:effectLst/>
                <a:latin typeface="Times New Roman"/>
                <a:ea typeface="ＭＳ Ｐゴシック"/>
                <a:cs typeface="ＭＳ Ｐゴシック"/>
              </a:rPr>
              <a:t>1</a:t>
            </a:r>
            <a:r>
              <a:rPr lang="en-US" sz="3200" b="1" i="1" kern="1200" dirty="0">
                <a:solidFill>
                  <a:srgbClr val="3366FF"/>
                </a:solidFill>
                <a:effectLst/>
                <a:latin typeface="Times New Roman"/>
                <a:ea typeface="ＭＳ Ｐゴシック"/>
                <a:cs typeface="ＭＳ Ｐゴシック"/>
              </a:rPr>
              <a:t>-D HD analysis</a:t>
            </a:r>
            <a:endParaRPr lang="en-US" sz="3200" dirty="0">
              <a:effectLst/>
              <a:latin typeface="Times"/>
              <a:ea typeface="ＭＳ 明朝"/>
              <a:cs typeface="Times New Roman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942839" y="2031420"/>
            <a:ext cx="1522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forward shock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121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Picture 331" descr="fig3.jp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54" y="4503451"/>
            <a:ext cx="5270605" cy="19914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2154" y="344456"/>
            <a:ext cx="892316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3366FF"/>
                </a:solidFill>
              </a:rPr>
              <a:t>Simulations of KHI with core and sheath jets</a:t>
            </a:r>
            <a:endParaRPr lang="en-US" sz="3200" b="1" i="1" dirty="0">
              <a:solidFill>
                <a:srgbClr val="3366FF"/>
              </a:solidFill>
            </a:endParaRPr>
          </a:p>
        </p:txBody>
      </p:sp>
      <p:pic>
        <p:nvPicPr>
          <p:cNvPr id="5" name="Picture 4" descr="jetstrC.jp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44" y="1166049"/>
            <a:ext cx="7808149" cy="2007668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35" y="3383543"/>
            <a:ext cx="4758055" cy="1202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Picture 17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4077" y="4759097"/>
            <a:ext cx="1354160" cy="1581851"/>
          </a:xfrm>
          <a:prstGeom prst="rect">
            <a:avLst/>
          </a:prstGeom>
        </p:spPr>
      </p:pic>
      <p:sp>
        <p:nvSpPr>
          <p:cNvPr id="177" name="TextBox 176"/>
          <p:cNvSpPr txBox="1"/>
          <p:nvPr/>
        </p:nvSpPr>
        <p:spPr>
          <a:xfrm>
            <a:off x="759741" y="6303797"/>
            <a:ext cx="4843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Mizuno, Hardee &amp; Nishikawa, ApJ, 662, 835, 2007 </a:t>
            </a:r>
            <a:endParaRPr lang="en-US" dirty="0"/>
          </a:p>
        </p:txBody>
      </p:sp>
      <p:sp>
        <p:nvSpPr>
          <p:cNvPr id="178" name="TextBox 177"/>
          <p:cNvSpPr txBox="1"/>
          <p:nvPr/>
        </p:nvSpPr>
        <p:spPr>
          <a:xfrm>
            <a:off x="844059" y="2853927"/>
            <a:ext cx="3457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RMHD, no wind </a:t>
            </a:r>
            <a:r>
              <a:rPr lang="en-US" dirty="0" err="1" smtClean="0"/>
              <a:t>ω</a:t>
            </a:r>
            <a:r>
              <a:rPr lang="en-US" dirty="0" smtClean="0"/>
              <a:t>=0.93, time=60.0</a:t>
            </a:r>
            <a:endParaRPr lang="en-US" dirty="0"/>
          </a:p>
        </p:txBody>
      </p:sp>
      <p:sp>
        <p:nvSpPr>
          <p:cNvPr id="179" name="TextBox 178"/>
          <p:cNvSpPr txBox="1"/>
          <p:nvPr/>
        </p:nvSpPr>
        <p:spPr>
          <a:xfrm>
            <a:off x="6321778" y="3603037"/>
            <a:ext cx="1776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case of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theath</a:t>
            </a:r>
            <a:r>
              <a:rPr lang="en-US" dirty="0" smtClean="0"/>
              <a:t> = 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545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4727" y="553601"/>
            <a:ext cx="2296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γ</a:t>
            </a:r>
            <a:r>
              <a:rPr lang="en-US" baseline="-25000" dirty="0" err="1" smtClean="0"/>
              <a:t>j</a:t>
            </a:r>
            <a:r>
              <a:rPr lang="en-US" dirty="0" smtClean="0"/>
              <a:t> = 15,   m</a:t>
            </a:r>
            <a:r>
              <a:rPr lang="en-US" baseline="-25000" dirty="0" smtClean="0"/>
              <a:t>i</a:t>
            </a:r>
            <a:r>
              <a:rPr lang="en-US" dirty="0" smtClean="0"/>
              <a:t>/m</a:t>
            </a:r>
            <a:r>
              <a:rPr lang="en-US" baseline="-25000" dirty="0" smtClean="0"/>
              <a:t>e</a:t>
            </a:r>
            <a:r>
              <a:rPr lang="en-US" dirty="0" smtClean="0"/>
              <a:t> = 20</a:t>
            </a:r>
            <a:endParaRPr lang="en-US" dirty="0"/>
          </a:p>
        </p:txBody>
      </p:sp>
      <p:pic>
        <p:nvPicPr>
          <p:cNvPr id="8" name="Picture 7" descr="ByXZ03_008.jp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093" y="3820586"/>
            <a:ext cx="2988528" cy="2710938"/>
          </a:xfrm>
          <a:prstGeom prst="rect">
            <a:avLst/>
          </a:prstGeom>
        </p:spPr>
      </p:pic>
      <p:pic>
        <p:nvPicPr>
          <p:cNvPr id="6" name="Picture 5" descr="d1dmagZ03_008.jp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544" y="960734"/>
            <a:ext cx="1702099" cy="270452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561395" y="3958175"/>
            <a:ext cx="432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B</a:t>
            </a:r>
            <a:r>
              <a:rPr lang="en-US" baseline="-25000" dirty="0" smtClean="0"/>
              <a:t>y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825974" y="626609"/>
            <a:ext cx="432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B</a:t>
            </a:r>
            <a:r>
              <a:rPr lang="en-US" baseline="-25000" dirty="0" smtClean="0">
                <a:solidFill>
                  <a:srgbClr val="FF0000"/>
                </a:solidFill>
              </a:rPr>
              <a:t>y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5016473" y="995941"/>
            <a:ext cx="21167" cy="65506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jxemyz03_008.jp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732" y="3820586"/>
            <a:ext cx="2975563" cy="2710938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rot="16200000" flipH="1">
            <a:off x="2499771" y="5573183"/>
            <a:ext cx="8468" cy="6041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770704" y="5288064"/>
            <a:ext cx="8468" cy="6041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6200000" flipH="1">
            <a:off x="2474376" y="5005900"/>
            <a:ext cx="8468" cy="6041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2178037" y="5293784"/>
            <a:ext cx="8468" cy="6041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ByYZ03_008.jp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482" y="960734"/>
            <a:ext cx="2975563" cy="27045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9259" y="142908"/>
            <a:ext cx="8174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3366FF"/>
                </a:solidFill>
              </a:rPr>
              <a:t>New KKHI simulations with core and sheath jets in slab geometry </a:t>
            </a:r>
            <a:endParaRPr lang="en-US" sz="2000" b="1" i="1" dirty="0">
              <a:solidFill>
                <a:srgbClr val="3366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73334" y="820005"/>
            <a:ext cx="2190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Nishikawa et al. 2013 </a:t>
            </a:r>
          </a:p>
          <a:p>
            <a:r>
              <a:rPr lang="da-DK" sz="1600" dirty="0" err="1" smtClean="0"/>
              <a:t>eConf</a:t>
            </a:r>
            <a:r>
              <a:rPr lang="da-DK" sz="1600" dirty="0" smtClean="0"/>
              <a:t> </a:t>
            </a:r>
            <a:r>
              <a:rPr lang="da-DK" sz="1600" dirty="0"/>
              <a:t>C121028 </a:t>
            </a:r>
            <a:endParaRPr lang="da-DK" sz="1600" dirty="0" smtClean="0"/>
          </a:p>
          <a:p>
            <a:r>
              <a:rPr lang="da-DK" sz="1600" dirty="0" smtClean="0"/>
              <a:t>(</a:t>
            </a:r>
            <a:r>
              <a:rPr lang="da-DK" sz="1600" dirty="0"/>
              <a:t>arXiv:1303.2569)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62900" y="1070006"/>
            <a:ext cx="432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B</a:t>
            </a:r>
            <a:r>
              <a:rPr lang="en-US" baseline="-25000" dirty="0" smtClean="0"/>
              <a:t>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576894" y="3958173"/>
            <a:ext cx="393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/>
              <a:t>J</a:t>
            </a:r>
            <a:r>
              <a:rPr lang="en-US" baseline="-25000" dirty="0" err="1" smtClean="0"/>
              <a:t>x</a:t>
            </a:r>
            <a:endParaRPr lang="en-US" dirty="0"/>
          </a:p>
        </p:txBody>
      </p:sp>
      <p:pic>
        <p:nvPicPr>
          <p:cNvPr id="3" name="d1magz1a0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9259" y="0"/>
            <a:ext cx="7683500" cy="6858000"/>
          </a:xfrm>
          <a:prstGeom prst="rect">
            <a:avLst/>
          </a:prstGeom>
        </p:spPr>
      </p:pic>
      <p:pic>
        <p:nvPicPr>
          <p:cNvPr id="7" name="dmjxemyzkhiMX03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30341" y="0"/>
            <a:ext cx="6965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177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2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73667" y="243416"/>
            <a:ext cx="5055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0000FF"/>
                </a:solidFill>
              </a:rPr>
              <a:t>Electric field generation by KKHI</a:t>
            </a:r>
            <a:endParaRPr lang="en-US" sz="2400" b="1" i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1167" y="941917"/>
            <a:ext cx="3822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γ</a:t>
            </a:r>
            <a:r>
              <a:rPr lang="en-US" baseline="-25000" dirty="0" err="1"/>
              <a:t>j</a:t>
            </a:r>
            <a:r>
              <a:rPr lang="en-US" dirty="0"/>
              <a:t> = </a:t>
            </a:r>
            <a:r>
              <a:rPr lang="en-US" dirty="0" smtClean="0"/>
              <a:t>15</a:t>
            </a:r>
            <a:r>
              <a:rPr lang="en-US" dirty="0"/>
              <a:t>,   m</a:t>
            </a:r>
            <a:r>
              <a:rPr lang="en-US" baseline="-25000" dirty="0"/>
              <a:t>i</a:t>
            </a:r>
            <a:r>
              <a:rPr lang="en-US" dirty="0"/>
              <a:t>/m</a:t>
            </a:r>
            <a:r>
              <a:rPr lang="en-US" baseline="-25000" dirty="0"/>
              <a:t>e</a:t>
            </a:r>
            <a:r>
              <a:rPr lang="en-US" dirty="0"/>
              <a:t> = </a:t>
            </a:r>
            <a:r>
              <a:rPr lang="en-US" dirty="0" smtClean="0"/>
              <a:t>1836,  </a:t>
            </a:r>
            <a:r>
              <a:rPr lang="en-US" dirty="0"/>
              <a:t>t = </a:t>
            </a:r>
            <a:r>
              <a:rPr lang="en-US" dirty="0" smtClean="0"/>
              <a:t>30</a:t>
            </a:r>
            <a:r>
              <a:rPr lang="en-US" dirty="0"/>
              <a:t>/</a:t>
            </a:r>
            <a:r>
              <a:rPr lang="en-US" dirty="0" err="1" smtClean="0"/>
              <a:t>ω</a:t>
            </a:r>
            <a:r>
              <a:rPr lang="en-US" baseline="-25000" dirty="0" err="1" smtClean="0"/>
              <a:t>pe</a:t>
            </a:r>
            <a:endParaRPr lang="en-US" baseline="-25000" dirty="0"/>
          </a:p>
        </p:txBody>
      </p:sp>
      <p:pic>
        <p:nvPicPr>
          <p:cNvPr id="2" name="Picture 1" descr="dmEZemyz03r_013.jp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81" y="1788583"/>
            <a:ext cx="3863356" cy="35983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5" y="2076372"/>
            <a:ext cx="4361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err="1" smtClean="0"/>
              <a:t>E</a:t>
            </a:r>
            <a:r>
              <a:rPr lang="en-US" sz="2000" baseline="-25000" dirty="0" err="1" smtClean="0"/>
              <a:t>z</a:t>
            </a:r>
            <a:endParaRPr lang="en-US" sz="2000" dirty="0"/>
          </a:p>
        </p:txBody>
      </p:sp>
      <p:pic>
        <p:nvPicPr>
          <p:cNvPr id="3" name="Picture 2" descr="d1delefZ03r_013.jp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468" y="1788583"/>
            <a:ext cx="2171500" cy="36840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70915" y="1514502"/>
            <a:ext cx="411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>
                <a:solidFill>
                  <a:srgbClr val="0000FF"/>
                </a:solidFill>
              </a:rPr>
              <a:t>E</a:t>
            </a:r>
            <a:r>
              <a:rPr lang="en-US" baseline="-25000" dirty="0" err="1" smtClean="0">
                <a:solidFill>
                  <a:srgbClr val="0000FF"/>
                </a:solidFill>
              </a:rPr>
              <a:t>z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624915" y="1968500"/>
            <a:ext cx="127347" cy="79375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d1dmagfkhiZ1_03r_029.jp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466" y="1788583"/>
            <a:ext cx="2255529" cy="368403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858000" y="1514502"/>
            <a:ext cx="432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B</a:t>
            </a:r>
            <a:r>
              <a:rPr lang="en-US" baseline="-25000" dirty="0" smtClean="0">
                <a:solidFill>
                  <a:srgbClr val="FF0000"/>
                </a:solidFill>
              </a:rPr>
              <a:t>y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980777" y="1883834"/>
            <a:ext cx="186449" cy="91440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167226" y="1153583"/>
            <a:ext cx="1244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 = </a:t>
            </a:r>
            <a:r>
              <a:rPr lang="en-US" dirty="0" smtClean="0"/>
              <a:t>70</a:t>
            </a:r>
            <a:r>
              <a:rPr lang="en-US" dirty="0"/>
              <a:t>/</a:t>
            </a:r>
            <a:r>
              <a:rPr lang="en-US" dirty="0" err="1" smtClean="0"/>
              <a:t>ω</a:t>
            </a:r>
            <a:r>
              <a:rPr lang="en-US" baseline="-25000" dirty="0" err="1" smtClean="0"/>
              <a:t>pe</a:t>
            </a:r>
            <a:endParaRPr lang="en-US" baseline="-25000" dirty="0"/>
          </a:p>
        </p:txBody>
      </p:sp>
      <p:sp>
        <p:nvSpPr>
          <p:cNvPr id="19" name="TextBox 18"/>
          <p:cNvSpPr txBox="1"/>
          <p:nvPr/>
        </p:nvSpPr>
        <p:spPr>
          <a:xfrm>
            <a:off x="5265930" y="6419334"/>
            <a:ext cx="2567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(Nishikawa et al. 2013)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117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Levol03rLC03r.jp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67" y="1031543"/>
            <a:ext cx="4434417" cy="2595565"/>
          </a:xfrm>
          <a:prstGeom prst="rect">
            <a:avLst/>
          </a:prstGeom>
        </p:spPr>
      </p:pic>
      <p:pic>
        <p:nvPicPr>
          <p:cNvPr id="7" name="Picture 6" descr="EMevol03rLC03r.jp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584" y="1046949"/>
            <a:ext cx="4476749" cy="2620343"/>
          </a:xfrm>
          <a:prstGeom prst="rect">
            <a:avLst/>
          </a:prstGeom>
        </p:spPr>
      </p:pic>
      <p:pic>
        <p:nvPicPr>
          <p:cNvPr id="8" name="Picture 7" descr="dkhimagElog03-03r-03b.jp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67" y="4022828"/>
            <a:ext cx="4572000" cy="251829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1164167" y="1344083"/>
            <a:ext cx="0" cy="18097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523509" y="1344083"/>
            <a:ext cx="0" cy="18097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55023" y="238667"/>
            <a:ext cx="5978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0000FF"/>
                </a:solidFill>
              </a:rPr>
              <a:t>Evolution of electric and magnetic field energy </a:t>
            </a:r>
            <a:endParaRPr lang="en-US" sz="2000" b="1" i="1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97250" y="662001"/>
            <a:ext cx="2538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γ</a:t>
            </a:r>
            <a:r>
              <a:rPr lang="en-US" baseline="-25000" dirty="0" err="1"/>
              <a:t>j</a:t>
            </a:r>
            <a:r>
              <a:rPr lang="en-US" dirty="0"/>
              <a:t> = 15,   m</a:t>
            </a:r>
            <a:r>
              <a:rPr lang="en-US" baseline="-25000" dirty="0"/>
              <a:t>i</a:t>
            </a:r>
            <a:r>
              <a:rPr lang="en-US" dirty="0"/>
              <a:t>/m</a:t>
            </a:r>
            <a:r>
              <a:rPr lang="en-US" baseline="-25000" dirty="0"/>
              <a:t>e</a:t>
            </a:r>
            <a:r>
              <a:rPr lang="en-US" dirty="0"/>
              <a:t> = 1836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90333" y="1635667"/>
            <a:ext cx="874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total 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907564" y="2004999"/>
            <a:ext cx="381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</a:rPr>
              <a:t>E</a:t>
            </a:r>
            <a:r>
              <a:rPr lang="en-US" baseline="-25000" dirty="0" err="1" smtClean="0">
                <a:solidFill>
                  <a:schemeClr val="accent3">
                    <a:lumMod val="50000"/>
                  </a:schemeClr>
                </a:solidFill>
              </a:rPr>
              <a:t>z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90333" y="2189665"/>
            <a:ext cx="385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</a:t>
            </a:r>
            <a:r>
              <a:rPr lang="en-US" baseline="-25000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93584" y="2506079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E</a:t>
            </a:r>
            <a:r>
              <a:rPr lang="en-US" baseline="-25000" dirty="0" err="1" smtClean="0">
                <a:solidFill>
                  <a:srgbClr val="0000FF"/>
                </a:solidFill>
              </a:rPr>
              <a:t>y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54084" y="2442584"/>
            <a:ext cx="881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 B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35192" y="2558997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B</a:t>
            </a:r>
            <a:r>
              <a:rPr lang="en-US" baseline="-25000" dirty="0" smtClean="0">
                <a:solidFill>
                  <a:srgbClr val="0000FF"/>
                </a:solidFill>
              </a:rPr>
              <a:t>y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413750" y="2558997"/>
            <a:ext cx="388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B</a:t>
            </a:r>
            <a:r>
              <a:rPr lang="en-US" baseline="-25000" dirty="0" err="1" smtClean="0">
                <a:solidFill>
                  <a:schemeClr val="accent3">
                    <a:lumMod val="50000"/>
                  </a:schemeClr>
                </a:solidFill>
              </a:rPr>
              <a:t>z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605888" y="3442442"/>
            <a:ext cx="392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6600"/>
                </a:solidFill>
              </a:rPr>
              <a:t>B</a:t>
            </a:r>
            <a:r>
              <a:rPr lang="en-US" baseline="-25000" dirty="0" err="1" smtClean="0">
                <a:solidFill>
                  <a:srgbClr val="FF6600"/>
                </a:solidFill>
              </a:rPr>
              <a:t>x</a:t>
            </a:r>
            <a:endParaRPr lang="en-US" dirty="0">
              <a:solidFill>
                <a:srgbClr val="FF66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8688917" y="2928329"/>
            <a:ext cx="113168" cy="5141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4856272" y="4392083"/>
            <a:ext cx="587771" cy="10584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4856272" y="4798483"/>
            <a:ext cx="587771" cy="10584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4856272" y="5194298"/>
            <a:ext cx="587771" cy="10584"/>
          </a:xfrm>
          <a:prstGeom prst="line">
            <a:avLst/>
          </a:prstGeom>
          <a:ln w="381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4856272" y="5568948"/>
            <a:ext cx="587771" cy="10584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598588" y="4223834"/>
            <a:ext cx="3460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total E, </a:t>
            </a:r>
            <a:r>
              <a:rPr lang="en-US" dirty="0" err="1"/>
              <a:t>γ</a:t>
            </a:r>
            <a:r>
              <a:rPr lang="en-US" baseline="-25000" dirty="0" err="1"/>
              <a:t>j</a:t>
            </a:r>
            <a:r>
              <a:rPr lang="en-US" dirty="0"/>
              <a:t> = 15,  </a:t>
            </a:r>
            <a:r>
              <a:rPr lang="en-US" dirty="0" smtClean="0"/>
              <a:t>m</a:t>
            </a:r>
            <a:r>
              <a:rPr lang="en-US" baseline="-25000" dirty="0" smtClean="0"/>
              <a:t>i</a:t>
            </a:r>
            <a:r>
              <a:rPr lang="en-US" dirty="0"/>
              <a:t>/m</a:t>
            </a:r>
            <a:r>
              <a:rPr lang="en-US" baseline="-25000" dirty="0"/>
              <a:t>e</a:t>
            </a:r>
            <a:r>
              <a:rPr lang="en-US" dirty="0"/>
              <a:t> </a:t>
            </a:r>
            <a:r>
              <a:rPr lang="en-US" dirty="0" smtClean="0"/>
              <a:t>= 20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5598588" y="4624401"/>
            <a:ext cx="3077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total B, </a:t>
            </a:r>
            <a:r>
              <a:rPr lang="en-US" dirty="0" err="1"/>
              <a:t>γ</a:t>
            </a:r>
            <a:r>
              <a:rPr lang="en-US" baseline="-25000" dirty="0" err="1"/>
              <a:t>j</a:t>
            </a:r>
            <a:r>
              <a:rPr lang="en-US" dirty="0"/>
              <a:t> = 15,  </a:t>
            </a:r>
            <a:r>
              <a:rPr lang="en-US" dirty="0" smtClean="0"/>
              <a:t>m</a:t>
            </a:r>
            <a:r>
              <a:rPr lang="en-US" baseline="-25000" dirty="0" smtClean="0"/>
              <a:t>i</a:t>
            </a:r>
            <a:r>
              <a:rPr lang="en-US" dirty="0"/>
              <a:t>/m</a:t>
            </a:r>
            <a:r>
              <a:rPr lang="en-US" baseline="-25000" dirty="0"/>
              <a:t>e</a:t>
            </a:r>
            <a:r>
              <a:rPr lang="en-US" dirty="0"/>
              <a:t> </a:t>
            </a:r>
            <a:r>
              <a:rPr lang="en-US" dirty="0" smtClean="0"/>
              <a:t>= 20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5618320" y="5020216"/>
            <a:ext cx="3312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 E, </a:t>
            </a:r>
            <a:r>
              <a:rPr lang="en-US" dirty="0" err="1"/>
              <a:t>γ</a:t>
            </a:r>
            <a:r>
              <a:rPr lang="en-US" baseline="-25000" dirty="0" err="1"/>
              <a:t>j</a:t>
            </a:r>
            <a:r>
              <a:rPr lang="en-US" dirty="0"/>
              <a:t> = 15,  m</a:t>
            </a:r>
            <a:r>
              <a:rPr lang="en-US" baseline="-25000" dirty="0"/>
              <a:t>i</a:t>
            </a:r>
            <a:r>
              <a:rPr lang="en-US" dirty="0"/>
              <a:t>/m</a:t>
            </a:r>
            <a:r>
              <a:rPr lang="en-US" baseline="-25000" dirty="0"/>
              <a:t>e</a:t>
            </a:r>
            <a:r>
              <a:rPr lang="en-US" dirty="0"/>
              <a:t> </a:t>
            </a:r>
            <a:r>
              <a:rPr lang="en-US" dirty="0" smtClean="0"/>
              <a:t>= 1836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5618320" y="5402246"/>
            <a:ext cx="3312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 </a:t>
            </a:r>
            <a:r>
              <a:rPr lang="en-US" dirty="0" smtClean="0"/>
              <a:t>B, </a:t>
            </a:r>
            <a:r>
              <a:rPr lang="en-US" dirty="0" err="1"/>
              <a:t>γ</a:t>
            </a:r>
            <a:r>
              <a:rPr lang="en-US" baseline="-25000" dirty="0" err="1"/>
              <a:t>j</a:t>
            </a:r>
            <a:r>
              <a:rPr lang="en-US" dirty="0"/>
              <a:t> = 15,  m</a:t>
            </a:r>
            <a:r>
              <a:rPr lang="en-US" baseline="-25000" dirty="0"/>
              <a:t>i</a:t>
            </a:r>
            <a:r>
              <a:rPr lang="en-US" dirty="0"/>
              <a:t>/m</a:t>
            </a:r>
            <a:r>
              <a:rPr lang="en-US" baseline="-25000" dirty="0"/>
              <a:t>e</a:t>
            </a:r>
            <a:r>
              <a:rPr lang="en-US" dirty="0"/>
              <a:t> = </a:t>
            </a:r>
            <a:r>
              <a:rPr lang="en-US" dirty="0" smtClean="0"/>
              <a:t>1836</a:t>
            </a:r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4871093" y="5996506"/>
            <a:ext cx="587771" cy="10584"/>
          </a:xfrm>
          <a:prstGeom prst="line">
            <a:avLst/>
          </a:prstGeom>
          <a:ln w="3810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4871093" y="6462158"/>
            <a:ext cx="587771" cy="10584"/>
          </a:xfrm>
          <a:prstGeom prst="line">
            <a:avLst/>
          </a:prstGeom>
          <a:ln w="381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618320" y="5822424"/>
            <a:ext cx="3155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 E, </a:t>
            </a:r>
            <a:r>
              <a:rPr lang="en-US" dirty="0" err="1"/>
              <a:t>γ</a:t>
            </a:r>
            <a:r>
              <a:rPr lang="en-US" baseline="-25000" dirty="0" err="1"/>
              <a:t>j</a:t>
            </a:r>
            <a:r>
              <a:rPr lang="en-US" dirty="0"/>
              <a:t> = </a:t>
            </a:r>
            <a:r>
              <a:rPr lang="en-US" dirty="0" smtClean="0"/>
              <a:t>1.5</a:t>
            </a:r>
            <a:r>
              <a:rPr lang="en-US" dirty="0"/>
              <a:t>,  m</a:t>
            </a:r>
            <a:r>
              <a:rPr lang="en-US" baseline="-25000" dirty="0"/>
              <a:t>i</a:t>
            </a:r>
            <a:r>
              <a:rPr lang="en-US" dirty="0"/>
              <a:t>/m</a:t>
            </a:r>
            <a:r>
              <a:rPr lang="en-US" baseline="-25000" dirty="0"/>
              <a:t>e</a:t>
            </a:r>
            <a:r>
              <a:rPr lang="en-US" dirty="0"/>
              <a:t> = </a:t>
            </a:r>
            <a:r>
              <a:rPr lang="en-US" dirty="0" smtClean="0"/>
              <a:t>20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5618320" y="6288076"/>
            <a:ext cx="3162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 </a:t>
            </a:r>
            <a:r>
              <a:rPr lang="en-US" dirty="0" smtClean="0"/>
              <a:t>B, </a:t>
            </a:r>
            <a:r>
              <a:rPr lang="en-US" dirty="0" err="1"/>
              <a:t>γ</a:t>
            </a:r>
            <a:r>
              <a:rPr lang="en-US" baseline="-25000" dirty="0" err="1"/>
              <a:t>j</a:t>
            </a:r>
            <a:r>
              <a:rPr lang="en-US" dirty="0"/>
              <a:t> = </a:t>
            </a:r>
            <a:r>
              <a:rPr lang="en-US" dirty="0" smtClean="0"/>
              <a:t>1.5</a:t>
            </a:r>
            <a:r>
              <a:rPr lang="en-US" dirty="0"/>
              <a:t>,  m</a:t>
            </a:r>
            <a:r>
              <a:rPr lang="en-US" baseline="-25000" dirty="0"/>
              <a:t>i</a:t>
            </a:r>
            <a:r>
              <a:rPr lang="en-US" dirty="0"/>
              <a:t>/m</a:t>
            </a:r>
            <a:r>
              <a:rPr lang="en-US" baseline="-25000" dirty="0"/>
              <a:t>e</a:t>
            </a:r>
            <a:r>
              <a:rPr lang="en-US" dirty="0"/>
              <a:t> = </a:t>
            </a:r>
            <a:r>
              <a:rPr lang="en-US" dirty="0" smtClean="0"/>
              <a:t>20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778002" y="4750886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×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538348" y="5039270"/>
            <a:ext cx="3191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×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023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3.jp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66" y="1428750"/>
            <a:ext cx="7440083" cy="48522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5083" y="203084"/>
            <a:ext cx="8315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Evolution of current filaments (</a:t>
            </a:r>
            <a:r>
              <a:rPr lang="en-US" sz="2400" b="1" i="1" dirty="0" err="1" smtClean="0">
                <a:solidFill>
                  <a:srgbClr val="0000FF"/>
                </a:solidFill>
              </a:rPr>
              <a:t>J</a:t>
            </a:r>
            <a:r>
              <a:rPr lang="en-US" sz="2400" b="1" baseline="-25000" dirty="0" err="1" smtClean="0">
                <a:solidFill>
                  <a:srgbClr val="0000FF"/>
                </a:solidFill>
              </a:rPr>
              <a:t>x</a:t>
            </a:r>
            <a:r>
              <a:rPr lang="en-US" sz="2400" b="1" dirty="0" smtClean="0">
                <a:solidFill>
                  <a:srgbClr val="0000FF"/>
                </a:solidFill>
              </a:rPr>
              <a:t>) and electric field (</a:t>
            </a:r>
            <a:r>
              <a:rPr lang="en-US" sz="2400" b="1" i="1" dirty="0" err="1" smtClean="0">
                <a:solidFill>
                  <a:srgbClr val="0000FF"/>
                </a:solidFill>
              </a:rPr>
              <a:t>E</a:t>
            </a:r>
            <a:r>
              <a:rPr lang="en-US" sz="2400" b="1" baseline="-25000" dirty="0" err="1">
                <a:solidFill>
                  <a:srgbClr val="0000FF"/>
                </a:solidFill>
              </a:rPr>
              <a:t>z</a:t>
            </a:r>
            <a:r>
              <a:rPr lang="en-US" sz="2400" b="1" dirty="0" smtClean="0">
                <a:solidFill>
                  <a:srgbClr val="0000FF"/>
                </a:solidFill>
              </a:rPr>
              <a:t>)</a:t>
            </a:r>
            <a:endParaRPr lang="en-US" sz="2400" b="1" i="1" baseline="-250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06750" y="664749"/>
            <a:ext cx="2538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γ</a:t>
            </a:r>
            <a:r>
              <a:rPr lang="en-US" baseline="-25000" dirty="0" err="1"/>
              <a:t>j</a:t>
            </a:r>
            <a:r>
              <a:rPr lang="en-US" dirty="0"/>
              <a:t> = 15,   m</a:t>
            </a:r>
            <a:r>
              <a:rPr lang="en-US" baseline="-25000" dirty="0"/>
              <a:t>i</a:t>
            </a:r>
            <a:r>
              <a:rPr lang="en-US" dirty="0"/>
              <a:t>/m</a:t>
            </a:r>
            <a:r>
              <a:rPr lang="en-US" baseline="-25000" dirty="0"/>
              <a:t>e</a:t>
            </a:r>
            <a:r>
              <a:rPr lang="en-US" dirty="0"/>
              <a:t> = </a:t>
            </a:r>
            <a:r>
              <a:rPr lang="en-US" dirty="0" smtClean="0"/>
              <a:t>1836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37274" y="2397667"/>
            <a:ext cx="393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/>
              <a:t>J</a:t>
            </a:r>
            <a:r>
              <a:rPr lang="en-US" baseline="-25000" dirty="0" err="1" smtClean="0"/>
              <a:t>x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37274" y="4699000"/>
            <a:ext cx="411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/>
              <a:t>E</a:t>
            </a:r>
            <a:r>
              <a:rPr lang="en-US" baseline="-25000" dirty="0" err="1" smtClean="0"/>
              <a:t>z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87500" y="1122918"/>
            <a:ext cx="6783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</a:t>
            </a:r>
            <a:r>
              <a:rPr lang="en-US" dirty="0" err="1"/>
              <a:t>ω</a:t>
            </a:r>
            <a:r>
              <a:rPr lang="en-US" baseline="-25000" dirty="0" err="1"/>
              <a:t>pe</a:t>
            </a:r>
            <a:r>
              <a:rPr lang="en-US" baseline="-25000" dirty="0"/>
              <a:t> </a:t>
            </a:r>
            <a:r>
              <a:rPr lang="en-US" dirty="0" smtClean="0"/>
              <a:t>= 30</a:t>
            </a:r>
            <a:r>
              <a:rPr lang="en-US" baseline="-25000" dirty="0" smtClean="0"/>
              <a:t>                                 </a:t>
            </a:r>
            <a:r>
              <a:rPr lang="en-US" dirty="0" err="1" smtClean="0"/>
              <a:t>tω</a:t>
            </a:r>
            <a:r>
              <a:rPr lang="en-US" baseline="-25000" dirty="0" err="1" smtClean="0"/>
              <a:t>pe</a:t>
            </a:r>
            <a:r>
              <a:rPr lang="en-US" baseline="-25000" dirty="0" smtClean="0"/>
              <a:t> </a:t>
            </a:r>
            <a:r>
              <a:rPr lang="en-US" dirty="0" smtClean="0"/>
              <a:t>= 40</a:t>
            </a:r>
            <a:r>
              <a:rPr lang="en-US" baseline="-25000" dirty="0" smtClean="0"/>
              <a:t>                                </a:t>
            </a:r>
            <a:r>
              <a:rPr lang="en-US" dirty="0" err="1" smtClean="0"/>
              <a:t>t</a:t>
            </a:r>
            <a:r>
              <a:rPr lang="en-US" dirty="0" err="1"/>
              <a:t>ω</a:t>
            </a:r>
            <a:r>
              <a:rPr lang="en-US" baseline="-25000" dirty="0" err="1"/>
              <a:t>pe</a:t>
            </a:r>
            <a:r>
              <a:rPr lang="en-US" baseline="-25000" dirty="0"/>
              <a:t> </a:t>
            </a:r>
            <a:r>
              <a:rPr lang="en-US" dirty="0" smtClean="0"/>
              <a:t>= 50</a:t>
            </a:r>
            <a:r>
              <a:rPr lang="en-US" baseline="-25000" dirty="0" smtClean="0"/>
              <a:t>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398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1dmagfkhiZ3b_021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467" y="948213"/>
            <a:ext cx="1677992" cy="25830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44035" y="135467"/>
            <a:ext cx="5650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KKHI simulation of core jet-stationary sheath plasma </a:t>
            </a:r>
            <a:endParaRPr lang="en-US" dirty="0"/>
          </a:p>
        </p:txBody>
      </p:sp>
      <p:pic>
        <p:nvPicPr>
          <p:cNvPr id="6" name="Picture 5" descr="dmBYemyzkhi03b_02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228" y="1014229"/>
            <a:ext cx="2811160" cy="2517036"/>
          </a:xfrm>
          <a:prstGeom prst="rect">
            <a:avLst/>
          </a:prstGeom>
        </p:spPr>
      </p:pic>
      <p:pic>
        <p:nvPicPr>
          <p:cNvPr id="7" name="Picture 6" descr="dmjxemyzkhi03b_02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227" y="3778250"/>
            <a:ext cx="2811160" cy="2472265"/>
          </a:xfrm>
          <a:prstGeom prst="rect">
            <a:avLst/>
          </a:prstGeom>
        </p:spPr>
      </p:pic>
      <p:pic>
        <p:nvPicPr>
          <p:cNvPr id="8" name="Picture 7" descr="dmBYemxz03b_02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668" y="3778250"/>
            <a:ext cx="2761160" cy="24722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04512" y="565096"/>
            <a:ext cx="3817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γ</a:t>
            </a:r>
            <a:r>
              <a:rPr lang="en-US" baseline="-25000" dirty="0" err="1"/>
              <a:t>j</a:t>
            </a:r>
            <a:r>
              <a:rPr lang="en-US" dirty="0"/>
              <a:t> = </a:t>
            </a:r>
            <a:r>
              <a:rPr lang="en-US" dirty="0" smtClean="0"/>
              <a:t>1.5</a:t>
            </a:r>
            <a:r>
              <a:rPr lang="en-US" dirty="0"/>
              <a:t>,   m</a:t>
            </a:r>
            <a:r>
              <a:rPr lang="en-US" baseline="-25000" dirty="0"/>
              <a:t>i</a:t>
            </a:r>
            <a:r>
              <a:rPr lang="en-US" dirty="0"/>
              <a:t>/m</a:t>
            </a:r>
            <a:r>
              <a:rPr lang="en-US" baseline="-25000" dirty="0"/>
              <a:t>e</a:t>
            </a:r>
            <a:r>
              <a:rPr lang="en-US" dirty="0"/>
              <a:t> = </a:t>
            </a:r>
            <a:r>
              <a:rPr lang="en-US" dirty="0" smtClean="0"/>
              <a:t>20,  t = 50/</a:t>
            </a:r>
            <a:r>
              <a:rPr lang="en-US" dirty="0" err="1" smtClean="0"/>
              <a:t>ω</a:t>
            </a:r>
            <a:r>
              <a:rPr lang="en-US" baseline="-25000" dirty="0" err="1" smtClean="0"/>
              <a:t>pe</a:t>
            </a:r>
            <a:endParaRPr lang="en-US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2063750" y="1154429"/>
            <a:ext cx="432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B</a:t>
            </a:r>
            <a:r>
              <a:rPr lang="en-US" baseline="-25000" dirty="0" smtClean="0"/>
              <a:t>y</a:t>
            </a:r>
            <a:endParaRPr lang="en-US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5662082" y="3936984"/>
            <a:ext cx="432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B</a:t>
            </a:r>
            <a:r>
              <a:rPr lang="en-US" baseline="-25000" dirty="0" smtClean="0"/>
              <a:t>y</a:t>
            </a:r>
            <a:endParaRPr lang="en-US" baseline="-25000" dirty="0"/>
          </a:p>
        </p:txBody>
      </p:sp>
      <p:sp>
        <p:nvSpPr>
          <p:cNvPr id="12" name="TextBox 11"/>
          <p:cNvSpPr txBox="1"/>
          <p:nvPr/>
        </p:nvSpPr>
        <p:spPr>
          <a:xfrm>
            <a:off x="6300982" y="565096"/>
            <a:ext cx="432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B</a:t>
            </a:r>
            <a:r>
              <a:rPr lang="en-US" baseline="-25000" dirty="0" smtClean="0">
                <a:solidFill>
                  <a:srgbClr val="FF0000"/>
                </a:solidFill>
              </a:rPr>
              <a:t>y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94658" y="3912252"/>
            <a:ext cx="393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/>
              <a:t>J</a:t>
            </a:r>
            <a:r>
              <a:rPr lang="en-US" baseline="-25000" dirty="0" err="1" smtClean="0"/>
              <a:t>x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571687" y="5143500"/>
            <a:ext cx="0" cy="6032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6200000">
            <a:off x="2873312" y="4841875"/>
            <a:ext cx="0" cy="6032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6200000">
            <a:off x="2876487" y="5448300"/>
            <a:ext cx="0" cy="6032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187637" y="5143500"/>
            <a:ext cx="0" cy="6032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466424" y="2031999"/>
            <a:ext cx="1288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   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466424" y="4783667"/>
            <a:ext cx="1288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  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6244167" y="4963583"/>
            <a:ext cx="825500" cy="10584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>
            <a:stCxn id="12" idx="2"/>
          </p:cNvCxnSpPr>
          <p:nvPr/>
        </p:nvCxnSpPr>
        <p:spPr>
          <a:xfrm>
            <a:off x="6517233" y="934428"/>
            <a:ext cx="33850" cy="64558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4315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Slipstream.thmx</Template>
  <TotalTime>4148</TotalTime>
  <Words>2221</Words>
  <Application>Microsoft Macintosh PowerPoint</Application>
  <PresentationFormat>On-screen Show (4:3)</PresentationFormat>
  <Paragraphs>359</Paragraphs>
  <Slides>30</Slides>
  <Notes>3</Notes>
  <HiddenSlides>3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Slipstream</vt:lpstr>
      <vt:lpstr>Equation</vt:lpstr>
      <vt:lpstr>Document</vt:lpstr>
      <vt:lpstr>Radiation from accelerated particles in relativistic jets with shocks, shear-flow and reconnections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NSSTC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Ken-Ichi Nishikawa</dc:creator>
  <cp:lastModifiedBy>Ken-Ichi Nishikawa</cp:lastModifiedBy>
  <cp:revision>131</cp:revision>
  <cp:lastPrinted>2012-10-02T20:18:12Z</cp:lastPrinted>
  <dcterms:created xsi:type="dcterms:W3CDTF">2012-10-02T13:48:17Z</dcterms:created>
  <dcterms:modified xsi:type="dcterms:W3CDTF">2013-06-10T06:43:58Z</dcterms:modified>
</cp:coreProperties>
</file>