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media1.gif" ContentType="vide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32" r:id="rId2"/>
    <p:sldId id="510" r:id="rId3"/>
    <p:sldId id="500" r:id="rId4"/>
    <p:sldId id="504" r:id="rId5"/>
    <p:sldId id="491" r:id="rId6"/>
    <p:sldId id="485" r:id="rId7"/>
    <p:sldId id="487" r:id="rId8"/>
    <p:sldId id="488" r:id="rId9"/>
    <p:sldId id="514" r:id="rId10"/>
    <p:sldId id="489" r:id="rId11"/>
    <p:sldId id="490" r:id="rId12"/>
    <p:sldId id="492" r:id="rId13"/>
    <p:sldId id="493" r:id="rId14"/>
    <p:sldId id="494" r:id="rId15"/>
    <p:sldId id="513" r:id="rId16"/>
    <p:sldId id="497" r:id="rId17"/>
    <p:sldId id="495" r:id="rId18"/>
    <p:sldId id="501" r:id="rId19"/>
    <p:sldId id="496" r:id="rId20"/>
    <p:sldId id="508" r:id="rId21"/>
    <p:sldId id="503" r:id="rId22"/>
    <p:sldId id="512" r:id="rId23"/>
    <p:sldId id="506" r:id="rId24"/>
    <p:sldId id="453" r:id="rId25"/>
    <p:sldId id="511" r:id="rId26"/>
    <p:sldId id="502" r:id="rId27"/>
    <p:sldId id="507" r:id="rId28"/>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36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36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36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36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3C9D"/>
    <a:srgbClr val="00FBFF"/>
    <a:srgbClr val="5089FF"/>
    <a:srgbClr val="C9DBFF"/>
    <a:srgbClr val="94B3FF"/>
    <a:srgbClr val="0000FF"/>
    <a:srgbClr val="66FF9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480" y="-23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6" charset="0"/>
                <a:ea typeface="+mn-ea"/>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B5BF994-2D3D-3F4D-834F-829F5FCCFD9D}" type="slidenum">
              <a:rPr lang="en-US"/>
              <a:pPr>
                <a:defRPr/>
              </a:pPr>
              <a:t>‹#›</a:t>
            </a:fld>
            <a:endParaRPr lang="en-US"/>
          </a:p>
        </p:txBody>
      </p:sp>
    </p:spTree>
    <p:extLst>
      <p:ext uri="{BB962C8B-B14F-4D97-AF65-F5344CB8AC3E}">
        <p14:creationId xmlns:p14="http://schemas.microsoft.com/office/powerpoint/2010/main" val="4081833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25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6"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015416D-CBC9-4743-A656-AFD04BA14E2A}" type="slidenum">
              <a:rPr lang="en-US"/>
              <a:pPr>
                <a:defRPr/>
              </a:pPr>
              <a:t>‹#›</a:t>
            </a:fld>
            <a:endParaRPr lang="en-US"/>
          </a:p>
        </p:txBody>
      </p:sp>
    </p:spTree>
    <p:extLst>
      <p:ext uri="{BB962C8B-B14F-4D97-AF65-F5344CB8AC3E}">
        <p14:creationId xmlns:p14="http://schemas.microsoft.com/office/powerpoint/2010/main" val="2957119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AD5AE9C8-BBB6-F346-9F2D-DB7D46336E93}" type="slidenum">
              <a:rPr lang="en-US" sz="1200"/>
              <a:pPr eaLnBrk="1" hangingPunct="1"/>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AD5AE9C8-BBB6-F346-9F2D-DB7D46336E93}" type="slidenum">
              <a:rPr lang="en-US" sz="1200"/>
              <a:pPr eaLnBrk="1" hangingPunct="1"/>
              <a:t>24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AD5AE9C8-BBB6-F346-9F2D-DB7D46336E93}" type="slidenum">
              <a:rPr lang="en-US" sz="1200"/>
              <a:pPr eaLnBrk="1" hangingPunct="1"/>
              <a:t>27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4"/>
          <p:cNvGrpSpPr>
            <a:grpSpLocks/>
          </p:cNvGrpSpPr>
          <p:nvPr userDrawn="1"/>
        </p:nvGrpSpPr>
        <p:grpSpPr bwMode="auto">
          <a:xfrm>
            <a:off x="457200" y="149225"/>
            <a:ext cx="8153400" cy="990600"/>
            <a:chOff x="288" y="94"/>
            <a:chExt cx="5136" cy="624"/>
          </a:xfrm>
        </p:grpSpPr>
        <p:grpSp>
          <p:nvGrpSpPr>
            <p:cNvPr id="5" name="Group 20"/>
            <p:cNvGrpSpPr>
              <a:grpSpLocks/>
            </p:cNvGrpSpPr>
            <p:nvPr userDrawn="1"/>
          </p:nvGrpSpPr>
          <p:grpSpPr bwMode="auto">
            <a:xfrm>
              <a:off x="288" y="94"/>
              <a:ext cx="2590" cy="624"/>
              <a:chOff x="288" y="96"/>
              <a:chExt cx="2590" cy="624"/>
            </a:xfrm>
          </p:grpSpPr>
          <p:sp>
            <p:nvSpPr>
              <p:cNvPr id="12" name="Arc 2"/>
              <p:cNvSpPr>
                <a:spLocks/>
              </p:cNvSpPr>
              <p:nvPr userDrawn="1"/>
            </p:nvSpPr>
            <p:spPr bwMode="invGray">
              <a:xfrm rot="10800000">
                <a:off x="288" y="96"/>
                <a:ext cx="923" cy="624"/>
              </a:xfrm>
              <a:custGeom>
                <a:avLst/>
                <a:gdLst>
                  <a:gd name="T0" fmla="*/ 1 w 21912"/>
                  <a:gd name="T1" fmla="*/ 0 h 43200"/>
                  <a:gd name="T2" fmla="*/ 0 w 21912"/>
                  <a:gd name="T3" fmla="*/ 9 h 43200"/>
                  <a:gd name="T4" fmla="*/ 1 w 21912"/>
                  <a:gd name="T5" fmla="*/ 5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rgbClr val="663300"/>
                  </a:gs>
                  <a:gs pos="100000">
                    <a:schemeClr val="bg1"/>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3" name="Arc 3"/>
              <p:cNvSpPr>
                <a:spLocks/>
              </p:cNvSpPr>
              <p:nvPr userDrawn="1"/>
            </p:nvSpPr>
            <p:spPr bwMode="invGray">
              <a:xfrm rot="10800000">
                <a:off x="312" y="160"/>
                <a:ext cx="924" cy="496"/>
              </a:xfrm>
              <a:custGeom>
                <a:avLst/>
                <a:gdLst>
                  <a:gd name="T0" fmla="*/ 1 w 21924"/>
                  <a:gd name="T1" fmla="*/ 0 h 43200"/>
                  <a:gd name="T2" fmla="*/ 0 w 21924"/>
                  <a:gd name="T3" fmla="*/ 6 h 43200"/>
                  <a:gd name="T4" fmla="*/ 1 w 21924"/>
                  <a:gd name="T5" fmla="*/ 3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rgbClr val="894400"/>
                  </a:gs>
                  <a:gs pos="100000">
                    <a:schemeClr val="bg1"/>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4" name="Arc 4"/>
              <p:cNvSpPr>
                <a:spLocks/>
              </p:cNvSpPr>
              <p:nvPr userDrawn="1"/>
            </p:nvSpPr>
            <p:spPr bwMode="invGray">
              <a:xfrm rot="10800000">
                <a:off x="325" y="246"/>
                <a:ext cx="923" cy="324"/>
              </a:xfrm>
              <a:custGeom>
                <a:avLst/>
                <a:gdLst>
                  <a:gd name="T0" fmla="*/ 1 w 21925"/>
                  <a:gd name="T1" fmla="*/ 0 h 43200"/>
                  <a:gd name="T2" fmla="*/ 0 w 21925"/>
                  <a:gd name="T3" fmla="*/ 2 h 43200"/>
                  <a:gd name="T4" fmla="*/ 1 w 21925"/>
                  <a:gd name="T5" fmla="*/ 1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rgbClr val="B75B00"/>
                  </a:gs>
                  <a:gs pos="100000">
                    <a:schemeClr val="bg1"/>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5" name="AutoShape 5"/>
              <p:cNvSpPr>
                <a:spLocks noChangeArrowheads="1"/>
              </p:cNvSpPr>
              <p:nvPr userDrawn="1"/>
            </p:nvSpPr>
            <p:spPr bwMode="invGray">
              <a:xfrm rot="10800000">
                <a:off x="361" y="374"/>
                <a:ext cx="2517" cy="63"/>
              </a:xfrm>
              <a:prstGeom prst="roundRect">
                <a:avLst>
                  <a:gd name="adj" fmla="val 50000"/>
                </a:avLst>
              </a:prstGeom>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 name="Group 19"/>
            <p:cNvGrpSpPr>
              <a:grpSpLocks/>
            </p:cNvGrpSpPr>
            <p:nvPr userDrawn="1"/>
          </p:nvGrpSpPr>
          <p:grpSpPr bwMode="auto">
            <a:xfrm>
              <a:off x="2832" y="94"/>
              <a:ext cx="2592" cy="624"/>
              <a:chOff x="2832" y="92"/>
              <a:chExt cx="2592" cy="624"/>
            </a:xfrm>
          </p:grpSpPr>
          <p:sp>
            <p:nvSpPr>
              <p:cNvPr id="8" name="Arc 14"/>
              <p:cNvSpPr>
                <a:spLocks/>
              </p:cNvSpPr>
              <p:nvPr userDrawn="1"/>
            </p:nvSpPr>
            <p:spPr bwMode="invGray">
              <a:xfrm>
                <a:off x="4501" y="92"/>
                <a:ext cx="923" cy="624"/>
              </a:xfrm>
              <a:custGeom>
                <a:avLst/>
                <a:gdLst>
                  <a:gd name="T0" fmla="*/ 1 w 21912"/>
                  <a:gd name="T1" fmla="*/ 0 h 43200"/>
                  <a:gd name="T2" fmla="*/ 0 w 21912"/>
                  <a:gd name="T3" fmla="*/ 9 h 43200"/>
                  <a:gd name="T4" fmla="*/ 1 w 21912"/>
                  <a:gd name="T5" fmla="*/ 5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9" name="Arc 15"/>
              <p:cNvSpPr>
                <a:spLocks/>
              </p:cNvSpPr>
              <p:nvPr userDrawn="1"/>
            </p:nvSpPr>
            <p:spPr bwMode="invGray">
              <a:xfrm>
                <a:off x="4477" y="156"/>
                <a:ext cx="924" cy="496"/>
              </a:xfrm>
              <a:custGeom>
                <a:avLst/>
                <a:gdLst>
                  <a:gd name="T0" fmla="*/ 1 w 21924"/>
                  <a:gd name="T1" fmla="*/ 0 h 43200"/>
                  <a:gd name="T2" fmla="*/ 0 w 21924"/>
                  <a:gd name="T3" fmla="*/ 6 h 43200"/>
                  <a:gd name="T4" fmla="*/ 1 w 21924"/>
                  <a:gd name="T5" fmla="*/ 3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 name="Arc 16"/>
              <p:cNvSpPr>
                <a:spLocks/>
              </p:cNvSpPr>
              <p:nvPr userDrawn="1"/>
            </p:nvSpPr>
            <p:spPr bwMode="invGray">
              <a:xfrm>
                <a:off x="4464" y="242"/>
                <a:ext cx="923" cy="324"/>
              </a:xfrm>
              <a:custGeom>
                <a:avLst/>
                <a:gdLst>
                  <a:gd name="T0" fmla="*/ 1 w 21925"/>
                  <a:gd name="T1" fmla="*/ 0 h 43200"/>
                  <a:gd name="T2" fmla="*/ 0 w 21925"/>
                  <a:gd name="T3" fmla="*/ 2 h 43200"/>
                  <a:gd name="T4" fmla="*/ 1 w 21925"/>
                  <a:gd name="T5" fmla="*/ 1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1" name="AutoShape 17"/>
              <p:cNvSpPr>
                <a:spLocks noChangeArrowheads="1"/>
              </p:cNvSpPr>
              <p:nvPr userDrawn="1"/>
            </p:nvSpPr>
            <p:spPr bwMode="invGray">
              <a:xfrm>
                <a:off x="2832" y="371"/>
                <a:ext cx="2517" cy="65"/>
              </a:xfrm>
              <a:prstGeom prst="roundRect">
                <a:avLst>
                  <a:gd name="adj" fmla="val 50000"/>
                </a:avLst>
              </a:prstGeom>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7" name="Oval 22"/>
            <p:cNvSpPr>
              <a:spLocks noChangeArrowheads="1"/>
            </p:cNvSpPr>
            <p:nvPr userDrawn="1"/>
          </p:nvSpPr>
          <p:spPr bwMode="auto">
            <a:xfrm>
              <a:off x="2832" y="310"/>
              <a:ext cx="48" cy="192"/>
            </a:xfrm>
            <a:prstGeom prst="ellipse">
              <a:avLst/>
            </a:prstGeom>
            <a:gradFill rotWithShape="0">
              <a:gsLst>
                <a:gs pos="0">
                  <a:schemeClr val="tx1"/>
                </a:gs>
                <a:gs pos="100000">
                  <a:schemeClr val="accent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grpSp>
      <p:sp>
        <p:nvSpPr>
          <p:cNvPr id="3079" name="Rectangle 7"/>
          <p:cNvSpPr>
            <a:spLocks noGrp="1" noChangeArrowheads="1"/>
          </p:cNvSpPr>
          <p:nvPr>
            <p:ph type="ctrTitle" sz="quarter"/>
          </p:nvPr>
        </p:nvSpPr>
        <p:spPr>
          <a:xfrm>
            <a:off x="685800" y="1447800"/>
            <a:ext cx="7772400" cy="1143000"/>
          </a:xfrm>
        </p:spPr>
        <p:txBody>
          <a:bodyPr/>
          <a:lstStyle>
            <a:lvl1pPr>
              <a:defRPr sz="4400"/>
            </a:lvl1pPr>
          </a:lstStyle>
          <a:p>
            <a:r>
              <a:rPr lang="en-US"/>
              <a:t>Click to edit Master title style</a:t>
            </a:r>
          </a:p>
        </p:txBody>
      </p:sp>
      <p:sp>
        <p:nvSpPr>
          <p:cNvPr id="308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16" name="Rectangle 9"/>
          <p:cNvSpPr>
            <a:spLocks noGrp="1" noChangeArrowheads="1"/>
          </p:cNvSpPr>
          <p:nvPr>
            <p:ph type="dt" sz="quarter" idx="10"/>
          </p:nvPr>
        </p:nvSpPr>
        <p:spPr bwMode="auto">
          <a:xfrm>
            <a:off x="685800" y="63246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defRPr sz="1400">
                <a:latin typeface="Arial" pitchFamily="-106" charset="0"/>
                <a:ea typeface="+mn-ea"/>
                <a:cs typeface="+mn-cs"/>
              </a:defRPr>
            </a:lvl1pPr>
          </a:lstStyle>
          <a:p>
            <a:pPr>
              <a:defRPr/>
            </a:pPr>
            <a:endParaRPr lang="en-US"/>
          </a:p>
        </p:txBody>
      </p:sp>
      <p:sp>
        <p:nvSpPr>
          <p:cNvPr id="17" name="Rectangle 10"/>
          <p:cNvSpPr>
            <a:spLocks noGrp="1" noChangeArrowheads="1"/>
          </p:cNvSpPr>
          <p:nvPr>
            <p:ph type="ftr" sz="quarter" idx="11"/>
          </p:nvPr>
        </p:nvSpPr>
        <p:spPr bwMode="auto">
          <a:xfrm>
            <a:off x="3124200" y="63246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400">
                <a:latin typeface="Arial" pitchFamily="-106" charset="0"/>
                <a:ea typeface="+mn-ea"/>
                <a:cs typeface="+mn-cs"/>
              </a:defRPr>
            </a:lvl1pPr>
          </a:lstStyle>
          <a:p>
            <a:pPr>
              <a:defRPr/>
            </a:pPr>
            <a:endParaRPr lang="en-US"/>
          </a:p>
        </p:txBody>
      </p:sp>
      <p:sp>
        <p:nvSpPr>
          <p:cNvPr id="18" name="Rectangle 11"/>
          <p:cNvSpPr>
            <a:spLocks noGrp="1" noChangeArrowheads="1"/>
          </p:cNvSpPr>
          <p:nvPr>
            <p:ph type="sldNum" sz="quarter" idx="12"/>
          </p:nvPr>
        </p:nvSpPr>
        <p:spPr bwMode="auto">
          <a:xfrm>
            <a:off x="6553200" y="63246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FFAAFF5E-6FCA-334E-AAD5-EB2D88FA3810}" type="slidenum">
              <a:rPr lang="en-US"/>
              <a:pPr>
                <a:defRPr/>
              </a:pPr>
              <a:t>‹#›</a:t>
            </a:fld>
            <a:endParaRPr lang="en-US"/>
          </a:p>
        </p:txBody>
      </p:sp>
    </p:spTree>
    <p:extLst>
      <p:ext uri="{BB962C8B-B14F-4D97-AF65-F5344CB8AC3E}">
        <p14:creationId xmlns:p14="http://schemas.microsoft.com/office/powerpoint/2010/main" val="2971033595"/>
      </p:ext>
    </p:extLst>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191314"/>
      </p:ext>
    </p:extLst>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38200"/>
            <a:ext cx="21336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838200"/>
            <a:ext cx="6248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1155290"/>
      </p:ext>
    </p:extLst>
  </p:cSld>
  <p:clrMapOvr>
    <a:masterClrMapping/>
  </p:clrMapOvr>
  <p:transition xmlns:p14="http://schemas.microsoft.com/office/powerpoint/2010/mai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4800" y="1828800"/>
            <a:ext cx="4191000" cy="4876800"/>
          </a:xfrm>
        </p:spPr>
        <p:txBody>
          <a:bodyPr/>
          <a:lstStyle/>
          <a:p>
            <a:pPr lvl="0"/>
            <a:endParaRPr lang="en-US" noProof="0" smtClean="0"/>
          </a:p>
        </p:txBody>
      </p:sp>
      <p:sp>
        <p:nvSpPr>
          <p:cNvPr id="4" name="Text Placeholder 3"/>
          <p:cNvSpPr>
            <a:spLocks noGrp="1"/>
          </p:cNvSpPr>
          <p:nvPr>
            <p:ph type="body" sz="half" idx="2"/>
          </p:nvPr>
        </p:nvSpPr>
        <p:spPr>
          <a:xfrm>
            <a:off x="4648200" y="18288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878434"/>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5742012"/>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64769417"/>
      </p:ext>
    </p:extLst>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8288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761600"/>
      </p:ext>
    </p:extLst>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5827996"/>
      </p:ext>
    </p:extLst>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6756719"/>
      </p:ext>
    </p:extLst>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36464"/>
      </p:ext>
    </p:extLst>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7201989"/>
      </p:ext>
    </p:extLst>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8963610"/>
      </p:ext>
    </p:extLst>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85800" y="838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304800" y="18288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xmlns:p14="http://schemas.microsoft.com/office/powerpoint/2010/main" advClick="0"/>
  <p:txStyles>
    <p:titleStyle>
      <a:lvl1pPr algn="ctr" rtl="0" eaLnBrk="0" fontAlgn="base" hangingPunct="0">
        <a:spcBef>
          <a:spcPct val="0"/>
        </a:spcBef>
        <a:spcAft>
          <a:spcPct val="0"/>
        </a:spcAft>
        <a:defRPr sz="3600" b="1" i="1">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3600" b="1" i="1">
          <a:solidFill>
            <a:schemeClr val="tx2"/>
          </a:solidFill>
          <a:latin typeface="Times New Roman"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3600" b="1" i="1">
          <a:solidFill>
            <a:schemeClr val="tx2"/>
          </a:solidFill>
          <a:latin typeface="Times New Roman"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3600" b="1" i="1">
          <a:solidFill>
            <a:schemeClr val="tx2"/>
          </a:solidFill>
          <a:latin typeface="Times New Roman"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3600" b="1" i="1">
          <a:solidFill>
            <a:schemeClr val="tx2"/>
          </a:solidFill>
          <a:latin typeface="Times New Roman" pitchFamily="-106" charset="0"/>
          <a:ea typeface="ＭＳ Ｐゴシック" pitchFamily="-106" charset="-128"/>
          <a:cs typeface="ＭＳ Ｐゴシック" pitchFamily="-106" charset="-128"/>
        </a:defRPr>
      </a:lvl5pPr>
      <a:lvl6pPr marL="457200" algn="ctr" rtl="0" fontAlgn="base">
        <a:spcBef>
          <a:spcPct val="0"/>
        </a:spcBef>
        <a:spcAft>
          <a:spcPct val="0"/>
        </a:spcAft>
        <a:defRPr sz="3600" b="1" i="1">
          <a:solidFill>
            <a:schemeClr val="tx2"/>
          </a:solidFill>
          <a:latin typeface="Times New Roman" pitchFamily="-106" charset="0"/>
        </a:defRPr>
      </a:lvl6pPr>
      <a:lvl7pPr marL="914400" algn="ctr" rtl="0" fontAlgn="base">
        <a:spcBef>
          <a:spcPct val="0"/>
        </a:spcBef>
        <a:spcAft>
          <a:spcPct val="0"/>
        </a:spcAft>
        <a:defRPr sz="3600" b="1" i="1">
          <a:solidFill>
            <a:schemeClr val="tx2"/>
          </a:solidFill>
          <a:latin typeface="Times New Roman" pitchFamily="-106" charset="0"/>
        </a:defRPr>
      </a:lvl7pPr>
      <a:lvl8pPr marL="1371600" algn="ctr" rtl="0" fontAlgn="base">
        <a:spcBef>
          <a:spcPct val="0"/>
        </a:spcBef>
        <a:spcAft>
          <a:spcPct val="0"/>
        </a:spcAft>
        <a:defRPr sz="3600" b="1" i="1">
          <a:solidFill>
            <a:schemeClr val="tx2"/>
          </a:solidFill>
          <a:latin typeface="Times New Roman" pitchFamily="-106" charset="0"/>
        </a:defRPr>
      </a:lvl8pPr>
      <a:lvl9pPr marL="1828800" algn="ctr" rtl="0" fontAlgn="base">
        <a:spcBef>
          <a:spcPct val="0"/>
        </a:spcBef>
        <a:spcAft>
          <a:spcPct val="0"/>
        </a:spcAft>
        <a:defRPr sz="3600" b="1" i="1">
          <a:solidFill>
            <a:schemeClr val="tx2"/>
          </a:solidFill>
          <a:latin typeface="Times New Roman" pitchFamily="-106"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jp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5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 Type="http://schemas.microsoft.com/office/2007/relationships/media" Target="../media/media1.gif"/><Relationship Id="rId2" Type="http://schemas.openxmlformats.org/officeDocument/2006/relationships/video" Target="../media/media1.gif"/></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g"/><Relationship Id="rId6" Type="http://schemas.openxmlformats.org/officeDocument/2006/relationships/image" Target="../media/image31.jpeg"/><Relationship Id="rId7"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026"/>
          <p:cNvSpPr>
            <a:spLocks noGrp="1" noChangeArrowheads="1"/>
          </p:cNvSpPr>
          <p:nvPr>
            <p:ph type="ctrTitle"/>
          </p:nvPr>
        </p:nvSpPr>
        <p:spPr>
          <a:xfrm>
            <a:off x="304800" y="2362200"/>
            <a:ext cx="8610600" cy="1371600"/>
          </a:xfrm>
        </p:spPr>
        <p:txBody>
          <a:bodyPr/>
          <a:lstStyle/>
          <a:p>
            <a:pPr eaLnBrk="1" hangingPunct="1"/>
            <a:r>
              <a:rPr lang="en-US" dirty="0">
                <a:latin typeface="Times New Roman" charset="0"/>
                <a:ea typeface="ＭＳ Ｐゴシック" charset="0"/>
                <a:cs typeface="ＭＳ Ｐゴシック" charset="0"/>
              </a:rPr>
              <a:t>The Role of Magnetic Fields in the Production and Propagation of Relativistic </a:t>
            </a:r>
            <a:r>
              <a:rPr lang="en-US" dirty="0" smtClean="0">
                <a:latin typeface="Times New Roman" charset="0"/>
                <a:ea typeface="ＭＳ Ｐゴシック" charset="0"/>
                <a:cs typeface="ＭＳ Ｐゴシック" charset="0"/>
              </a:rPr>
              <a:t>Jets</a:t>
            </a:r>
            <a:br>
              <a:rPr lang="en-US" dirty="0" smtClean="0">
                <a:latin typeface="Times New Roman" charset="0"/>
                <a:ea typeface="ＭＳ Ｐゴシック" charset="0"/>
                <a:cs typeface="ＭＳ Ｐゴシック" charset="0"/>
              </a:rPr>
            </a:br>
            <a:r>
              <a:rPr lang="en-US" sz="3200" dirty="0" smtClean="0">
                <a:latin typeface="Times New Roman" charset="0"/>
                <a:ea typeface="ＭＳ Ｐゴシック" charset="0"/>
                <a:cs typeface="ＭＳ Ｐゴシック" charset="0"/>
              </a:rPr>
              <a:t>(A Review with a Suggested Paradigm</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
        <p:nvSpPr>
          <p:cNvPr id="5122" name="Rectangle 1027"/>
          <p:cNvSpPr>
            <a:spLocks noGrp="1" noChangeArrowheads="1"/>
          </p:cNvSpPr>
          <p:nvPr>
            <p:ph type="subTitle" idx="1"/>
          </p:nvPr>
        </p:nvSpPr>
        <p:spPr>
          <a:xfrm>
            <a:off x="1524000" y="3886200"/>
            <a:ext cx="6400800" cy="1295400"/>
          </a:xfrm>
        </p:spPr>
        <p:txBody>
          <a:bodyPr/>
          <a:lstStyle/>
          <a:p>
            <a:pPr eaLnBrk="1" hangingPunct="1"/>
            <a:r>
              <a:rPr lang="en-US">
                <a:latin typeface="Times New Roman" charset="0"/>
                <a:ea typeface="ＭＳ Ｐゴシック" charset="0"/>
                <a:cs typeface="ＭＳ Ｐゴシック" charset="0"/>
              </a:rPr>
              <a:t>David L. Meier</a:t>
            </a:r>
          </a:p>
          <a:p>
            <a:pPr eaLnBrk="1" hangingPunct="1"/>
            <a:r>
              <a:rPr lang="en-US">
                <a:latin typeface="Times New Roman" charset="0"/>
                <a:ea typeface="ＭＳ Ｐゴシック" charset="0"/>
                <a:cs typeface="ＭＳ Ｐゴシック" charset="0"/>
              </a:rPr>
              <a:t>California Institute of Technology</a:t>
            </a:r>
            <a:endParaRPr lang="en-US" sz="2400">
              <a:latin typeface="Times New Roman" charset="0"/>
              <a:ea typeface="ＭＳ Ｐゴシック" charset="0"/>
              <a:cs typeface="ＭＳ Ｐゴシック" charset="0"/>
            </a:endParaRPr>
          </a:p>
        </p:txBody>
      </p:sp>
      <p:sp>
        <p:nvSpPr>
          <p:cNvPr id="5123" name="Text Box 1028"/>
          <p:cNvSpPr txBox="1">
            <a:spLocks noChangeArrowheads="1"/>
          </p:cNvSpPr>
          <p:nvPr/>
        </p:nvSpPr>
        <p:spPr bwMode="auto">
          <a:xfrm>
            <a:off x="762000" y="5257800"/>
            <a:ext cx="792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2800" i="1">
                <a:solidFill>
                  <a:schemeClr val="accent1"/>
                </a:solidFill>
              </a:rPr>
              <a:t>The Innermost Regions of Relativistic Jets                 And Their Magnetic Fields</a:t>
            </a:r>
            <a:r>
              <a:rPr lang="en-US" sz="2800">
                <a:solidFill>
                  <a:schemeClr val="accent1"/>
                </a:solidFill>
              </a:rPr>
              <a:t>                                             Granada, Spain;  10 June 2013</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839200" cy="6324600"/>
          </a:xfrm>
        </p:spPr>
        <p:txBody>
          <a:bodyPr/>
          <a:lstStyle/>
          <a:p>
            <a:pPr>
              <a:defRPr/>
            </a:pPr>
            <a:r>
              <a:rPr lang="en-US" sz="2000" dirty="0" smtClean="0">
                <a:solidFill>
                  <a:schemeClr val="accent1"/>
                </a:solidFill>
              </a:rPr>
              <a:t>MHD Waves in </a:t>
            </a:r>
            <a:r>
              <a:rPr lang="en-US" sz="2000" dirty="0" smtClean="0">
                <a:solidFill>
                  <a:srgbClr val="FF3C9D"/>
                </a:solidFill>
              </a:rPr>
              <a:t>Particle-Dominated</a:t>
            </a:r>
            <a:r>
              <a:rPr lang="en-US" sz="2000" dirty="0" smtClean="0">
                <a:solidFill>
                  <a:schemeClr val="accent1"/>
                </a:solidFill>
              </a:rPr>
              <a:t> Jets (</a:t>
            </a:r>
            <a:r>
              <a:rPr lang="en-US" sz="2000" i="1" dirty="0" smtClean="0">
                <a:solidFill>
                  <a:schemeClr val="accent1"/>
                </a:solidFill>
              </a:rPr>
              <a:t>U</a:t>
            </a:r>
            <a:r>
              <a:rPr lang="en-US" sz="2000" baseline="-25000" dirty="0" smtClean="0">
                <a:solidFill>
                  <a:schemeClr val="accent1"/>
                </a:solidFill>
              </a:rPr>
              <a:t>p</a:t>
            </a:r>
            <a:r>
              <a:rPr lang="en-US" sz="2000" dirty="0" smtClean="0">
                <a:solidFill>
                  <a:schemeClr val="accent1"/>
                </a:solidFill>
              </a:rPr>
              <a:t> &gt;&gt; </a:t>
            </a:r>
            <a:r>
              <a:rPr lang="en-US" sz="2000" i="1" dirty="0" err="1" smtClean="0">
                <a:solidFill>
                  <a:schemeClr val="accent1"/>
                </a:solidFill>
              </a:rPr>
              <a:t>U</a:t>
            </a:r>
            <a:r>
              <a:rPr lang="en-US" sz="2000" baseline="-25000" dirty="0" err="1" smtClean="0">
                <a:solidFill>
                  <a:schemeClr val="accent1"/>
                </a:solidFill>
              </a:rPr>
              <a:t>mag</a:t>
            </a:r>
            <a:r>
              <a:rPr lang="en-US" sz="2000" baseline="-25000" dirty="0" smtClean="0">
                <a:solidFill>
                  <a:schemeClr val="accent1"/>
                </a:solidFill>
              </a:rPr>
              <a:t> </a:t>
            </a:r>
            <a:r>
              <a:rPr lang="en-US" sz="2000" dirty="0" smtClean="0">
                <a:solidFill>
                  <a:schemeClr val="accent1"/>
                </a:solidFill>
              </a:rPr>
              <a:t>; </a:t>
            </a:r>
            <a:r>
              <a:rPr lang="en-US" sz="2000" dirty="0" err="1" smtClean="0">
                <a:solidFill>
                  <a:schemeClr val="accent1"/>
                </a:solidFill>
              </a:rPr>
              <a:t>c</a:t>
            </a:r>
            <a:r>
              <a:rPr lang="en-US" sz="2000" baseline="-25000" dirty="0" err="1" smtClean="0">
                <a:solidFill>
                  <a:schemeClr val="accent1"/>
                </a:solidFill>
              </a:rPr>
              <a:t>s</a:t>
            </a:r>
            <a:r>
              <a:rPr lang="en-US" sz="2000" dirty="0" smtClean="0">
                <a:solidFill>
                  <a:schemeClr val="accent1"/>
                </a:solidFill>
              </a:rPr>
              <a:t> &gt;&gt; </a:t>
            </a:r>
            <a:r>
              <a:rPr lang="en-US" sz="2000" i="1" dirty="0" smtClean="0">
                <a:solidFill>
                  <a:schemeClr val="accent1"/>
                </a:solidFill>
              </a:rPr>
              <a:t>V</a:t>
            </a:r>
            <a:r>
              <a:rPr lang="en-US" sz="2000" baseline="-25000" dirty="0" smtClean="0">
                <a:solidFill>
                  <a:schemeClr val="accent1"/>
                </a:solidFill>
              </a:rPr>
              <a:t>A</a:t>
            </a:r>
            <a:r>
              <a:rPr lang="en-US" sz="2000" dirty="0" smtClean="0">
                <a:solidFill>
                  <a:schemeClr val="accent1"/>
                </a:solidFill>
              </a:rPr>
              <a:t>)</a:t>
            </a:r>
          </a:p>
          <a:p>
            <a:pPr lvl="1">
              <a:defRPr/>
            </a:pPr>
            <a:r>
              <a:rPr lang="en-US" sz="1600" dirty="0" smtClean="0">
                <a:solidFill>
                  <a:schemeClr val="accent1"/>
                </a:solidFill>
              </a:rPr>
              <a:t>Alfven and Slow-mode waves are probably unimportant; only FAST (~sound) waves and shocks</a:t>
            </a:r>
            <a:endParaRPr lang="en-US" sz="1600" dirty="0">
              <a:solidFill>
                <a:schemeClr val="accent1"/>
              </a:solidFill>
            </a:endParaRPr>
          </a:p>
          <a:p>
            <a:pPr lvl="1">
              <a:defRPr/>
            </a:pPr>
            <a:endParaRPr lang="en-US" sz="1600" dirty="0">
              <a:solidFill>
                <a:schemeClr val="accent1"/>
              </a:solidFill>
            </a:endParaRPr>
          </a:p>
          <a:p>
            <a:pPr marL="0" indent="0">
              <a:buFontTx/>
              <a:buNone/>
              <a:defRPr/>
            </a:pPr>
            <a:endParaRPr lang="en-US" sz="2000" dirty="0"/>
          </a:p>
          <a:p>
            <a:pPr>
              <a:defRPr/>
            </a:pPr>
            <a:r>
              <a:rPr lang="en-US" sz="2000" dirty="0" smtClean="0">
                <a:solidFill>
                  <a:srgbClr val="00FBFF"/>
                </a:solidFill>
              </a:rPr>
              <a:t>MHD Waves in </a:t>
            </a:r>
            <a:r>
              <a:rPr lang="en-US" sz="2000" dirty="0" smtClean="0">
                <a:solidFill>
                  <a:srgbClr val="FF3C9D"/>
                </a:solidFill>
              </a:rPr>
              <a:t>Magnetically-Dominated</a:t>
            </a:r>
            <a:r>
              <a:rPr lang="en-US" sz="2000" dirty="0" smtClean="0">
                <a:solidFill>
                  <a:srgbClr val="00FBFF"/>
                </a:solidFill>
              </a:rPr>
              <a:t> Jets (</a:t>
            </a:r>
            <a:r>
              <a:rPr lang="en-US" sz="2000" i="1" dirty="0" err="1" smtClean="0">
                <a:solidFill>
                  <a:srgbClr val="00FBFF"/>
                </a:solidFill>
              </a:rPr>
              <a:t>U</a:t>
            </a:r>
            <a:r>
              <a:rPr lang="en-US" sz="2000" baseline="-25000" dirty="0" err="1" smtClean="0">
                <a:solidFill>
                  <a:srgbClr val="00FBFF"/>
                </a:solidFill>
              </a:rPr>
              <a:t>mag</a:t>
            </a:r>
            <a:r>
              <a:rPr lang="en-US" sz="2000" dirty="0" smtClean="0">
                <a:solidFill>
                  <a:srgbClr val="00FBFF"/>
                </a:solidFill>
              </a:rPr>
              <a:t> &gt; </a:t>
            </a:r>
            <a:r>
              <a:rPr lang="en-US" sz="2000" i="1" dirty="0" smtClean="0">
                <a:solidFill>
                  <a:srgbClr val="00FBFF"/>
                </a:solidFill>
              </a:rPr>
              <a:t>U</a:t>
            </a:r>
            <a:r>
              <a:rPr lang="en-US" sz="2000" baseline="-25000" dirty="0" smtClean="0">
                <a:solidFill>
                  <a:srgbClr val="00FBFF"/>
                </a:solidFill>
              </a:rPr>
              <a:t>p </a:t>
            </a:r>
            <a:r>
              <a:rPr lang="en-US" sz="2000" dirty="0" smtClean="0">
                <a:solidFill>
                  <a:srgbClr val="00FBFF"/>
                </a:solidFill>
              </a:rPr>
              <a:t>;  </a:t>
            </a:r>
            <a:r>
              <a:rPr lang="en-US" sz="2000" i="1" dirty="0" smtClean="0">
                <a:solidFill>
                  <a:srgbClr val="00FBFF"/>
                </a:solidFill>
              </a:rPr>
              <a:t>V</a:t>
            </a:r>
            <a:r>
              <a:rPr lang="en-US" sz="2000" baseline="-25000" dirty="0" smtClean="0">
                <a:solidFill>
                  <a:srgbClr val="00FBFF"/>
                </a:solidFill>
              </a:rPr>
              <a:t>A</a:t>
            </a:r>
            <a:r>
              <a:rPr lang="en-US" sz="2000" dirty="0" smtClean="0">
                <a:solidFill>
                  <a:srgbClr val="00FBFF"/>
                </a:solidFill>
              </a:rPr>
              <a:t> &gt; </a:t>
            </a:r>
            <a:r>
              <a:rPr lang="en-US" sz="2000" dirty="0" err="1" smtClean="0">
                <a:solidFill>
                  <a:srgbClr val="00FBFF"/>
                </a:solidFill>
              </a:rPr>
              <a:t>c</a:t>
            </a:r>
            <a:r>
              <a:rPr lang="en-US" sz="2000" baseline="-25000" dirty="0" err="1" smtClean="0">
                <a:solidFill>
                  <a:srgbClr val="00FBFF"/>
                </a:solidFill>
              </a:rPr>
              <a:t>s</a:t>
            </a:r>
            <a:r>
              <a:rPr lang="en-US" sz="2000" dirty="0" smtClean="0">
                <a:solidFill>
                  <a:srgbClr val="00FBFF"/>
                </a:solidFill>
              </a:rPr>
              <a:t>)</a:t>
            </a:r>
          </a:p>
          <a:p>
            <a:pPr lvl="1">
              <a:defRPr/>
            </a:pPr>
            <a:r>
              <a:rPr lang="en-US" sz="1600" dirty="0" smtClean="0">
                <a:solidFill>
                  <a:srgbClr val="00FBFF"/>
                </a:solidFill>
              </a:rPr>
              <a:t>FAST-mode waves/shocks would appear very similar to the above, but increasing the order of a </a:t>
            </a:r>
            <a:r>
              <a:rPr lang="en-US" sz="1600" b="1" u="sng" dirty="0" smtClean="0">
                <a:solidFill>
                  <a:srgbClr val="FF3C9D"/>
                </a:solidFill>
              </a:rPr>
              <a:t>HELICAL</a:t>
            </a:r>
            <a:r>
              <a:rPr lang="en-US" sz="1600" dirty="0" smtClean="0">
                <a:solidFill>
                  <a:srgbClr val="FF3C9D"/>
                </a:solidFill>
              </a:rPr>
              <a:t> </a:t>
            </a:r>
            <a:r>
              <a:rPr lang="en-US" sz="1600" dirty="0" smtClean="0">
                <a:solidFill>
                  <a:srgbClr val="00FBFF"/>
                </a:solidFill>
              </a:rPr>
              <a:t>field</a:t>
            </a:r>
          </a:p>
          <a:p>
            <a:pPr lvl="1">
              <a:defRPr/>
            </a:pPr>
            <a:endParaRPr lang="en-US" sz="1600" dirty="0">
              <a:solidFill>
                <a:srgbClr val="00FBFF"/>
              </a:solidFill>
            </a:endParaRPr>
          </a:p>
          <a:p>
            <a:pPr lvl="1">
              <a:defRPr/>
            </a:pPr>
            <a:endParaRPr lang="en-US" sz="1600" dirty="0" smtClean="0">
              <a:solidFill>
                <a:srgbClr val="00FBFF"/>
              </a:solidFill>
            </a:endParaRPr>
          </a:p>
          <a:p>
            <a:pPr lvl="1">
              <a:defRPr/>
            </a:pPr>
            <a:endParaRPr lang="en-US" sz="1600" dirty="0">
              <a:solidFill>
                <a:srgbClr val="00FBFF"/>
              </a:solidFill>
            </a:endParaRPr>
          </a:p>
          <a:p>
            <a:pPr lvl="1">
              <a:defRPr/>
            </a:pPr>
            <a:endParaRPr lang="en-US" sz="1600" dirty="0" smtClean="0">
              <a:solidFill>
                <a:srgbClr val="00FBFF"/>
              </a:solidFill>
            </a:endParaRPr>
          </a:p>
          <a:p>
            <a:pPr lvl="1">
              <a:defRPr/>
            </a:pPr>
            <a:endParaRPr lang="en-US" sz="1600" dirty="0">
              <a:solidFill>
                <a:srgbClr val="00FBFF"/>
              </a:solidFill>
            </a:endParaRPr>
          </a:p>
          <a:p>
            <a:pPr lvl="1">
              <a:defRPr/>
            </a:pPr>
            <a:endParaRPr lang="en-US" sz="1600" dirty="0" smtClean="0">
              <a:solidFill>
                <a:srgbClr val="00FBFF"/>
              </a:solidFill>
            </a:endParaRPr>
          </a:p>
          <a:p>
            <a:pPr lvl="1">
              <a:defRPr/>
            </a:pPr>
            <a:r>
              <a:rPr lang="en-US" sz="1600" dirty="0" smtClean="0">
                <a:solidFill>
                  <a:srgbClr val="00FBFF"/>
                </a:solidFill>
              </a:rPr>
              <a:t>ALFVEN-mode waves would be very distinctive; NOTE: </a:t>
            </a:r>
            <a:r>
              <a:rPr lang="en-US" sz="1600" u="sng" dirty="0" smtClean="0">
                <a:solidFill>
                  <a:srgbClr val="FF3C9D"/>
                </a:solidFill>
              </a:rPr>
              <a:t>there are no Alfven shocks</a:t>
            </a:r>
          </a:p>
          <a:p>
            <a:pPr lvl="1">
              <a:defRPr/>
            </a:pPr>
            <a:r>
              <a:rPr lang="en-US" sz="1600" dirty="0" smtClean="0">
                <a:solidFill>
                  <a:srgbClr val="00FBFF"/>
                </a:solidFill>
              </a:rPr>
              <a:t>SLOW-mode waves/shocks would, at first, look like FAST-mode ones</a:t>
            </a:r>
          </a:p>
          <a:p>
            <a:pPr lvl="2">
              <a:defRPr/>
            </a:pPr>
            <a:r>
              <a:rPr lang="en-US" sz="1400" dirty="0" smtClean="0">
                <a:solidFill>
                  <a:srgbClr val="00FBFF"/>
                </a:solidFill>
              </a:rPr>
              <a:t>Plasma is compressed, synchrotron emission enhanced</a:t>
            </a:r>
          </a:p>
          <a:p>
            <a:pPr lvl="2">
              <a:defRPr/>
            </a:pPr>
            <a:r>
              <a:rPr lang="en-US" sz="1400" dirty="0" smtClean="0">
                <a:solidFill>
                  <a:srgbClr val="00FBFF"/>
                </a:solidFill>
              </a:rPr>
              <a:t>BUT, </a:t>
            </a:r>
            <a:r>
              <a:rPr lang="en-US" sz="1400" dirty="0" smtClean="0">
                <a:solidFill>
                  <a:srgbClr val="FF3C9D"/>
                </a:solidFill>
              </a:rPr>
              <a:t>MAGNETIC FIELD STRUCTURE REMAINS UNCHANGED</a:t>
            </a:r>
            <a:endParaRPr lang="en-US" sz="1400" cap="all" dirty="0">
              <a:solidFill>
                <a:srgbClr val="FF3C9D"/>
              </a:solidFill>
            </a:endParaRPr>
          </a:p>
          <a:p>
            <a:pPr lvl="2">
              <a:defRPr/>
            </a:pPr>
            <a:r>
              <a:rPr lang="en-US" sz="1400" dirty="0" smtClean="0">
                <a:solidFill>
                  <a:srgbClr val="00FBFF"/>
                </a:solidFill>
              </a:rPr>
              <a:t>However, the slow-mode wave/shock would </a:t>
            </a:r>
            <a:r>
              <a:rPr lang="en-US" sz="1400" dirty="0" smtClean="0">
                <a:solidFill>
                  <a:srgbClr val="FF3C9D"/>
                </a:solidFill>
              </a:rPr>
              <a:t>ROTATE                                                                       </a:t>
            </a:r>
            <a:r>
              <a:rPr lang="en-US" sz="1400" cap="all" dirty="0" smtClean="0">
                <a:solidFill>
                  <a:srgbClr val="FF3C9D"/>
                </a:solidFill>
              </a:rPr>
              <a:t>around the jet axis</a:t>
            </a:r>
            <a:r>
              <a:rPr lang="en-US" sz="1400" dirty="0" smtClean="0">
                <a:solidFill>
                  <a:srgbClr val="00FBFF"/>
                </a:solidFill>
              </a:rPr>
              <a:t>, possibly producing strong                                                                                      synchrotron polarization rotation</a:t>
            </a:r>
          </a:p>
        </p:txBody>
      </p:sp>
      <p:sp>
        <p:nvSpPr>
          <p:cNvPr id="10242" name="Title 1"/>
          <p:cNvSpPr>
            <a:spLocks noGrp="1"/>
          </p:cNvSpPr>
          <p:nvPr>
            <p:ph type="title"/>
          </p:nvPr>
        </p:nvSpPr>
        <p:spPr>
          <a:xfrm>
            <a:off x="0" y="-76200"/>
            <a:ext cx="9067800" cy="609600"/>
          </a:xfrm>
        </p:spPr>
        <p:txBody>
          <a:bodyPr/>
          <a:lstStyle/>
          <a:p>
            <a:r>
              <a:rPr lang="en-US">
                <a:latin typeface="Times New Roman" charset="0"/>
                <a:ea typeface="ＭＳ Ｐゴシック" charset="0"/>
                <a:cs typeface="ＭＳ Ｐゴシック" charset="0"/>
              </a:rPr>
              <a:t>MHD Waves and Shocks in MHD Jets</a:t>
            </a:r>
          </a:p>
        </p:txBody>
      </p:sp>
      <p:grpSp>
        <p:nvGrpSpPr>
          <p:cNvPr id="10243" name="Group 15"/>
          <p:cNvGrpSpPr>
            <a:grpSpLocks/>
          </p:cNvGrpSpPr>
          <p:nvPr/>
        </p:nvGrpSpPr>
        <p:grpSpPr bwMode="auto">
          <a:xfrm>
            <a:off x="762000" y="1236663"/>
            <a:ext cx="5681663" cy="533400"/>
            <a:chOff x="1295400" y="1236132"/>
            <a:chExt cx="5681132" cy="533405"/>
          </a:xfrm>
        </p:grpSpPr>
        <p:pic>
          <p:nvPicPr>
            <p:cNvPr id="10262" name="Picture 39" descr="tangled_field_pic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3647780" y="1262891"/>
              <a:ext cx="516465" cy="4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Rectangle 7"/>
            <p:cNvSpPr>
              <a:spLocks noChangeArrowheads="1"/>
            </p:cNvSpPr>
            <p:nvPr/>
          </p:nvSpPr>
          <p:spPr bwMode="auto">
            <a:xfrm>
              <a:off x="1295400" y="1295400"/>
              <a:ext cx="5638800" cy="465667"/>
            </a:xfrm>
            <a:prstGeom prst="rect">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0264" name="Picture 31" descr="tangled_field_pic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85188" y="1255776"/>
              <a:ext cx="705612" cy="4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11" descr="tangled_field_pic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55776"/>
              <a:ext cx="705612" cy="4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tangled_field_pic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679" y="1255182"/>
              <a:ext cx="380964" cy="496892"/>
            </a:xfrm>
            <a:prstGeom prst="rect">
              <a:avLst/>
            </a:prstGeom>
            <a:solidFill>
              <a:schemeClr val="accent3">
                <a:lumMod val="20000"/>
                <a:lumOff val="80000"/>
              </a:schemeClr>
            </a:solidFill>
          </p:spPr>
        </p:pic>
        <p:pic>
          <p:nvPicPr>
            <p:cNvPr id="10267" name="Picture 40" descr="tangled_field_pic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4012" y="1255776"/>
              <a:ext cx="705612" cy="4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33" descr="tangled_field_pic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67000" y="1255776"/>
              <a:ext cx="705612" cy="4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9" name="Rectangle 13"/>
            <p:cNvSpPr>
              <a:spLocks noChangeArrowheads="1"/>
            </p:cNvSpPr>
            <p:nvPr/>
          </p:nvSpPr>
          <p:spPr bwMode="auto">
            <a:xfrm>
              <a:off x="2590800" y="1236132"/>
              <a:ext cx="152400" cy="533400"/>
            </a:xfrm>
            <a:prstGeom prst="rect">
              <a:avLst/>
            </a:prstGeom>
            <a:solidFill>
              <a:schemeClr val="accent1">
                <a:alpha val="67058"/>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p>
              <a:endParaRPr lang="en-US"/>
            </a:p>
          </p:txBody>
        </p:sp>
        <p:pic>
          <p:nvPicPr>
            <p:cNvPr id="10270" name="Picture 42" descr="tangled_field_pic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4943180" y="1262893"/>
              <a:ext cx="516465" cy="4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tangled_field_pic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958" y="1255182"/>
              <a:ext cx="380964" cy="496892"/>
            </a:xfrm>
            <a:prstGeom prst="rect">
              <a:avLst/>
            </a:prstGeom>
            <a:solidFill>
              <a:schemeClr val="accent3">
                <a:lumMod val="20000"/>
                <a:lumOff val="80000"/>
              </a:schemeClr>
            </a:solidFill>
          </p:spPr>
        </p:pic>
        <p:pic>
          <p:nvPicPr>
            <p:cNvPr id="10272" name="Picture 45" descr="tangled_field_pic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39412" y="1255778"/>
              <a:ext cx="705612" cy="4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46" descr="tangled_field_pic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62400" y="1255778"/>
              <a:ext cx="705612" cy="4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4" name="Rectangle 47"/>
            <p:cNvSpPr>
              <a:spLocks noChangeArrowheads="1"/>
            </p:cNvSpPr>
            <p:nvPr/>
          </p:nvSpPr>
          <p:spPr bwMode="auto">
            <a:xfrm>
              <a:off x="3886200" y="1236134"/>
              <a:ext cx="152400" cy="533400"/>
            </a:xfrm>
            <a:prstGeom prst="rect">
              <a:avLst/>
            </a:prstGeom>
            <a:solidFill>
              <a:schemeClr val="accent1">
                <a:alpha val="67058"/>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p>
              <a:endParaRPr lang="en-US"/>
            </a:p>
          </p:txBody>
        </p:sp>
        <p:pic>
          <p:nvPicPr>
            <p:cNvPr id="10275" name="Picture 49" descr="tangled_field_pic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6467180" y="1262893"/>
              <a:ext cx="516465" cy="4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tangled_field_pic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815" y="1255182"/>
              <a:ext cx="380964" cy="496892"/>
            </a:xfrm>
            <a:prstGeom prst="rect">
              <a:avLst/>
            </a:prstGeom>
            <a:solidFill>
              <a:schemeClr val="accent3">
                <a:lumMod val="20000"/>
                <a:lumOff val="80000"/>
              </a:schemeClr>
            </a:solidFill>
          </p:spPr>
        </p:pic>
        <p:pic>
          <p:nvPicPr>
            <p:cNvPr id="10277" name="Picture 51" descr="tangled_field_pic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3412" y="1255778"/>
              <a:ext cx="705612" cy="4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52" descr="tangled_field_pic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5486400" y="1255778"/>
              <a:ext cx="705612" cy="49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9" name="Rectangle 53"/>
            <p:cNvSpPr>
              <a:spLocks noChangeArrowheads="1"/>
            </p:cNvSpPr>
            <p:nvPr/>
          </p:nvSpPr>
          <p:spPr bwMode="auto">
            <a:xfrm>
              <a:off x="5410200" y="1236134"/>
              <a:ext cx="152400" cy="533400"/>
            </a:xfrm>
            <a:prstGeom prst="rect">
              <a:avLst/>
            </a:prstGeom>
            <a:solidFill>
              <a:schemeClr val="accent1">
                <a:alpha val="67058"/>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p>
              <a:endParaRPr lang="en-US">
                <a:solidFill>
                  <a:srgbClr val="FF9933"/>
                </a:solidFill>
              </a:endParaRPr>
            </a:p>
          </p:txBody>
        </p:sp>
        <p:sp>
          <p:nvSpPr>
            <p:cNvPr id="10280" name="Rectangle 54"/>
            <p:cNvSpPr>
              <a:spLocks noChangeArrowheads="1"/>
            </p:cNvSpPr>
            <p:nvPr/>
          </p:nvSpPr>
          <p:spPr bwMode="auto">
            <a:xfrm>
              <a:off x="6824132" y="1236134"/>
              <a:ext cx="152400" cy="533400"/>
            </a:xfrm>
            <a:prstGeom prst="rect">
              <a:avLst/>
            </a:prstGeom>
            <a:solidFill>
              <a:schemeClr val="accent1">
                <a:alpha val="67058"/>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p>
              <a:endParaRPr lang="en-US"/>
            </a:p>
          </p:txBody>
        </p:sp>
      </p:grpSp>
      <p:sp>
        <p:nvSpPr>
          <p:cNvPr id="10244" name="Text Box 20"/>
          <p:cNvSpPr txBox="1">
            <a:spLocks noChangeArrowheads="1"/>
          </p:cNvSpPr>
          <p:nvPr/>
        </p:nvSpPr>
        <p:spPr bwMode="auto">
          <a:xfrm>
            <a:off x="6553200" y="1143000"/>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a:t>see Hughes </a:t>
            </a:r>
            <a:r>
              <a:rPr lang="en-US" sz="1400" i="1" dirty="0"/>
              <a:t>et al</a:t>
            </a:r>
            <a:r>
              <a:rPr lang="en-US" sz="1400" dirty="0"/>
              <a:t>. (1985)</a:t>
            </a:r>
          </a:p>
        </p:txBody>
      </p:sp>
      <p:cxnSp>
        <p:nvCxnSpPr>
          <p:cNvPr id="10245" name="Straight Arrow Connector 56"/>
          <p:cNvCxnSpPr>
            <a:cxnSpLocks noChangeShapeType="1"/>
          </p:cNvCxnSpPr>
          <p:nvPr/>
        </p:nvCxnSpPr>
        <p:spPr bwMode="auto">
          <a:xfrm>
            <a:off x="6324600" y="1600200"/>
            <a:ext cx="533400" cy="0"/>
          </a:xfrm>
          <a:prstGeom prst="straightConnector1">
            <a:avLst/>
          </a:prstGeom>
          <a:noFill/>
          <a:ln w="25400">
            <a:solidFill>
              <a:schemeClr val="accent1"/>
            </a:solidFill>
            <a:round/>
            <a:headEnd type="none" w="sm" len="sm"/>
            <a:tailEnd type="arrow" w="med" len="med"/>
          </a:ln>
          <a:extLst>
            <a:ext uri="{909E8E84-426E-40dd-AFC4-6F175D3DCCD1}">
              <a14:hiddenFill xmlns:a14="http://schemas.microsoft.com/office/drawing/2010/main">
                <a:noFill/>
              </a14:hiddenFill>
            </a:ext>
          </a:extLst>
        </p:spPr>
      </p:cxnSp>
      <p:sp>
        <p:nvSpPr>
          <p:cNvPr id="63" name="Text Box 20"/>
          <p:cNvSpPr txBox="1">
            <a:spLocks noChangeArrowheads="1"/>
          </p:cNvSpPr>
          <p:nvPr/>
        </p:nvSpPr>
        <p:spPr bwMode="auto">
          <a:xfrm>
            <a:off x="6705600" y="1444625"/>
            <a:ext cx="220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37931725" indent="-37474525" eaLnBrk="0" hangingPunct="0">
              <a:defRPr sz="3600">
                <a:solidFill>
                  <a:schemeClr val="tx1"/>
                </a:solidFill>
                <a:latin typeface="Times New Roman" charset="0"/>
                <a:ea typeface="ＭＳ Ｐゴシック" charset="0"/>
              </a:defRPr>
            </a:lvl2pPr>
            <a:lvl3pPr eaLnBrk="0" hangingPunct="0">
              <a:defRPr sz="3600">
                <a:solidFill>
                  <a:schemeClr val="tx1"/>
                </a:solidFill>
                <a:latin typeface="Times New Roman" charset="0"/>
                <a:ea typeface="ＭＳ Ｐゴシック" charset="0"/>
              </a:defRPr>
            </a:lvl3pPr>
            <a:lvl4pPr eaLnBrk="0" hangingPunct="0">
              <a:defRPr sz="3600">
                <a:solidFill>
                  <a:schemeClr val="tx1"/>
                </a:solidFill>
                <a:latin typeface="Times New Roman" charset="0"/>
                <a:ea typeface="ＭＳ Ｐゴシック" charset="0"/>
              </a:defRPr>
            </a:lvl4pPr>
            <a:lvl5pPr eaLnBrk="0" hangingPunct="0">
              <a:defRPr sz="3600">
                <a:solidFill>
                  <a:schemeClr val="tx1"/>
                </a:solidFill>
                <a:latin typeface="Times New Roman" charset="0"/>
                <a:ea typeface="ＭＳ Ｐゴシック" charset="0"/>
              </a:defRPr>
            </a:lvl5pPr>
            <a:lvl6pPr marL="457200" eaLnBrk="0" fontAlgn="base" hangingPunct="0">
              <a:spcBef>
                <a:spcPct val="0"/>
              </a:spcBef>
              <a:spcAft>
                <a:spcPct val="0"/>
              </a:spcAft>
              <a:defRPr sz="3600">
                <a:solidFill>
                  <a:schemeClr val="tx1"/>
                </a:solidFill>
                <a:latin typeface="Times New Roman" charset="0"/>
                <a:ea typeface="ＭＳ Ｐゴシック" charset="0"/>
              </a:defRPr>
            </a:lvl6pPr>
            <a:lvl7pPr marL="914400" eaLnBrk="0" fontAlgn="base" hangingPunct="0">
              <a:spcBef>
                <a:spcPct val="0"/>
              </a:spcBef>
              <a:spcAft>
                <a:spcPct val="0"/>
              </a:spcAft>
              <a:defRPr sz="3600">
                <a:solidFill>
                  <a:schemeClr val="tx1"/>
                </a:solidFill>
                <a:latin typeface="Times New Roman" charset="0"/>
                <a:ea typeface="ＭＳ Ｐゴシック" charset="0"/>
              </a:defRPr>
            </a:lvl7pPr>
            <a:lvl8pPr marL="1371600" eaLnBrk="0" fontAlgn="base" hangingPunct="0">
              <a:spcBef>
                <a:spcPct val="0"/>
              </a:spcBef>
              <a:spcAft>
                <a:spcPct val="0"/>
              </a:spcAft>
              <a:defRPr sz="3600">
                <a:solidFill>
                  <a:schemeClr val="tx1"/>
                </a:solidFill>
                <a:latin typeface="Times New Roman" charset="0"/>
                <a:ea typeface="ＭＳ Ｐゴシック" charset="0"/>
              </a:defRPr>
            </a:lvl8pPr>
            <a:lvl9pPr marL="18288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defRPr/>
            </a:pPr>
            <a:r>
              <a:rPr lang="en-US" sz="1600" i="1" dirty="0" err="1" smtClean="0">
                <a:solidFill>
                  <a:schemeClr val="accent1"/>
                </a:solidFill>
              </a:rPr>
              <a:t>V</a:t>
            </a:r>
            <a:r>
              <a:rPr lang="en-US" sz="1600" baseline="-25000" dirty="0" err="1" smtClean="0">
                <a:solidFill>
                  <a:schemeClr val="accent1"/>
                </a:solidFill>
              </a:rPr>
              <a:t>pattern</a:t>
            </a:r>
            <a:r>
              <a:rPr lang="en-US" sz="1600" dirty="0" smtClean="0">
                <a:solidFill>
                  <a:schemeClr val="accent1"/>
                </a:solidFill>
              </a:rPr>
              <a:t>  </a:t>
            </a:r>
            <a:r>
              <a:rPr lang="en-US" sz="1600" b="1" dirty="0" smtClean="0">
                <a:solidFill>
                  <a:schemeClr val="accent6">
                    <a:lumMod val="60000"/>
                    <a:lumOff val="40000"/>
                  </a:schemeClr>
                </a:solidFill>
              </a:rPr>
              <a:t>≥</a:t>
            </a:r>
            <a:r>
              <a:rPr lang="en-US" sz="1600" dirty="0" smtClean="0">
                <a:solidFill>
                  <a:schemeClr val="accent1"/>
                </a:solidFill>
              </a:rPr>
              <a:t> </a:t>
            </a:r>
            <a:r>
              <a:rPr lang="en-US" sz="1600" i="1" dirty="0" smtClean="0">
                <a:solidFill>
                  <a:schemeClr val="accent1"/>
                </a:solidFill>
              </a:rPr>
              <a:t>V</a:t>
            </a:r>
            <a:r>
              <a:rPr lang="en-US" sz="1600" baseline="-25000" dirty="0" smtClean="0">
                <a:solidFill>
                  <a:schemeClr val="accent1"/>
                </a:solidFill>
              </a:rPr>
              <a:t>F</a:t>
            </a:r>
            <a:r>
              <a:rPr lang="en-US" sz="1600" dirty="0" smtClean="0">
                <a:solidFill>
                  <a:schemeClr val="accent1"/>
                </a:solidFill>
              </a:rPr>
              <a:t>  = </a:t>
            </a:r>
            <a:r>
              <a:rPr lang="en-US" sz="1600" dirty="0" err="1" smtClean="0">
                <a:solidFill>
                  <a:schemeClr val="accent1"/>
                </a:solidFill>
              </a:rPr>
              <a:t>c</a:t>
            </a:r>
            <a:r>
              <a:rPr lang="en-US" sz="1600" baseline="-25000" dirty="0" err="1" smtClean="0">
                <a:solidFill>
                  <a:schemeClr val="accent1"/>
                </a:solidFill>
              </a:rPr>
              <a:t>ms</a:t>
            </a:r>
            <a:r>
              <a:rPr lang="en-US" sz="1600" baseline="-25000" dirty="0" smtClean="0">
                <a:solidFill>
                  <a:schemeClr val="accent1"/>
                </a:solidFill>
              </a:rPr>
              <a:t> </a:t>
            </a:r>
            <a:r>
              <a:rPr lang="en-US" sz="1600" dirty="0" smtClean="0">
                <a:solidFill>
                  <a:schemeClr val="accent1"/>
                </a:solidFill>
              </a:rPr>
              <a:t> ≈ </a:t>
            </a:r>
            <a:r>
              <a:rPr lang="en-US" sz="1600" dirty="0" err="1" smtClean="0">
                <a:solidFill>
                  <a:schemeClr val="accent1"/>
                </a:solidFill>
              </a:rPr>
              <a:t>c</a:t>
            </a:r>
            <a:r>
              <a:rPr lang="en-US" sz="1600" baseline="-25000" dirty="0" err="1" smtClean="0">
                <a:solidFill>
                  <a:schemeClr val="accent1"/>
                </a:solidFill>
              </a:rPr>
              <a:t>s</a:t>
            </a:r>
            <a:endParaRPr lang="en-US" sz="1600" baseline="-25000" dirty="0" smtClean="0">
              <a:solidFill>
                <a:schemeClr val="accent1"/>
              </a:solidFill>
            </a:endParaRPr>
          </a:p>
        </p:txBody>
      </p:sp>
      <p:grpSp>
        <p:nvGrpSpPr>
          <p:cNvPr id="71" name="Group 70"/>
          <p:cNvGrpSpPr>
            <a:grpSpLocks/>
          </p:cNvGrpSpPr>
          <p:nvPr/>
        </p:nvGrpSpPr>
        <p:grpSpPr bwMode="auto">
          <a:xfrm>
            <a:off x="4419600" y="5105400"/>
            <a:ext cx="4724400" cy="1770063"/>
            <a:chOff x="4419600" y="5105400"/>
            <a:chExt cx="4724400" cy="1769533"/>
          </a:xfrm>
        </p:grpSpPr>
        <p:pic>
          <p:nvPicPr>
            <p:cNvPr id="10256" name="Picture 57" descr="PFD_jet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638800"/>
              <a:ext cx="3526367" cy="11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20"/>
            <p:cNvSpPr txBox="1">
              <a:spLocks noChangeArrowheads="1"/>
            </p:cNvSpPr>
            <p:nvPr/>
          </p:nvSpPr>
          <p:spPr bwMode="auto">
            <a:xfrm>
              <a:off x="4419600" y="6351713"/>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a:t>Nakamura (2001)</a:t>
              </a:r>
            </a:p>
          </p:txBody>
        </p:sp>
        <p:sp>
          <p:nvSpPr>
            <p:cNvPr id="10258" name="Text Box 20"/>
            <p:cNvSpPr txBox="1">
              <a:spLocks noChangeArrowheads="1"/>
            </p:cNvSpPr>
            <p:nvPr/>
          </p:nvSpPr>
          <p:spPr bwMode="auto">
            <a:xfrm>
              <a:off x="6858000" y="5105400"/>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a:t>SLOW-Mode Shock</a:t>
              </a:r>
            </a:p>
          </p:txBody>
        </p:sp>
        <p:sp>
          <p:nvSpPr>
            <p:cNvPr id="10259" name="Text Box 20"/>
            <p:cNvSpPr txBox="1">
              <a:spLocks noChangeArrowheads="1"/>
            </p:cNvSpPr>
            <p:nvPr/>
          </p:nvSpPr>
          <p:spPr bwMode="auto">
            <a:xfrm>
              <a:off x="8001000" y="5105400"/>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a:t>FAST-  Mode Shock</a:t>
              </a:r>
            </a:p>
          </p:txBody>
        </p:sp>
        <p:cxnSp>
          <p:nvCxnSpPr>
            <p:cNvPr id="10260" name="Straight Connector 60"/>
            <p:cNvCxnSpPr>
              <a:cxnSpLocks noChangeShapeType="1"/>
            </p:cNvCxnSpPr>
            <p:nvPr/>
          </p:nvCxnSpPr>
          <p:spPr bwMode="auto">
            <a:xfrm>
              <a:off x="7620000" y="5562600"/>
              <a:ext cx="457200" cy="381000"/>
            </a:xfrm>
            <a:prstGeom prst="line">
              <a:avLst/>
            </a:prstGeom>
            <a:noFill/>
            <a:ln w="25400">
              <a:solidFill>
                <a:srgbClr val="5089FF"/>
              </a:solidFill>
              <a:round/>
              <a:headEnd type="none" w="sm" len="sm"/>
              <a:tailEnd type="none" w="sm" len="sm"/>
            </a:ln>
            <a:extLst>
              <a:ext uri="{909E8E84-426E-40dd-AFC4-6F175D3DCCD1}">
                <a14:hiddenFill xmlns:a14="http://schemas.microsoft.com/office/drawing/2010/main">
                  <a:noFill/>
                </a14:hiddenFill>
              </a:ext>
            </a:extLst>
          </p:spPr>
        </p:cxnSp>
        <p:cxnSp>
          <p:nvCxnSpPr>
            <p:cNvPr id="10261" name="Straight Connector 76"/>
            <p:cNvCxnSpPr>
              <a:cxnSpLocks noChangeShapeType="1"/>
            </p:cNvCxnSpPr>
            <p:nvPr/>
          </p:nvCxnSpPr>
          <p:spPr bwMode="auto">
            <a:xfrm flipH="1">
              <a:off x="8686800" y="5562600"/>
              <a:ext cx="76200" cy="381000"/>
            </a:xfrm>
            <a:prstGeom prst="line">
              <a:avLst/>
            </a:prstGeom>
            <a:noFill/>
            <a:ln w="25400">
              <a:solidFill>
                <a:srgbClr val="5089FF"/>
              </a:solidFill>
              <a:round/>
              <a:headEnd type="none" w="sm" len="sm"/>
              <a:tailEnd type="none" w="sm" len="sm"/>
            </a:ln>
            <a:extLst>
              <a:ext uri="{909E8E84-426E-40dd-AFC4-6F175D3DCCD1}">
                <a14:hiddenFill xmlns:a14="http://schemas.microsoft.com/office/drawing/2010/main">
                  <a:noFill/>
                </a14:hiddenFill>
              </a:ext>
            </a:extLst>
          </p:spPr>
        </p:cxnSp>
      </p:grpSp>
      <p:grpSp>
        <p:nvGrpSpPr>
          <p:cNvPr id="67" name="Group 66"/>
          <p:cNvGrpSpPr>
            <a:grpSpLocks/>
          </p:cNvGrpSpPr>
          <p:nvPr/>
        </p:nvGrpSpPr>
        <p:grpSpPr bwMode="auto">
          <a:xfrm>
            <a:off x="1295400" y="2497138"/>
            <a:ext cx="3327400" cy="1998662"/>
            <a:chOff x="1295400" y="2497666"/>
            <a:chExt cx="3327400" cy="1998134"/>
          </a:xfrm>
        </p:grpSpPr>
        <p:pic>
          <p:nvPicPr>
            <p:cNvPr id="10253" name="Picture 25" descr="P-wave_slinky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840255"/>
              <a:ext cx="2184400" cy="165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 Box 20"/>
            <p:cNvSpPr txBox="1">
              <a:spLocks noChangeArrowheads="1"/>
            </p:cNvSpPr>
            <p:nvPr/>
          </p:nvSpPr>
          <p:spPr bwMode="auto">
            <a:xfrm>
              <a:off x="2463800" y="2497666"/>
              <a:ext cx="213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600" i="1">
                  <a:solidFill>
                    <a:srgbClr val="00FBFF"/>
                  </a:solidFill>
                </a:rPr>
                <a:t>V</a:t>
              </a:r>
              <a:r>
                <a:rPr lang="en-US" sz="1600" baseline="-25000">
                  <a:solidFill>
                    <a:srgbClr val="00FBFF"/>
                  </a:solidFill>
                </a:rPr>
                <a:t>pattern</a:t>
              </a:r>
              <a:r>
                <a:rPr lang="en-US" sz="1600">
                  <a:solidFill>
                    <a:srgbClr val="00FBFF"/>
                  </a:solidFill>
                </a:rPr>
                <a:t>  </a:t>
              </a:r>
              <a:r>
                <a:rPr lang="en-US" sz="1600" b="1">
                  <a:solidFill>
                    <a:srgbClr val="FF3C9D"/>
                  </a:solidFill>
                </a:rPr>
                <a:t>≥</a:t>
              </a:r>
              <a:r>
                <a:rPr lang="en-US" sz="1600">
                  <a:solidFill>
                    <a:srgbClr val="FF3C9D"/>
                  </a:solidFill>
                </a:rPr>
                <a:t> </a:t>
              </a:r>
              <a:r>
                <a:rPr lang="en-US" sz="1600" i="1">
                  <a:solidFill>
                    <a:srgbClr val="00FBFF"/>
                  </a:solidFill>
                </a:rPr>
                <a:t>V</a:t>
              </a:r>
              <a:r>
                <a:rPr lang="en-US" sz="1600" baseline="-25000">
                  <a:solidFill>
                    <a:srgbClr val="00FBFF"/>
                  </a:solidFill>
                </a:rPr>
                <a:t>F </a:t>
              </a:r>
              <a:r>
                <a:rPr lang="en-US" sz="1600">
                  <a:solidFill>
                    <a:srgbClr val="00FBFF"/>
                  </a:solidFill>
                </a:rPr>
                <a:t> = c</a:t>
              </a:r>
              <a:r>
                <a:rPr lang="en-US" sz="1600" baseline="-25000">
                  <a:solidFill>
                    <a:srgbClr val="00FBFF"/>
                  </a:solidFill>
                </a:rPr>
                <a:t>ms</a:t>
              </a:r>
              <a:r>
                <a:rPr lang="en-US" sz="1600">
                  <a:solidFill>
                    <a:srgbClr val="00FBFF"/>
                  </a:solidFill>
                </a:rPr>
                <a:t>  &gt; </a:t>
              </a:r>
              <a:r>
                <a:rPr lang="en-US" sz="1600" i="1">
                  <a:solidFill>
                    <a:srgbClr val="00FBFF"/>
                  </a:solidFill>
                </a:rPr>
                <a:t>V</a:t>
              </a:r>
              <a:r>
                <a:rPr lang="en-US" sz="1600" baseline="-25000">
                  <a:solidFill>
                    <a:srgbClr val="00FBFF"/>
                  </a:solidFill>
                </a:rPr>
                <a:t>A</a:t>
              </a:r>
            </a:p>
          </p:txBody>
        </p:sp>
        <p:sp>
          <p:nvSpPr>
            <p:cNvPr id="10255" name="Text Box 20"/>
            <p:cNvSpPr txBox="1">
              <a:spLocks noChangeArrowheads="1"/>
            </p:cNvSpPr>
            <p:nvPr/>
          </p:nvSpPr>
          <p:spPr bwMode="auto">
            <a:xfrm>
              <a:off x="1295400" y="3286780"/>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a:t>FAST- Mode Wave/Shock</a:t>
              </a:r>
            </a:p>
          </p:txBody>
        </p:sp>
      </p:grpSp>
      <p:grpSp>
        <p:nvGrpSpPr>
          <p:cNvPr id="66" name="Group 65"/>
          <p:cNvGrpSpPr>
            <a:grpSpLocks/>
          </p:cNvGrpSpPr>
          <p:nvPr/>
        </p:nvGrpSpPr>
        <p:grpSpPr bwMode="auto">
          <a:xfrm>
            <a:off x="5029200" y="2590800"/>
            <a:ext cx="3200400" cy="1963738"/>
            <a:chOff x="5029200" y="2590800"/>
            <a:chExt cx="3200400" cy="1964155"/>
          </a:xfrm>
        </p:grpSpPr>
        <p:pic>
          <p:nvPicPr>
            <p:cNvPr id="10250" name="Picture 27" descr="S-wave_slinky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4444" y="2590800"/>
              <a:ext cx="1710712" cy="167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20"/>
            <p:cNvSpPr txBox="1">
              <a:spLocks noChangeArrowheads="1"/>
            </p:cNvSpPr>
            <p:nvPr/>
          </p:nvSpPr>
          <p:spPr bwMode="auto">
            <a:xfrm>
              <a:off x="5029200" y="4216401"/>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600" i="1">
                  <a:solidFill>
                    <a:srgbClr val="00FBFF"/>
                  </a:solidFill>
                </a:rPr>
                <a:t>V</a:t>
              </a:r>
              <a:r>
                <a:rPr lang="en-US" sz="1600" baseline="-25000">
                  <a:solidFill>
                    <a:srgbClr val="00FBFF"/>
                  </a:solidFill>
                </a:rPr>
                <a:t>pattern</a:t>
              </a:r>
              <a:r>
                <a:rPr lang="en-US" sz="1600">
                  <a:solidFill>
                    <a:srgbClr val="00FBFF"/>
                  </a:solidFill>
                </a:rPr>
                <a:t>  </a:t>
              </a:r>
              <a:r>
                <a:rPr lang="en-US" sz="1600" b="1">
                  <a:solidFill>
                    <a:srgbClr val="FF3C9D"/>
                  </a:solidFill>
                </a:rPr>
                <a:t>=</a:t>
              </a:r>
              <a:r>
                <a:rPr lang="en-US" sz="1600">
                  <a:solidFill>
                    <a:srgbClr val="00FBFF"/>
                  </a:solidFill>
                </a:rPr>
                <a:t>  </a:t>
              </a:r>
              <a:r>
                <a:rPr lang="en-US" sz="1600" i="1">
                  <a:solidFill>
                    <a:srgbClr val="00FBFF"/>
                  </a:solidFill>
                </a:rPr>
                <a:t>V</a:t>
              </a:r>
              <a:r>
                <a:rPr lang="en-US" sz="1600" baseline="-25000">
                  <a:solidFill>
                    <a:srgbClr val="00FBFF"/>
                  </a:solidFill>
                </a:rPr>
                <a:t>A</a:t>
              </a:r>
            </a:p>
          </p:txBody>
        </p:sp>
        <p:sp>
          <p:nvSpPr>
            <p:cNvPr id="10252" name="Text Box 20"/>
            <p:cNvSpPr txBox="1">
              <a:spLocks noChangeArrowheads="1"/>
            </p:cNvSpPr>
            <p:nvPr/>
          </p:nvSpPr>
          <p:spPr bwMode="auto">
            <a:xfrm>
              <a:off x="6858000" y="328678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a:t>ALFVEN-Mode Wave</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638800"/>
          </a:xfrm>
        </p:spPr>
        <p:txBody>
          <a:bodyPr/>
          <a:lstStyle/>
          <a:p>
            <a:r>
              <a:rPr lang="en-US" sz="2400" dirty="0">
                <a:solidFill>
                  <a:schemeClr val="accent1"/>
                </a:solidFill>
                <a:latin typeface="Times New Roman" charset="0"/>
                <a:ea typeface="ＭＳ Ｐゴシック" charset="0"/>
                <a:cs typeface="ＭＳ Ｐゴシック" charset="0"/>
              </a:rPr>
              <a:t>Particle (Plasma Pressure) Forces (</a:t>
            </a:r>
            <a:r>
              <a:rPr lang="en-US" sz="2400" i="1" dirty="0">
                <a:solidFill>
                  <a:schemeClr val="accent1"/>
                </a:solidFill>
                <a:latin typeface="Times New Roman" charset="0"/>
                <a:ea typeface="ＭＳ Ｐゴシック" charset="0"/>
                <a:cs typeface="ＭＳ Ｐゴシック" charset="0"/>
              </a:rPr>
              <a:t>U</a:t>
            </a:r>
            <a:r>
              <a:rPr lang="en-US" sz="2400" baseline="-25000" dirty="0">
                <a:solidFill>
                  <a:schemeClr val="accent1"/>
                </a:solidFill>
                <a:latin typeface="Times New Roman" charset="0"/>
                <a:ea typeface="ＭＳ Ｐゴシック" charset="0"/>
                <a:cs typeface="ＭＳ Ｐゴシック" charset="0"/>
              </a:rPr>
              <a:t>p</a:t>
            </a:r>
            <a:r>
              <a:rPr lang="en-US" sz="2400" dirty="0">
                <a:solidFill>
                  <a:schemeClr val="accent1"/>
                </a:solidFill>
                <a:latin typeface="Times New Roman" charset="0"/>
                <a:ea typeface="ＭＳ Ｐゴシック" charset="0"/>
                <a:cs typeface="ＭＳ Ｐゴシック" charset="0"/>
              </a:rPr>
              <a:t> &gt;&gt; </a:t>
            </a:r>
            <a:r>
              <a:rPr lang="en-US" sz="2400" i="1" dirty="0" err="1">
                <a:solidFill>
                  <a:schemeClr val="accent1"/>
                </a:solidFill>
                <a:latin typeface="Times New Roman" charset="0"/>
                <a:ea typeface="ＭＳ Ｐゴシック" charset="0"/>
                <a:cs typeface="ＭＳ Ｐゴシック" charset="0"/>
              </a:rPr>
              <a:t>U</a:t>
            </a:r>
            <a:r>
              <a:rPr lang="en-US" sz="2400" baseline="-25000" dirty="0" err="1">
                <a:solidFill>
                  <a:schemeClr val="accent1"/>
                </a:solidFill>
                <a:latin typeface="Times New Roman" charset="0"/>
                <a:ea typeface="ＭＳ Ｐゴシック" charset="0"/>
                <a:cs typeface="ＭＳ Ｐゴシック" charset="0"/>
              </a:rPr>
              <a:t>mag</a:t>
            </a:r>
            <a:r>
              <a:rPr lang="en-US" sz="2400" baseline="-25000" dirty="0">
                <a:solidFill>
                  <a:schemeClr val="accent1"/>
                </a:solidFill>
                <a:latin typeface="Times New Roman" charset="0"/>
                <a:ea typeface="ＭＳ Ｐゴシック" charset="0"/>
                <a:cs typeface="ＭＳ Ｐゴシック" charset="0"/>
              </a:rPr>
              <a:t> </a:t>
            </a:r>
            <a:r>
              <a:rPr lang="en-US" sz="2400" dirty="0">
                <a:solidFill>
                  <a:schemeClr val="accent1"/>
                </a:solidFill>
                <a:latin typeface="Times New Roman" charset="0"/>
                <a:ea typeface="ＭＳ Ｐゴシック" charset="0"/>
                <a:cs typeface="ＭＳ Ｐゴシック" charset="0"/>
              </a:rPr>
              <a:t>; </a:t>
            </a:r>
            <a:r>
              <a:rPr lang="en-US" sz="2400" dirty="0" err="1">
                <a:solidFill>
                  <a:schemeClr val="accent1"/>
                </a:solidFill>
                <a:latin typeface="Times New Roman" charset="0"/>
                <a:ea typeface="ＭＳ Ｐゴシック" charset="0"/>
                <a:cs typeface="ＭＳ Ｐゴシック" charset="0"/>
              </a:rPr>
              <a:t>c</a:t>
            </a:r>
            <a:r>
              <a:rPr lang="en-US" sz="2400" baseline="-25000" dirty="0" err="1">
                <a:solidFill>
                  <a:schemeClr val="accent1"/>
                </a:solidFill>
                <a:latin typeface="Times New Roman" charset="0"/>
                <a:ea typeface="ＭＳ Ｐゴシック" charset="0"/>
                <a:cs typeface="ＭＳ Ｐゴシック" charset="0"/>
              </a:rPr>
              <a:t>s</a:t>
            </a:r>
            <a:r>
              <a:rPr lang="en-US" sz="2400" dirty="0">
                <a:solidFill>
                  <a:schemeClr val="accent1"/>
                </a:solidFill>
                <a:latin typeface="Times New Roman" charset="0"/>
                <a:ea typeface="ＭＳ Ｐゴシック" charset="0"/>
                <a:cs typeface="ＭＳ Ｐゴシック" charset="0"/>
              </a:rPr>
              <a:t> &gt;&gt; </a:t>
            </a:r>
            <a:r>
              <a:rPr lang="en-US" sz="2400" i="1" dirty="0">
                <a:solidFill>
                  <a:schemeClr val="accent1"/>
                </a:solidFill>
                <a:latin typeface="Times New Roman" charset="0"/>
                <a:ea typeface="ＭＳ Ｐゴシック" charset="0"/>
                <a:cs typeface="ＭＳ Ｐゴシック" charset="0"/>
              </a:rPr>
              <a:t>V</a:t>
            </a:r>
            <a:r>
              <a:rPr lang="en-US" sz="2400" baseline="-25000" dirty="0">
                <a:solidFill>
                  <a:schemeClr val="accent1"/>
                </a:solidFill>
                <a:latin typeface="Times New Roman" charset="0"/>
                <a:ea typeface="ＭＳ Ｐゴシック" charset="0"/>
                <a:cs typeface="ＭＳ Ｐゴシック" charset="0"/>
              </a:rPr>
              <a:t>A</a:t>
            </a:r>
            <a:r>
              <a:rPr lang="en-US" sz="2400" dirty="0">
                <a:solidFill>
                  <a:schemeClr val="accent1"/>
                </a:solidFill>
                <a:latin typeface="Times New Roman" charset="0"/>
                <a:ea typeface="ＭＳ Ｐゴシック" charset="0"/>
                <a:cs typeface="ＭＳ Ｐゴシック" charset="0"/>
              </a:rPr>
              <a:t>)?</a:t>
            </a:r>
          </a:p>
          <a:p>
            <a:pPr lvl="1"/>
            <a:r>
              <a:rPr lang="en-US" sz="2000" dirty="0">
                <a:solidFill>
                  <a:schemeClr val="accent1"/>
                </a:solidFill>
                <a:latin typeface="Times New Roman" charset="0"/>
                <a:ea typeface="ＭＳ Ｐゴシック" charset="0"/>
              </a:rPr>
              <a:t>VLBI:	Ballistic component motions (whether they are shocks or “blobs”)</a:t>
            </a:r>
          </a:p>
          <a:p>
            <a:pPr lvl="1"/>
            <a:r>
              <a:rPr lang="en-US" sz="2000" dirty="0">
                <a:solidFill>
                  <a:schemeClr val="accent1"/>
                </a:solidFill>
                <a:latin typeface="Times New Roman" charset="0"/>
                <a:ea typeface="ＭＳ Ｐゴシック" charset="0"/>
              </a:rPr>
              <a:t>Spectrum:	    SSC analysis implies </a:t>
            </a:r>
            <a:r>
              <a:rPr lang="en-US" sz="2000" i="1" dirty="0" err="1">
                <a:solidFill>
                  <a:schemeClr val="accent1"/>
                </a:solidFill>
                <a:latin typeface="Times New Roman" charset="0"/>
                <a:ea typeface="ＭＳ Ｐゴシック" charset="0"/>
              </a:rPr>
              <a:t>U</a:t>
            </a:r>
            <a:r>
              <a:rPr lang="en-US" sz="2000" baseline="-25000" dirty="0" err="1">
                <a:solidFill>
                  <a:schemeClr val="accent1"/>
                </a:solidFill>
                <a:latin typeface="Times New Roman" charset="0"/>
                <a:ea typeface="ＭＳ Ｐゴシック" charset="0"/>
              </a:rPr>
              <a:t>mag</a:t>
            </a:r>
            <a:r>
              <a:rPr lang="en-US" sz="2000" dirty="0">
                <a:solidFill>
                  <a:schemeClr val="accent1"/>
                </a:solidFill>
                <a:latin typeface="Times New Roman" charset="0"/>
                <a:ea typeface="ＭＳ Ｐゴシック" charset="0"/>
              </a:rPr>
              <a:t> &lt;&lt; </a:t>
            </a:r>
            <a:r>
              <a:rPr lang="en-US" sz="2000" i="1" dirty="0">
                <a:solidFill>
                  <a:schemeClr val="accent1"/>
                </a:solidFill>
                <a:latin typeface="Times New Roman" charset="0"/>
                <a:ea typeface="ＭＳ Ｐゴシック" charset="0"/>
              </a:rPr>
              <a:t>U</a:t>
            </a:r>
            <a:r>
              <a:rPr lang="en-US" sz="2000" baseline="-25000" dirty="0">
                <a:solidFill>
                  <a:schemeClr val="accent1"/>
                </a:solidFill>
                <a:latin typeface="Times New Roman" charset="0"/>
                <a:ea typeface="ＭＳ Ｐゴシック" charset="0"/>
              </a:rPr>
              <a:t>p</a:t>
            </a:r>
            <a:r>
              <a:rPr lang="en-US" sz="2000" dirty="0">
                <a:solidFill>
                  <a:schemeClr val="accent1"/>
                </a:solidFill>
                <a:latin typeface="Times New Roman" charset="0"/>
                <a:ea typeface="ＭＳ Ｐゴシック" charset="0"/>
              </a:rPr>
              <a:t> (</a:t>
            </a:r>
            <a:r>
              <a:rPr lang="en-US" sz="1600" dirty="0">
                <a:solidFill>
                  <a:srgbClr val="FFFFCC"/>
                </a:solidFill>
                <a:latin typeface="Times New Roman" charset="0"/>
                <a:ea typeface="ＭＳ Ｐゴシック" charset="0"/>
              </a:rPr>
              <a:t>Werner </a:t>
            </a:r>
            <a:r>
              <a:rPr lang="en-US" sz="1600" i="1" dirty="0">
                <a:solidFill>
                  <a:srgbClr val="FFFFCC"/>
                </a:solidFill>
                <a:latin typeface="Times New Roman" charset="0"/>
                <a:ea typeface="ＭＳ Ｐゴシック" charset="0"/>
              </a:rPr>
              <a:t>et al</a:t>
            </a:r>
            <a:r>
              <a:rPr lang="en-US" sz="1600" dirty="0">
                <a:solidFill>
                  <a:srgbClr val="FFFFCC"/>
                </a:solidFill>
                <a:latin typeface="Times New Roman" charset="0"/>
                <a:ea typeface="ＭＳ Ｐゴシック" charset="0"/>
              </a:rPr>
              <a:t>. 2012</a:t>
            </a:r>
            <a:r>
              <a:rPr lang="en-US" sz="2000" dirty="0">
                <a:solidFill>
                  <a:schemeClr val="accent1"/>
                </a:solidFill>
                <a:latin typeface="Times New Roman" charset="0"/>
                <a:ea typeface="ＭＳ Ｐゴシック" charset="0"/>
              </a:rPr>
              <a:t>)</a:t>
            </a:r>
          </a:p>
          <a:p>
            <a:pPr lvl="1"/>
            <a:r>
              <a:rPr lang="en-US" sz="2000" dirty="0">
                <a:solidFill>
                  <a:schemeClr val="accent1"/>
                </a:solidFill>
                <a:latin typeface="Times New Roman" charset="0"/>
                <a:ea typeface="ＭＳ Ｐゴシック" charset="0"/>
              </a:rPr>
              <a:t>Hot Spot/Lobe Morphology:	    Splash-back with cocoon (</a:t>
            </a:r>
            <a:r>
              <a:rPr lang="en-US" sz="1600" dirty="0">
                <a:latin typeface="Times New Roman" charset="0"/>
                <a:ea typeface="ＭＳ Ｐゴシック" charset="0"/>
              </a:rPr>
              <a:t>Norman </a:t>
            </a:r>
            <a:r>
              <a:rPr lang="en-US" sz="1600" i="1" dirty="0">
                <a:latin typeface="Times New Roman" charset="0"/>
                <a:ea typeface="ＭＳ Ｐゴシック" charset="0"/>
              </a:rPr>
              <a:t>et </a:t>
            </a:r>
            <a:r>
              <a:rPr lang="en-US" sz="1600" i="1" dirty="0" smtClean="0">
                <a:latin typeface="Times New Roman" charset="0"/>
                <a:ea typeface="ＭＳ Ｐゴシック" charset="0"/>
              </a:rPr>
              <a:t>al</a:t>
            </a:r>
            <a:r>
              <a:rPr lang="en-US" sz="1600" dirty="0" smtClean="0">
                <a:latin typeface="Times New Roman" charset="0"/>
                <a:ea typeface="ＭＳ Ｐゴシック" charset="0"/>
              </a:rPr>
              <a:t>.1982</a:t>
            </a:r>
            <a:r>
              <a:rPr lang="en-US" sz="2000" dirty="0">
                <a:solidFill>
                  <a:schemeClr val="accent1"/>
                </a:solidFill>
                <a:latin typeface="Times New Roman" charset="0"/>
                <a:ea typeface="ＭＳ Ｐゴシック" charset="0"/>
              </a:rPr>
              <a:t>)</a:t>
            </a:r>
            <a:endParaRPr lang="en-US" dirty="0">
              <a:latin typeface="Times New Roman" charset="0"/>
              <a:ea typeface="ＭＳ Ｐゴシック" charset="0"/>
            </a:endParaRPr>
          </a:p>
          <a:p>
            <a:r>
              <a:rPr lang="en-US" sz="2400" dirty="0">
                <a:solidFill>
                  <a:srgbClr val="00FBFF"/>
                </a:solidFill>
                <a:latin typeface="Times New Roman" charset="0"/>
                <a:ea typeface="ＭＳ Ｐゴシック" charset="0"/>
                <a:cs typeface="ＭＳ Ｐゴシック" charset="0"/>
              </a:rPr>
              <a:t>Magnetic Forces (</a:t>
            </a:r>
            <a:r>
              <a:rPr lang="en-US" sz="2400" i="1" dirty="0" err="1">
                <a:solidFill>
                  <a:srgbClr val="00FBFF"/>
                </a:solidFill>
                <a:latin typeface="Times New Roman" charset="0"/>
                <a:ea typeface="ＭＳ Ｐゴシック" charset="0"/>
                <a:cs typeface="ＭＳ Ｐゴシック" charset="0"/>
              </a:rPr>
              <a:t>U</a:t>
            </a:r>
            <a:r>
              <a:rPr lang="en-US" sz="2400" baseline="-25000" dirty="0" err="1">
                <a:solidFill>
                  <a:srgbClr val="00FBFF"/>
                </a:solidFill>
                <a:latin typeface="Times New Roman" charset="0"/>
                <a:ea typeface="ＭＳ Ｐゴシック" charset="0"/>
                <a:cs typeface="ＭＳ Ｐゴシック" charset="0"/>
              </a:rPr>
              <a:t>mag</a:t>
            </a:r>
            <a:r>
              <a:rPr lang="en-US" sz="2400" dirty="0">
                <a:solidFill>
                  <a:srgbClr val="00FBFF"/>
                </a:solidFill>
                <a:latin typeface="Times New Roman" charset="0"/>
                <a:ea typeface="ＭＳ Ｐゴシック" charset="0"/>
                <a:cs typeface="ＭＳ Ｐゴシック" charset="0"/>
              </a:rPr>
              <a:t> &gt;&gt; </a:t>
            </a:r>
            <a:r>
              <a:rPr lang="en-US" sz="2400" i="1" dirty="0">
                <a:solidFill>
                  <a:srgbClr val="00FBFF"/>
                </a:solidFill>
                <a:latin typeface="Times New Roman" charset="0"/>
                <a:ea typeface="ＭＳ Ｐゴシック" charset="0"/>
                <a:cs typeface="ＭＳ Ｐゴシック" charset="0"/>
              </a:rPr>
              <a:t>U</a:t>
            </a:r>
            <a:r>
              <a:rPr lang="en-US" sz="2400" baseline="-25000" dirty="0">
                <a:solidFill>
                  <a:srgbClr val="00FBFF"/>
                </a:solidFill>
                <a:latin typeface="Times New Roman" charset="0"/>
                <a:ea typeface="ＭＳ Ｐゴシック" charset="0"/>
                <a:cs typeface="ＭＳ Ｐゴシック" charset="0"/>
              </a:rPr>
              <a:t>p </a:t>
            </a:r>
            <a:r>
              <a:rPr lang="en-US" sz="2400" dirty="0">
                <a:solidFill>
                  <a:srgbClr val="00FBFF"/>
                </a:solidFill>
                <a:latin typeface="Times New Roman" charset="0"/>
                <a:ea typeface="ＭＳ Ｐゴシック" charset="0"/>
                <a:cs typeface="ＭＳ Ｐゴシック" charset="0"/>
              </a:rPr>
              <a:t>;  </a:t>
            </a:r>
            <a:r>
              <a:rPr lang="en-US" sz="2400" i="1" dirty="0">
                <a:solidFill>
                  <a:srgbClr val="00FBFF"/>
                </a:solidFill>
                <a:latin typeface="Times New Roman" charset="0"/>
                <a:ea typeface="ＭＳ Ｐゴシック" charset="0"/>
                <a:cs typeface="ＭＳ Ｐゴシック" charset="0"/>
              </a:rPr>
              <a:t>V</a:t>
            </a:r>
            <a:r>
              <a:rPr lang="en-US" sz="2400" baseline="-25000" dirty="0">
                <a:solidFill>
                  <a:srgbClr val="00FBFF"/>
                </a:solidFill>
                <a:latin typeface="Times New Roman" charset="0"/>
                <a:ea typeface="ＭＳ Ｐゴシック" charset="0"/>
                <a:cs typeface="ＭＳ Ｐゴシック" charset="0"/>
              </a:rPr>
              <a:t>A</a:t>
            </a:r>
            <a:r>
              <a:rPr lang="en-US" sz="2400" dirty="0">
                <a:solidFill>
                  <a:srgbClr val="00FBFF"/>
                </a:solidFill>
                <a:latin typeface="Times New Roman" charset="0"/>
                <a:ea typeface="ＭＳ Ｐゴシック" charset="0"/>
                <a:cs typeface="ＭＳ Ｐゴシック" charset="0"/>
              </a:rPr>
              <a:t> &gt;&gt; </a:t>
            </a:r>
            <a:r>
              <a:rPr lang="en-US" sz="2400" dirty="0" err="1">
                <a:solidFill>
                  <a:srgbClr val="00FBFF"/>
                </a:solidFill>
                <a:latin typeface="Times New Roman" charset="0"/>
                <a:ea typeface="ＭＳ Ｐゴシック" charset="0"/>
                <a:cs typeface="ＭＳ Ｐゴシック" charset="0"/>
              </a:rPr>
              <a:t>c</a:t>
            </a:r>
            <a:r>
              <a:rPr lang="en-US" sz="2400" baseline="-25000" dirty="0" err="1">
                <a:solidFill>
                  <a:srgbClr val="00FBFF"/>
                </a:solidFill>
                <a:latin typeface="Times New Roman" charset="0"/>
                <a:ea typeface="ＭＳ Ｐゴシック" charset="0"/>
                <a:cs typeface="ＭＳ Ｐゴシック" charset="0"/>
              </a:rPr>
              <a:t>s</a:t>
            </a:r>
            <a:r>
              <a:rPr lang="en-US" sz="2400" dirty="0">
                <a:solidFill>
                  <a:srgbClr val="00FBFF"/>
                </a:solidFill>
                <a:latin typeface="Times New Roman" charset="0"/>
                <a:ea typeface="ＭＳ Ｐゴシック" charset="0"/>
                <a:cs typeface="ＭＳ Ｐゴシック" charset="0"/>
              </a:rPr>
              <a:t>)?</a:t>
            </a:r>
          </a:p>
          <a:p>
            <a:pPr lvl="1"/>
            <a:r>
              <a:rPr lang="en-US" sz="2000" dirty="0">
                <a:solidFill>
                  <a:srgbClr val="00FBFF"/>
                </a:solidFill>
                <a:latin typeface="Times New Roman" charset="0"/>
                <a:ea typeface="ＭＳ Ｐゴシック" charset="0"/>
              </a:rPr>
              <a:t>VLBI:</a:t>
            </a:r>
          </a:p>
          <a:p>
            <a:pPr lvl="2"/>
            <a:r>
              <a:rPr lang="en-US" sz="1800" dirty="0">
                <a:solidFill>
                  <a:srgbClr val="00FBFF"/>
                </a:solidFill>
                <a:latin typeface="Times New Roman" charset="0"/>
                <a:ea typeface="ＭＳ Ｐゴシック" charset="0"/>
              </a:rPr>
              <a:t>Faraday rotation; Circular polarization; Helical magnetic field (</a:t>
            </a:r>
            <a:r>
              <a:rPr lang="en-US" sz="1400" dirty="0" err="1">
                <a:latin typeface="Times New Roman" charset="0"/>
                <a:ea typeface="ＭＳ Ｐゴシック" charset="0"/>
              </a:rPr>
              <a:t>Gabuzda</a:t>
            </a:r>
            <a:r>
              <a:rPr lang="en-US" sz="1400" dirty="0">
                <a:latin typeface="Times New Roman" charset="0"/>
                <a:ea typeface="ＭＳ Ｐゴシック" charset="0"/>
              </a:rPr>
              <a:t> </a:t>
            </a:r>
            <a:r>
              <a:rPr lang="en-US" sz="1400" i="1" dirty="0">
                <a:latin typeface="Times New Roman" charset="0"/>
                <a:ea typeface="ＭＳ Ｐゴシック" charset="0"/>
              </a:rPr>
              <a:t>et </a:t>
            </a:r>
            <a:r>
              <a:rPr lang="en-US" sz="1400" i="1" dirty="0" smtClean="0">
                <a:latin typeface="Times New Roman" charset="0"/>
                <a:ea typeface="ＭＳ Ｐゴシック" charset="0"/>
              </a:rPr>
              <a:t>al</a:t>
            </a:r>
            <a:r>
              <a:rPr lang="en-US" sz="1400" dirty="0" smtClean="0">
                <a:latin typeface="Times New Roman" charset="0"/>
                <a:ea typeface="ＭＳ Ｐゴシック" charset="0"/>
              </a:rPr>
              <a:t>. </a:t>
            </a:r>
            <a:r>
              <a:rPr lang="en-US" sz="1400" dirty="0">
                <a:latin typeface="Times New Roman" charset="0"/>
                <a:ea typeface="ＭＳ Ｐゴシック" charset="0"/>
              </a:rPr>
              <a:t>2008</a:t>
            </a:r>
            <a:r>
              <a:rPr lang="en-US" sz="1800" dirty="0">
                <a:solidFill>
                  <a:srgbClr val="00FBFF"/>
                </a:solidFill>
                <a:latin typeface="Times New Roman" charset="0"/>
                <a:ea typeface="ＭＳ Ｐゴシック" charset="0"/>
              </a:rPr>
              <a:t>)</a:t>
            </a:r>
          </a:p>
          <a:p>
            <a:pPr lvl="2"/>
            <a:r>
              <a:rPr lang="en-US" sz="1800" dirty="0">
                <a:solidFill>
                  <a:srgbClr val="00FBFF"/>
                </a:solidFill>
                <a:latin typeface="Times New Roman" charset="0"/>
                <a:ea typeface="ＭＳ Ｐゴシック" charset="0"/>
              </a:rPr>
              <a:t>NON-ballistic component motions (“pulled aside” by simultaneous Alfven wave; </a:t>
            </a:r>
            <a:r>
              <a:rPr lang="en-US" sz="1400" dirty="0">
                <a:solidFill>
                  <a:srgbClr val="FFFFCC"/>
                </a:solidFill>
                <a:latin typeface="Times New Roman" charset="0"/>
                <a:ea typeface="ＭＳ Ｐゴシック" charset="0"/>
              </a:rPr>
              <a:t>Cohen, this conference</a:t>
            </a:r>
            <a:r>
              <a:rPr lang="en-US" sz="1800" dirty="0">
                <a:solidFill>
                  <a:srgbClr val="00FBFF"/>
                </a:solidFill>
                <a:latin typeface="Times New Roman" charset="0"/>
                <a:ea typeface="ＭＳ Ｐゴシック" charset="0"/>
              </a:rPr>
              <a:t>)  </a:t>
            </a:r>
            <a:r>
              <a:rPr lang="en-US" sz="1800" i="1" dirty="0" err="1" smtClean="0">
                <a:solidFill>
                  <a:srgbClr val="00FBFF"/>
                </a:solidFill>
                <a:latin typeface="Times New Roman" charset="0"/>
                <a:ea typeface="ＭＳ Ｐゴシック" charset="0"/>
              </a:rPr>
              <a:t>V</a:t>
            </a:r>
            <a:r>
              <a:rPr lang="en-US" sz="1800" baseline="-25000" dirty="0" err="1" smtClean="0">
                <a:solidFill>
                  <a:srgbClr val="00FBFF"/>
                </a:solidFill>
                <a:latin typeface="Times New Roman" charset="0"/>
                <a:ea typeface="ＭＳ Ｐゴシック" charset="0"/>
              </a:rPr>
              <a:t>F,comp</a:t>
            </a:r>
            <a:r>
              <a:rPr lang="en-US" sz="1800" dirty="0" smtClean="0">
                <a:solidFill>
                  <a:srgbClr val="00FBFF"/>
                </a:solidFill>
                <a:latin typeface="Times New Roman" charset="0"/>
                <a:ea typeface="ＭＳ Ｐゴシック" charset="0"/>
              </a:rPr>
              <a:t> </a:t>
            </a:r>
            <a:r>
              <a:rPr lang="en-US" sz="1800" dirty="0">
                <a:solidFill>
                  <a:srgbClr val="00FBFF"/>
                </a:solidFill>
                <a:latin typeface="Times New Roman" charset="0"/>
                <a:ea typeface="ＭＳ Ｐゴシック" charset="0"/>
              </a:rPr>
              <a:t>/ </a:t>
            </a:r>
            <a:r>
              <a:rPr lang="en-US" sz="1800" i="1" dirty="0" err="1">
                <a:solidFill>
                  <a:srgbClr val="00FBFF"/>
                </a:solidFill>
                <a:latin typeface="Times New Roman" charset="0"/>
                <a:ea typeface="ＭＳ Ｐゴシック" charset="0"/>
              </a:rPr>
              <a:t>V</a:t>
            </a:r>
            <a:r>
              <a:rPr lang="en-US" sz="1800" baseline="-25000" dirty="0" err="1">
                <a:solidFill>
                  <a:srgbClr val="00FBFF"/>
                </a:solidFill>
                <a:latin typeface="Times New Roman" charset="0"/>
                <a:ea typeface="ＭＳ Ｐゴシック" charset="0"/>
              </a:rPr>
              <a:t>wave</a:t>
            </a:r>
            <a:r>
              <a:rPr lang="en-US" sz="1800" dirty="0">
                <a:solidFill>
                  <a:srgbClr val="00FBFF"/>
                </a:solidFill>
                <a:latin typeface="Times New Roman" charset="0"/>
                <a:ea typeface="ＭＳ Ｐゴシック" charset="0"/>
              </a:rPr>
              <a:t>  </a:t>
            </a:r>
            <a:r>
              <a:rPr lang="en-US" sz="1800" b="1" dirty="0">
                <a:solidFill>
                  <a:srgbClr val="FF3C9D"/>
                </a:solidFill>
                <a:latin typeface="Times New Roman" charset="0"/>
                <a:ea typeface="ＭＳ Ｐゴシック" charset="0"/>
              </a:rPr>
              <a:t>≥</a:t>
            </a:r>
            <a:r>
              <a:rPr lang="en-US" sz="1800" dirty="0">
                <a:solidFill>
                  <a:srgbClr val="00FBFF"/>
                </a:solidFill>
                <a:latin typeface="Times New Roman" charset="0"/>
                <a:ea typeface="ＭＳ Ｐゴシック" charset="0"/>
              </a:rPr>
              <a:t>  </a:t>
            </a:r>
            <a:r>
              <a:rPr lang="en-US" sz="1800" dirty="0" smtClean="0">
                <a:solidFill>
                  <a:srgbClr val="00FBFF"/>
                </a:solidFill>
                <a:latin typeface="Times New Roman" charset="0"/>
                <a:ea typeface="ＭＳ Ｐゴシック" charset="0"/>
              </a:rPr>
              <a:t>~ </a:t>
            </a:r>
            <a:r>
              <a:rPr lang="en-US" sz="1800" dirty="0" err="1" smtClean="0">
                <a:solidFill>
                  <a:srgbClr val="00FBFF"/>
                </a:solidFill>
                <a:latin typeface="Times New Roman" charset="0"/>
                <a:ea typeface="ＭＳ Ｐゴシック" charset="0"/>
              </a:rPr>
              <a:t>csc</a:t>
            </a:r>
            <a:r>
              <a:rPr lang="en-US" sz="1800" dirty="0" smtClean="0">
                <a:solidFill>
                  <a:srgbClr val="00FBFF"/>
                </a:solidFill>
                <a:latin typeface="Times New Roman" charset="0"/>
                <a:ea typeface="ＭＳ Ｐゴシック" charset="0"/>
              </a:rPr>
              <a:t> α</a:t>
            </a:r>
            <a:endParaRPr lang="en-US" sz="1800" baseline="30000" dirty="0">
              <a:solidFill>
                <a:srgbClr val="00FBFF"/>
              </a:solidFill>
              <a:latin typeface="Times New Roman" charset="0"/>
              <a:ea typeface="ＭＳ Ｐゴシック" charset="0"/>
            </a:endParaRPr>
          </a:p>
          <a:p>
            <a:pPr lvl="1"/>
            <a:r>
              <a:rPr lang="en-US" sz="2000" dirty="0">
                <a:solidFill>
                  <a:srgbClr val="00FBFF"/>
                </a:solidFill>
                <a:latin typeface="Times New Roman" charset="0"/>
                <a:ea typeface="ＭＳ Ｐゴシック" charset="0"/>
              </a:rPr>
              <a:t>VLBI &amp; VLA jets:</a:t>
            </a:r>
          </a:p>
          <a:p>
            <a:pPr lvl="2"/>
            <a:r>
              <a:rPr lang="en-US" sz="1800" dirty="0">
                <a:solidFill>
                  <a:srgbClr val="00FBFF"/>
                </a:solidFill>
                <a:latin typeface="Times New Roman" charset="0"/>
                <a:ea typeface="ＭＳ Ｐゴシック" charset="0"/>
              </a:rPr>
              <a:t>Strong polarization (&gt;&gt; 10%)</a:t>
            </a:r>
          </a:p>
          <a:p>
            <a:pPr lvl="2"/>
            <a:r>
              <a:rPr lang="en-US" sz="1800" dirty="0">
                <a:solidFill>
                  <a:srgbClr val="00FBFF"/>
                </a:solidFill>
                <a:latin typeface="Times New Roman" charset="0"/>
                <a:ea typeface="ＭＳ Ｐゴシック" charset="0"/>
              </a:rPr>
              <a:t>Helical kinks in the FLOW (not just pattern waves)</a:t>
            </a:r>
          </a:p>
          <a:p>
            <a:pPr lvl="1"/>
            <a:r>
              <a:rPr lang="en-US" sz="2000" dirty="0">
                <a:solidFill>
                  <a:srgbClr val="00FBFF"/>
                </a:solidFill>
                <a:latin typeface="Times New Roman" charset="0"/>
                <a:ea typeface="ＭＳ Ｐゴシック" charset="0"/>
              </a:rPr>
              <a:t>Hot Spot/Lobe Morphology:    </a:t>
            </a:r>
          </a:p>
          <a:p>
            <a:pPr lvl="2"/>
            <a:r>
              <a:rPr lang="en-US" sz="1800" dirty="0">
                <a:solidFill>
                  <a:srgbClr val="00FBFF"/>
                </a:solidFill>
                <a:latin typeface="Times New Roman" charset="0"/>
                <a:ea typeface="ＭＳ Ｐゴシック" charset="0"/>
              </a:rPr>
              <a:t>Forward focusing (</a:t>
            </a:r>
            <a:r>
              <a:rPr lang="en-US" sz="1400" dirty="0">
                <a:solidFill>
                  <a:srgbClr val="FFFFCC"/>
                </a:solidFill>
                <a:latin typeface="Times New Roman" charset="0"/>
                <a:ea typeface="ＭＳ Ｐゴシック" charset="0"/>
              </a:rPr>
              <a:t>Clarke </a:t>
            </a:r>
            <a:r>
              <a:rPr lang="en-US" sz="1400" i="1" dirty="0">
                <a:solidFill>
                  <a:srgbClr val="FFFFCC"/>
                </a:solidFill>
                <a:latin typeface="Times New Roman" charset="0"/>
                <a:ea typeface="ＭＳ Ｐゴシック" charset="0"/>
              </a:rPr>
              <a:t>et al</a:t>
            </a:r>
            <a:r>
              <a:rPr lang="en-US" sz="1400" dirty="0">
                <a:solidFill>
                  <a:srgbClr val="FFFFCC"/>
                </a:solidFill>
                <a:latin typeface="Times New Roman" charset="0"/>
                <a:ea typeface="ＭＳ Ｐゴシック" charset="0"/>
              </a:rPr>
              <a:t>. 1986; Lind </a:t>
            </a:r>
            <a:r>
              <a:rPr lang="en-US" sz="1400" i="1" dirty="0">
                <a:solidFill>
                  <a:srgbClr val="FFFFCC"/>
                </a:solidFill>
                <a:latin typeface="Times New Roman" charset="0"/>
                <a:ea typeface="ＭＳ Ｐゴシック" charset="0"/>
              </a:rPr>
              <a:t>et al</a:t>
            </a:r>
            <a:r>
              <a:rPr lang="en-US" sz="1400" dirty="0">
                <a:solidFill>
                  <a:srgbClr val="FFFFCC"/>
                </a:solidFill>
                <a:latin typeface="Times New Roman" charset="0"/>
                <a:ea typeface="ＭＳ Ｐゴシック" charset="0"/>
              </a:rPr>
              <a:t>. 1989</a:t>
            </a:r>
            <a:r>
              <a:rPr lang="en-US" sz="1800" dirty="0">
                <a:solidFill>
                  <a:srgbClr val="00FBFF"/>
                </a:solidFill>
                <a:latin typeface="Times New Roman" charset="0"/>
                <a:ea typeface="ＭＳ Ｐゴシック" charset="0"/>
              </a:rPr>
              <a:t>)</a:t>
            </a:r>
          </a:p>
          <a:p>
            <a:pPr lvl="2"/>
            <a:endParaRPr lang="en-US" sz="1600" dirty="0">
              <a:solidFill>
                <a:srgbClr val="00FBFF"/>
              </a:solidFill>
              <a:latin typeface="Times New Roman" charset="0"/>
              <a:ea typeface="ＭＳ Ｐゴシック" charset="0"/>
            </a:endParaRPr>
          </a:p>
        </p:txBody>
      </p:sp>
      <p:sp>
        <p:nvSpPr>
          <p:cNvPr id="12290" name="Title 1"/>
          <p:cNvSpPr>
            <a:spLocks noGrp="1"/>
          </p:cNvSpPr>
          <p:nvPr>
            <p:ph type="title"/>
          </p:nvPr>
        </p:nvSpPr>
        <p:spPr>
          <a:xfrm>
            <a:off x="76200" y="0"/>
            <a:ext cx="9067800" cy="609600"/>
          </a:xfrm>
        </p:spPr>
        <p:txBody>
          <a:bodyPr/>
          <a:lstStyle/>
          <a:p>
            <a:r>
              <a:rPr lang="en-US">
                <a:latin typeface="Times New Roman" charset="0"/>
                <a:ea typeface="ＭＳ Ｐゴシック" charset="0"/>
                <a:cs typeface="ＭＳ Ｐゴシック" charset="0"/>
              </a:rPr>
              <a:t>Application: Important Question for Observers</a:t>
            </a:r>
          </a:p>
        </p:txBody>
      </p:sp>
      <p:sp>
        <p:nvSpPr>
          <p:cNvPr id="12291" name="TextBox 3"/>
          <p:cNvSpPr txBox="1">
            <a:spLocks noChangeArrowheads="1"/>
          </p:cNvSpPr>
          <p:nvPr/>
        </p:nvSpPr>
        <p:spPr bwMode="auto">
          <a:xfrm>
            <a:off x="76200" y="609600"/>
            <a:ext cx="899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000" dirty="0"/>
              <a:t>Which of these two forces dominates in the PORTION of the jet that </a:t>
            </a:r>
            <a:r>
              <a:rPr lang="en-US" sz="2000" dirty="0" smtClean="0"/>
              <a:t>I am </a:t>
            </a:r>
            <a:r>
              <a:rPr lang="en-US" sz="2000" dirty="0"/>
              <a:t>observing?</a:t>
            </a:r>
            <a:endParaRPr lang="en-US" sz="2000" dirty="0">
              <a:solidFill>
                <a:srgbClr val="FF9933"/>
              </a:solidFill>
            </a:endParaRPr>
          </a:p>
        </p:txBody>
      </p:sp>
      <p:pic>
        <p:nvPicPr>
          <p:cNvPr id="10" name="Picture 9" descr="Clarke_etal1986_fig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6070600"/>
            <a:ext cx="22431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p:cNvGrpSpPr>
            <a:grpSpLocks/>
          </p:cNvGrpSpPr>
          <p:nvPr/>
        </p:nvGrpSpPr>
        <p:grpSpPr bwMode="auto">
          <a:xfrm>
            <a:off x="6477000" y="4114800"/>
            <a:ext cx="2559050" cy="2506663"/>
            <a:chOff x="6477000" y="4190999"/>
            <a:chExt cx="2558755" cy="2506133"/>
          </a:xfrm>
        </p:grpSpPr>
        <p:pic>
          <p:nvPicPr>
            <p:cNvPr id="12294" name="Picture 7" descr="S-wave_slinky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190999"/>
              <a:ext cx="2558755" cy="250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p:cNvCxnSpPr/>
            <p:nvPr/>
          </p:nvCxnSpPr>
          <p:spPr bwMode="auto">
            <a:xfrm flipV="1">
              <a:off x="6629400" y="4419600"/>
              <a:ext cx="7620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21300000"/>
              </a:camera>
              <a:lightRig rig="threePt" dir="t"/>
            </a:scene3d>
          </p:spPr>
        </p:cxnSp>
        <p:cxnSp>
          <p:nvCxnSpPr>
            <p:cNvPr id="48" name="Straight Connector 47"/>
            <p:cNvCxnSpPr/>
            <p:nvPr/>
          </p:nvCxnSpPr>
          <p:spPr bwMode="auto">
            <a:xfrm flipV="1">
              <a:off x="6858000" y="4821765"/>
              <a:ext cx="7620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540000"/>
              </a:camera>
              <a:lightRig rig="threePt" dir="t"/>
            </a:scene3d>
          </p:spPr>
        </p:cxnSp>
        <p:cxnSp>
          <p:nvCxnSpPr>
            <p:cNvPr id="49" name="Straight Connector 48"/>
            <p:cNvCxnSpPr/>
            <p:nvPr/>
          </p:nvCxnSpPr>
          <p:spPr bwMode="auto">
            <a:xfrm flipH="1" flipV="1">
              <a:off x="7315200" y="5181600"/>
              <a:ext cx="7620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1080000"/>
              </a:camera>
              <a:lightRig rig="threePt" dir="t"/>
            </a:scene3d>
          </p:spPr>
        </p:cxnSp>
        <p:cxnSp>
          <p:nvCxnSpPr>
            <p:cNvPr id="68" name="Straight Connector 67"/>
            <p:cNvCxnSpPr/>
            <p:nvPr/>
          </p:nvCxnSpPr>
          <p:spPr bwMode="auto">
            <a:xfrm flipV="1">
              <a:off x="7857066" y="5448297"/>
              <a:ext cx="7620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360000"/>
              </a:camera>
              <a:lightRig rig="threePt" dir="t"/>
            </a:scene3d>
          </p:spPr>
        </p:cxnSp>
        <p:cxnSp>
          <p:nvCxnSpPr>
            <p:cNvPr id="69" name="Straight Connector 68"/>
            <p:cNvCxnSpPr/>
            <p:nvPr/>
          </p:nvCxnSpPr>
          <p:spPr bwMode="auto">
            <a:xfrm flipV="1">
              <a:off x="8186731" y="5930901"/>
              <a:ext cx="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21300000"/>
              </a:camera>
              <a:lightRig rig="threePt" dir="t"/>
            </a:scene3d>
          </p:spPr>
        </p:cxnSp>
        <p:cxnSp>
          <p:nvCxnSpPr>
            <p:cNvPr id="70" name="Straight Connector 69"/>
            <p:cNvCxnSpPr/>
            <p:nvPr/>
          </p:nvCxnSpPr>
          <p:spPr bwMode="auto">
            <a:xfrm flipV="1">
              <a:off x="8503686" y="6324600"/>
              <a:ext cx="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120000"/>
              </a:camera>
              <a:lightRig rig="threePt" dir="t"/>
            </a:scene3d>
          </p:spPr>
        </p:cxn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26"/>
          <p:cNvSpPr>
            <a:spLocks noGrp="1" noChangeArrowheads="1"/>
          </p:cNvSpPr>
          <p:nvPr>
            <p:ph type="title"/>
          </p:nvPr>
        </p:nvSpPr>
        <p:spPr>
          <a:xfrm>
            <a:off x="457200" y="1981200"/>
            <a:ext cx="8305800" cy="1676400"/>
          </a:xfrm>
        </p:spPr>
        <p:txBody>
          <a:bodyPr/>
          <a:lstStyle/>
          <a:p>
            <a:pPr eaLnBrk="1" hangingPunct="1"/>
            <a:r>
              <a:rPr lang="en-US" dirty="0">
                <a:solidFill>
                  <a:schemeClr val="accent1"/>
                </a:solidFill>
                <a:latin typeface="Times New Roman" charset="0"/>
                <a:ea typeface="ＭＳ Ｐゴシック" charset="0"/>
                <a:cs typeface="ＭＳ Ｐゴシック" charset="0"/>
              </a:rPr>
              <a:t>Launching, Acceleration, </a:t>
            </a:r>
            <a:r>
              <a:rPr lang="en-US" dirty="0" smtClean="0">
                <a:solidFill>
                  <a:schemeClr val="accent1"/>
                </a:solidFill>
                <a:latin typeface="Times New Roman" charset="0"/>
                <a:ea typeface="ＭＳ Ｐゴシック" charset="0"/>
                <a:cs typeface="ＭＳ Ｐゴシック" charset="0"/>
              </a:rPr>
              <a:t>and Collimation</a:t>
            </a:r>
            <a:br>
              <a:rPr lang="en-US" dirty="0" smtClean="0">
                <a:solidFill>
                  <a:schemeClr val="accent1"/>
                </a:solidFill>
                <a:latin typeface="Times New Roman" charset="0"/>
                <a:ea typeface="ＭＳ Ｐゴシック" charset="0"/>
                <a:cs typeface="ＭＳ Ｐゴシック" charset="0"/>
              </a:rPr>
            </a:br>
            <a:r>
              <a:rPr lang="en-US" dirty="0" smtClean="0">
                <a:solidFill>
                  <a:schemeClr val="accent1"/>
                </a:solidFill>
                <a:latin typeface="Times New Roman" charset="0"/>
                <a:ea typeface="ＭＳ Ｐゴシック" charset="0"/>
                <a:cs typeface="ＭＳ Ｐゴシック" charset="0"/>
              </a:rPr>
              <a:t> of </a:t>
            </a:r>
            <a:r>
              <a:rPr lang="en-US" dirty="0">
                <a:solidFill>
                  <a:schemeClr val="accent1"/>
                </a:solidFill>
                <a:latin typeface="Times New Roman" charset="0"/>
                <a:ea typeface="ＭＳ Ｐゴシック" charset="0"/>
                <a:cs typeface="ＭＳ Ｐゴシック" charset="0"/>
              </a:rPr>
              <a:t>MHD Jets</a:t>
            </a:r>
            <a:endParaRPr lang="en-US" dirty="0">
              <a:solidFill>
                <a:srgbClr val="99FFCC"/>
              </a:solidFill>
              <a:latin typeface="Times New Roman" charset="0"/>
              <a:ea typeface="ＭＳ Ｐゴシック" charset="0"/>
              <a:cs typeface="ＭＳ Ｐゴシック"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7391400" cy="5410200"/>
          </a:xfrm>
        </p:spPr>
        <p:txBody>
          <a:bodyPr/>
          <a:lstStyle/>
          <a:p>
            <a:pPr>
              <a:defRPr/>
            </a:pPr>
            <a:r>
              <a:rPr lang="en-US" sz="2200" dirty="0" smtClean="0">
                <a:solidFill>
                  <a:schemeClr val="tx2"/>
                </a:solidFill>
              </a:rPr>
              <a:t>Tidal force in Z direction for constant  Z &lt;&lt; R  is quark-like</a:t>
            </a:r>
          </a:p>
          <a:p>
            <a:pPr marL="0" indent="0">
              <a:buFontTx/>
              <a:buNone/>
              <a:defRPr/>
            </a:pPr>
            <a:r>
              <a:rPr lang="en-US" sz="2200" dirty="0">
                <a:solidFill>
                  <a:schemeClr val="tx2"/>
                </a:solidFill>
              </a:rPr>
              <a:t>	</a:t>
            </a:r>
            <a:r>
              <a:rPr lang="en-US" sz="2200" dirty="0" smtClean="0">
                <a:solidFill>
                  <a:schemeClr val="tx2"/>
                </a:solidFill>
              </a:rPr>
              <a:t>– GM Z  </a:t>
            </a:r>
            <a:r>
              <a:rPr lang="en-US" sz="2400" dirty="0" smtClean="0">
                <a:solidFill>
                  <a:schemeClr val="tx2"/>
                </a:solidFill>
              </a:rPr>
              <a:t>⁄</a:t>
            </a:r>
            <a:r>
              <a:rPr lang="en-US" sz="2200" dirty="0" smtClean="0">
                <a:solidFill>
                  <a:schemeClr val="tx2"/>
                </a:solidFill>
              </a:rPr>
              <a:t> (R</a:t>
            </a:r>
            <a:r>
              <a:rPr lang="en-US" sz="2200" baseline="30000" dirty="0" smtClean="0">
                <a:solidFill>
                  <a:schemeClr val="tx2"/>
                </a:solidFill>
              </a:rPr>
              <a:t>2</a:t>
            </a:r>
            <a:r>
              <a:rPr lang="en-US" sz="2200" dirty="0" smtClean="0">
                <a:solidFill>
                  <a:schemeClr val="tx2"/>
                </a:solidFill>
              </a:rPr>
              <a:t>+Z</a:t>
            </a:r>
            <a:r>
              <a:rPr lang="en-US" sz="2200" baseline="30000" dirty="0" smtClean="0">
                <a:solidFill>
                  <a:schemeClr val="tx2"/>
                </a:solidFill>
              </a:rPr>
              <a:t>2</a:t>
            </a:r>
            <a:r>
              <a:rPr lang="en-US" sz="2200" dirty="0" smtClean="0">
                <a:solidFill>
                  <a:schemeClr val="tx2"/>
                </a:solidFill>
              </a:rPr>
              <a:t>)</a:t>
            </a:r>
            <a:r>
              <a:rPr lang="en-US" sz="2200" baseline="30000" dirty="0" smtClean="0">
                <a:solidFill>
                  <a:schemeClr val="tx2"/>
                </a:solidFill>
              </a:rPr>
              <a:t>3/2</a:t>
            </a:r>
            <a:r>
              <a:rPr lang="en-US" sz="2200" dirty="0" smtClean="0">
                <a:solidFill>
                  <a:schemeClr val="tx2"/>
                </a:solidFill>
              </a:rPr>
              <a:t>  ≈  – GM Z </a:t>
            </a:r>
            <a:r>
              <a:rPr lang="en-US" sz="2000" dirty="0" smtClean="0">
                <a:solidFill>
                  <a:schemeClr val="tx2"/>
                </a:solidFill>
              </a:rPr>
              <a:t>⁄</a:t>
            </a:r>
            <a:r>
              <a:rPr lang="en-US" sz="2200" dirty="0" smtClean="0">
                <a:solidFill>
                  <a:schemeClr val="tx2"/>
                </a:solidFill>
              </a:rPr>
              <a:t> R</a:t>
            </a:r>
            <a:r>
              <a:rPr lang="en-US" sz="2200" baseline="30000" dirty="0" smtClean="0">
                <a:solidFill>
                  <a:schemeClr val="tx2"/>
                </a:solidFill>
              </a:rPr>
              <a:t>3</a:t>
            </a:r>
            <a:r>
              <a:rPr lang="en-US" sz="2200" dirty="0" smtClean="0">
                <a:solidFill>
                  <a:schemeClr val="tx2"/>
                </a:solidFill>
              </a:rPr>
              <a:t>  ∞  </a:t>
            </a:r>
            <a:r>
              <a:rPr lang="en-US" sz="2200" dirty="0">
                <a:solidFill>
                  <a:schemeClr val="tx2"/>
                </a:solidFill>
              </a:rPr>
              <a:t>– Z</a:t>
            </a:r>
            <a:endParaRPr lang="en-US" sz="2200" dirty="0" smtClean="0">
              <a:solidFill>
                <a:schemeClr val="tx2"/>
              </a:solidFill>
            </a:endParaRPr>
          </a:p>
          <a:p>
            <a:pPr marL="0" indent="0">
              <a:buFontTx/>
              <a:buNone/>
              <a:defRPr/>
            </a:pPr>
            <a:endParaRPr lang="en-US" sz="300" dirty="0" smtClean="0">
              <a:solidFill>
                <a:schemeClr val="tx2"/>
              </a:solidFill>
            </a:endParaRPr>
          </a:p>
          <a:p>
            <a:pPr>
              <a:defRPr/>
            </a:pPr>
            <a:r>
              <a:rPr lang="en-US" sz="2200" dirty="0" smtClean="0">
                <a:solidFill>
                  <a:schemeClr val="accent1"/>
                </a:solidFill>
              </a:rPr>
              <a:t>Gas Pressure (</a:t>
            </a:r>
            <a:r>
              <a:rPr lang="en-US" sz="1800" dirty="0" smtClean="0">
                <a:solidFill>
                  <a:schemeClr val="accent1"/>
                </a:solidFill>
              </a:rPr>
              <a:t>~ slow MHD mode</a:t>
            </a:r>
            <a:r>
              <a:rPr lang="en-US" sz="2200" dirty="0" smtClean="0">
                <a:solidFill>
                  <a:schemeClr val="accent1"/>
                </a:solidFill>
              </a:rPr>
              <a:t>)</a:t>
            </a:r>
            <a:r>
              <a:rPr lang="en-US" sz="2200" dirty="0" smtClean="0"/>
              <a:t> </a:t>
            </a:r>
            <a:r>
              <a:rPr lang="en-US" sz="2200" dirty="0" smtClean="0">
                <a:solidFill>
                  <a:schemeClr val="accent1"/>
                </a:solidFill>
              </a:rPr>
              <a:t>Launching</a:t>
            </a:r>
          </a:p>
          <a:p>
            <a:pPr lvl="1">
              <a:defRPr/>
            </a:pPr>
            <a:r>
              <a:rPr lang="en-US" sz="1800" dirty="0" smtClean="0">
                <a:solidFill>
                  <a:schemeClr val="accent1"/>
                </a:solidFill>
              </a:rPr>
              <a:t>Typical of most hot plasma RIAF / jet simulations</a:t>
            </a:r>
          </a:p>
          <a:p>
            <a:pPr lvl="1">
              <a:defRPr/>
            </a:pPr>
            <a:r>
              <a:rPr lang="en-US" sz="1800" dirty="0">
                <a:solidFill>
                  <a:schemeClr val="accent1"/>
                </a:solidFill>
              </a:rPr>
              <a:t>M</a:t>
            </a:r>
            <a:r>
              <a:rPr lang="en-US" sz="1800" dirty="0" smtClean="0">
                <a:solidFill>
                  <a:schemeClr val="accent1"/>
                </a:solidFill>
              </a:rPr>
              <a:t>agnetized plasma lifted up to Z ~ R </a:t>
            </a:r>
          </a:p>
          <a:p>
            <a:pPr lvl="1">
              <a:defRPr/>
            </a:pPr>
            <a:r>
              <a:rPr lang="en-US" sz="1800" dirty="0" smtClean="0">
                <a:solidFill>
                  <a:schemeClr val="accent1"/>
                </a:solidFill>
              </a:rPr>
              <a:t>Acceleration &amp; collimation takes place for Z &gt; R</a:t>
            </a:r>
          </a:p>
          <a:p>
            <a:pPr>
              <a:defRPr/>
            </a:pPr>
            <a:endParaRPr lang="en-US" sz="300" dirty="0" smtClean="0">
              <a:solidFill>
                <a:schemeClr val="accent1"/>
              </a:solidFill>
            </a:endParaRPr>
          </a:p>
          <a:p>
            <a:pPr>
              <a:defRPr/>
            </a:pPr>
            <a:r>
              <a:rPr lang="en-US" sz="2200" dirty="0" smtClean="0">
                <a:solidFill>
                  <a:srgbClr val="00FBFF"/>
                </a:solidFill>
              </a:rPr>
              <a:t>Alfven Mode Launching (</a:t>
            </a:r>
            <a:r>
              <a:rPr lang="en-US" sz="1800" dirty="0" smtClean="0">
                <a:solidFill>
                  <a:srgbClr val="00FBFF"/>
                </a:solidFill>
              </a:rPr>
              <a:t>“fling”; magneto-centrifugal</a:t>
            </a:r>
            <a:r>
              <a:rPr lang="en-US" sz="2200" dirty="0" smtClean="0">
                <a:solidFill>
                  <a:srgbClr val="00FBFF"/>
                </a:solidFill>
              </a:rPr>
              <a:t>)</a:t>
            </a:r>
          </a:p>
          <a:p>
            <a:pPr lvl="1">
              <a:defRPr/>
            </a:pPr>
            <a:r>
              <a:rPr lang="en-US" sz="1800" dirty="0" smtClean="0">
                <a:solidFill>
                  <a:srgbClr val="00FBFF"/>
                </a:solidFill>
              </a:rPr>
              <a:t>Rotating magnetic field, loaded with cold plasma</a:t>
            </a:r>
          </a:p>
          <a:p>
            <a:pPr lvl="1">
              <a:defRPr/>
            </a:pPr>
            <a:r>
              <a:rPr lang="en-US" sz="1800" dirty="0" smtClean="0">
                <a:solidFill>
                  <a:srgbClr val="00FBFF"/>
                </a:solidFill>
              </a:rPr>
              <a:t>Requires </a:t>
            </a:r>
            <a:r>
              <a:rPr lang="en-US" sz="1800" i="1" dirty="0" err="1" smtClean="0">
                <a:solidFill>
                  <a:srgbClr val="00FBFF"/>
                </a:solidFill>
              </a:rPr>
              <a:t>θ</a:t>
            </a:r>
            <a:r>
              <a:rPr lang="en-US" sz="1800" baseline="-25000" dirty="0" err="1" smtClean="0">
                <a:solidFill>
                  <a:srgbClr val="00FBFF"/>
                </a:solidFill>
              </a:rPr>
              <a:t>l</a:t>
            </a:r>
            <a:r>
              <a:rPr lang="en-US" sz="1800" dirty="0" smtClean="0">
                <a:solidFill>
                  <a:srgbClr val="00FBFF"/>
                </a:solidFill>
              </a:rPr>
              <a:t> &lt; 60° (</a:t>
            </a:r>
            <a:r>
              <a:rPr lang="en-US" sz="1600" dirty="0" smtClean="0">
                <a:solidFill>
                  <a:srgbClr val="FFFFCC"/>
                </a:solidFill>
              </a:rPr>
              <a:t>Blandford &amp; Payne 1982</a:t>
            </a:r>
            <a:r>
              <a:rPr lang="en-US" sz="1800" dirty="0" smtClean="0">
                <a:solidFill>
                  <a:srgbClr val="00FBFF"/>
                </a:solidFill>
              </a:rPr>
              <a:t>)</a:t>
            </a:r>
          </a:p>
          <a:p>
            <a:pPr lvl="1">
              <a:defRPr/>
            </a:pPr>
            <a:r>
              <a:rPr lang="en-US" sz="1800" dirty="0" smtClean="0">
                <a:solidFill>
                  <a:srgbClr val="00FBFF"/>
                </a:solidFill>
              </a:rPr>
              <a:t>Plasma is flung outward until it bends field into helix</a:t>
            </a:r>
          </a:p>
          <a:p>
            <a:pPr>
              <a:defRPr/>
            </a:pPr>
            <a:endParaRPr lang="en-US" sz="300" dirty="0" smtClean="0">
              <a:solidFill>
                <a:srgbClr val="00FBFF"/>
              </a:solidFill>
            </a:endParaRPr>
          </a:p>
          <a:p>
            <a:pPr>
              <a:defRPr/>
            </a:pPr>
            <a:r>
              <a:rPr lang="en-US" sz="2200" dirty="0" smtClean="0">
                <a:solidFill>
                  <a:srgbClr val="00FBFF"/>
                </a:solidFill>
              </a:rPr>
              <a:t>Fast MHD Mode Launching (</a:t>
            </a:r>
            <a:r>
              <a:rPr lang="en-US" sz="1800" dirty="0" smtClean="0">
                <a:solidFill>
                  <a:srgbClr val="00FBFF"/>
                </a:solidFill>
              </a:rPr>
              <a:t>“spring”; mag pressure</a:t>
            </a:r>
            <a:r>
              <a:rPr lang="en-US" sz="2200" dirty="0" smtClean="0">
                <a:solidFill>
                  <a:srgbClr val="00FBFF"/>
                </a:solidFill>
              </a:rPr>
              <a:t>)</a:t>
            </a:r>
          </a:p>
          <a:p>
            <a:pPr lvl="1">
              <a:defRPr/>
            </a:pPr>
            <a:r>
              <a:rPr lang="en-US" sz="1800" dirty="0" smtClean="0">
                <a:solidFill>
                  <a:srgbClr val="00FBFF"/>
                </a:solidFill>
              </a:rPr>
              <a:t>“Magnetic tower”</a:t>
            </a:r>
          </a:p>
          <a:p>
            <a:pPr lvl="1">
              <a:defRPr/>
            </a:pPr>
            <a:r>
              <a:rPr lang="en-US" sz="1800" dirty="0" smtClean="0">
                <a:solidFill>
                  <a:srgbClr val="00FBFF"/>
                </a:solidFill>
              </a:rPr>
              <a:t>Field is coiled in Z &lt; R</a:t>
            </a:r>
          </a:p>
          <a:p>
            <a:pPr lvl="2">
              <a:defRPr/>
            </a:pPr>
            <a:endParaRPr lang="en-US" sz="2200" dirty="0">
              <a:solidFill>
                <a:srgbClr val="00FBFF"/>
              </a:solidFill>
            </a:endParaRPr>
          </a:p>
        </p:txBody>
      </p:sp>
      <p:sp>
        <p:nvSpPr>
          <p:cNvPr id="14338" name="Title 1"/>
          <p:cNvSpPr>
            <a:spLocks noGrp="1"/>
          </p:cNvSpPr>
          <p:nvPr>
            <p:ph type="title"/>
          </p:nvPr>
        </p:nvSpPr>
        <p:spPr>
          <a:xfrm>
            <a:off x="76200" y="0"/>
            <a:ext cx="9067800" cy="609600"/>
          </a:xfrm>
        </p:spPr>
        <p:txBody>
          <a:bodyPr/>
          <a:lstStyle/>
          <a:p>
            <a:r>
              <a:rPr lang="en-US">
                <a:latin typeface="Times New Roman" charset="0"/>
                <a:ea typeface="ＭＳ Ｐゴシック" charset="0"/>
                <a:cs typeface="ＭＳ Ｐゴシック" charset="0"/>
              </a:rPr>
              <a:t>Launching of MHD Jets</a:t>
            </a:r>
          </a:p>
        </p:txBody>
      </p:sp>
      <p:sp>
        <p:nvSpPr>
          <p:cNvPr id="14339" name="TextBox 3"/>
          <p:cNvSpPr txBox="1">
            <a:spLocks noChangeArrowheads="1"/>
          </p:cNvSpPr>
          <p:nvPr/>
        </p:nvSpPr>
        <p:spPr bwMode="auto">
          <a:xfrm>
            <a:off x="76200" y="533400"/>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000" dirty="0"/>
              <a:t>Definition of Jet Launching: Lifting jet plasma out of the deep, tidal compact object potential so it can be accelerated and collimated largely free of gravitational effects</a:t>
            </a:r>
            <a:endParaRPr lang="en-US" sz="2000" dirty="0">
              <a:solidFill>
                <a:srgbClr val="FF9933"/>
              </a:solidFill>
            </a:endParaRPr>
          </a:p>
        </p:txBody>
      </p:sp>
      <p:grpSp>
        <p:nvGrpSpPr>
          <p:cNvPr id="11" name="Group 10"/>
          <p:cNvGrpSpPr>
            <a:grpSpLocks/>
          </p:cNvGrpSpPr>
          <p:nvPr/>
        </p:nvGrpSpPr>
        <p:grpSpPr bwMode="auto">
          <a:xfrm>
            <a:off x="5867400" y="1905000"/>
            <a:ext cx="2917825" cy="1735138"/>
            <a:chOff x="5867400" y="1905000"/>
            <a:chExt cx="2917156" cy="1735667"/>
          </a:xfrm>
        </p:grpSpPr>
        <p:pic>
          <p:nvPicPr>
            <p:cNvPr id="14352" name="Picture 4" descr="McKinneyGammie04_fig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09800"/>
              <a:ext cx="141639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5" descr="McKinneyGammie04_fig2b.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5757" y="2209800"/>
              <a:ext cx="1428799" cy="143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20"/>
            <p:cNvSpPr txBox="1">
              <a:spLocks noChangeArrowheads="1"/>
            </p:cNvSpPr>
            <p:nvPr/>
          </p:nvSpPr>
          <p:spPr bwMode="auto">
            <a:xfrm>
              <a:off x="6096000" y="1905000"/>
              <a:ext cx="2514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a:t>McKinney &amp; Gammie (2004)</a:t>
              </a:r>
            </a:p>
          </p:txBody>
        </p:sp>
      </p:grpSp>
      <p:grpSp>
        <p:nvGrpSpPr>
          <p:cNvPr id="14" name="Group 13"/>
          <p:cNvGrpSpPr>
            <a:grpSpLocks/>
          </p:cNvGrpSpPr>
          <p:nvPr/>
        </p:nvGrpSpPr>
        <p:grpSpPr bwMode="auto">
          <a:xfrm>
            <a:off x="6205538" y="3733800"/>
            <a:ext cx="2786062" cy="1831975"/>
            <a:chOff x="6206067" y="3733800"/>
            <a:chExt cx="2785533" cy="1831777"/>
          </a:xfrm>
        </p:grpSpPr>
        <p:pic>
          <p:nvPicPr>
            <p:cNvPr id="14349" name="Picture 8" descr="Lutikov09_fig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6067" y="3733800"/>
              <a:ext cx="2785533" cy="156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20"/>
            <p:cNvSpPr txBox="1">
              <a:spLocks noChangeArrowheads="1"/>
            </p:cNvSpPr>
            <p:nvPr/>
          </p:nvSpPr>
          <p:spPr bwMode="auto">
            <a:xfrm>
              <a:off x="6608233" y="5257800"/>
              <a:ext cx="1981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a:t>Lyutikov (2009)</a:t>
              </a:r>
            </a:p>
          </p:txBody>
        </p:sp>
        <p:sp>
          <p:nvSpPr>
            <p:cNvPr id="14351" name="Curved Right Arrow 12"/>
            <p:cNvSpPr>
              <a:spLocks noChangeArrowheads="1"/>
            </p:cNvSpPr>
            <p:nvPr/>
          </p:nvSpPr>
          <p:spPr bwMode="auto">
            <a:xfrm>
              <a:off x="6324600" y="3962400"/>
              <a:ext cx="838200" cy="228600"/>
            </a:xfrm>
            <a:prstGeom prst="curvedRightArrow">
              <a:avLst>
                <a:gd name="adj1" fmla="val 25000"/>
                <a:gd name="adj2" fmla="val 50000"/>
                <a:gd name="adj3" fmla="val 25005"/>
              </a:avLst>
            </a:prstGeom>
            <a:solidFill>
              <a:schemeClr val="bg1"/>
            </a:solidFill>
            <a:ln w="25400">
              <a:solidFill>
                <a:schemeClr val="bg1"/>
              </a:solidFill>
              <a:round/>
              <a:headEnd type="none" w="sm" len="sm"/>
              <a:tailEnd type="none" w="sm" len="sm"/>
            </a:ln>
          </p:spPr>
          <p:txBody>
            <a:bodyPr wrap="none" anchor="ctr"/>
            <a:lstStyle/>
            <a:p>
              <a:endParaRPr lang="en-US"/>
            </a:p>
          </p:txBody>
        </p:sp>
      </p:grpSp>
      <p:grpSp>
        <p:nvGrpSpPr>
          <p:cNvPr id="20" name="Group 19"/>
          <p:cNvGrpSpPr>
            <a:grpSpLocks/>
          </p:cNvGrpSpPr>
          <p:nvPr/>
        </p:nvGrpSpPr>
        <p:grpSpPr bwMode="auto">
          <a:xfrm>
            <a:off x="4495800" y="5572125"/>
            <a:ext cx="4648200" cy="1285875"/>
            <a:chOff x="4495800" y="5572180"/>
            <a:chExt cx="4648200" cy="1285819"/>
          </a:xfrm>
        </p:grpSpPr>
        <p:pic>
          <p:nvPicPr>
            <p:cNvPr id="14347" name="Picture 14" descr="fig_14-28p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7933" y="5572180"/>
              <a:ext cx="3666067" cy="128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20"/>
            <p:cNvSpPr txBox="1">
              <a:spLocks noChangeArrowheads="1"/>
            </p:cNvSpPr>
            <p:nvPr/>
          </p:nvSpPr>
          <p:spPr bwMode="auto">
            <a:xfrm>
              <a:off x="4495800" y="5877580"/>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err="1"/>
                <a:t>Ustyugova</a:t>
              </a:r>
              <a:r>
                <a:rPr lang="en-US" sz="1400" dirty="0"/>
                <a:t> </a:t>
              </a:r>
              <a:r>
                <a:rPr lang="en-US" sz="1400" i="1" dirty="0"/>
                <a:t>et al</a:t>
              </a:r>
              <a:r>
                <a:rPr lang="en-US" sz="1400" dirty="0"/>
                <a:t>. (1995)</a:t>
              </a:r>
            </a:p>
          </p:txBody>
        </p:sp>
      </p:grpSp>
      <p:grpSp>
        <p:nvGrpSpPr>
          <p:cNvPr id="17" name="Group 16"/>
          <p:cNvGrpSpPr>
            <a:grpSpLocks/>
          </p:cNvGrpSpPr>
          <p:nvPr/>
        </p:nvGrpSpPr>
        <p:grpSpPr bwMode="auto">
          <a:xfrm>
            <a:off x="2362200" y="5475288"/>
            <a:ext cx="1995488" cy="1382712"/>
            <a:chOff x="2362200" y="5474876"/>
            <a:chExt cx="1994897" cy="1383124"/>
          </a:xfrm>
        </p:grpSpPr>
        <p:pic>
          <p:nvPicPr>
            <p:cNvPr id="14345" name="Picture 15" descr="fig_14-30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474876"/>
              <a:ext cx="1004297" cy="138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20"/>
            <p:cNvSpPr txBox="1">
              <a:spLocks noChangeArrowheads="1"/>
            </p:cNvSpPr>
            <p:nvPr/>
          </p:nvSpPr>
          <p:spPr bwMode="auto">
            <a:xfrm>
              <a:off x="2362200" y="6258580"/>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a:t>Meier </a:t>
              </a:r>
              <a:r>
                <a:rPr lang="en-US" sz="1400" i="1" dirty="0"/>
                <a:t>et al</a:t>
              </a:r>
              <a:r>
                <a:rPr lang="en-US" sz="1400" dirty="0"/>
                <a:t>. (1997)</a:t>
              </a:r>
            </a:p>
          </p:txBody>
        </p:sp>
      </p:grpSp>
      <p:sp>
        <p:nvSpPr>
          <p:cNvPr id="14344" name="Rectangle 30"/>
          <p:cNvSpPr>
            <a:spLocks noChangeArrowheads="1"/>
          </p:cNvSpPr>
          <p:nvPr/>
        </p:nvSpPr>
        <p:spPr bwMode="auto">
          <a:xfrm>
            <a:off x="5537200" y="1752600"/>
            <a:ext cx="84138" cy="304800"/>
          </a:xfrm>
          <a:prstGeom prst="rect">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p>
            <a:endParaRPr lang="en-US"/>
          </a:p>
        </p:txBody>
      </p:sp>
      <p:grpSp>
        <p:nvGrpSpPr>
          <p:cNvPr id="4" name="Group 3"/>
          <p:cNvGrpSpPr/>
          <p:nvPr/>
        </p:nvGrpSpPr>
        <p:grpSpPr>
          <a:xfrm>
            <a:off x="7333776" y="1295400"/>
            <a:ext cx="1810224" cy="609600"/>
            <a:chOff x="7333776" y="1295400"/>
            <a:chExt cx="1810224" cy="609600"/>
          </a:xfrm>
        </p:grpSpPr>
        <p:pic>
          <p:nvPicPr>
            <p:cNvPr id="23" name="Picture 22" descr="thin_disk_sim1.jpg"/>
            <p:cNvPicPr>
              <a:picLocks noChangeAspect="1"/>
            </p:cNvPicPr>
            <p:nvPr/>
          </p:nvPicPr>
          <p:blipFill rotWithShape="1">
            <a:blip r:embed="rId7">
              <a:extLst>
                <a:ext uri="{28A0092B-C50C-407E-A947-70E740481C1C}">
                  <a14:useLocalDpi xmlns:a14="http://schemas.microsoft.com/office/drawing/2010/main" val="0"/>
                </a:ext>
              </a:extLst>
            </a:blip>
            <a:srcRect t="29255" b="20644"/>
            <a:stretch/>
          </p:blipFill>
          <p:spPr>
            <a:xfrm>
              <a:off x="7333776" y="1562100"/>
              <a:ext cx="1810224" cy="342900"/>
            </a:xfrm>
            <a:prstGeom prst="rect">
              <a:avLst/>
            </a:prstGeom>
          </p:spPr>
        </p:pic>
        <p:sp>
          <p:nvSpPr>
            <p:cNvPr id="2" name="Up Arrow 1"/>
            <p:cNvSpPr/>
            <p:nvPr/>
          </p:nvSpPr>
          <p:spPr bwMode="auto">
            <a:xfrm>
              <a:off x="8077200" y="1295400"/>
              <a:ext cx="304800" cy="381000"/>
            </a:xfrm>
            <a:prstGeom prst="upArrow">
              <a:avLst/>
            </a:prstGeom>
            <a:noFill/>
            <a:ln w="254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06" charset="0"/>
              </a:endParaRP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1" name="Straight Arrow Connector 9"/>
          <p:cNvCxnSpPr>
            <a:cxnSpLocks noChangeShapeType="1"/>
          </p:cNvCxnSpPr>
          <p:nvPr/>
        </p:nvCxnSpPr>
        <p:spPr bwMode="auto">
          <a:xfrm flipH="1">
            <a:off x="5638800" y="1516062"/>
            <a:ext cx="2133600" cy="0"/>
          </a:xfrm>
          <a:prstGeom prst="straightConnector1">
            <a:avLst/>
          </a:prstGeom>
          <a:noFill/>
          <a:ln w="50800">
            <a:solidFill>
              <a:schemeClr val="accent1"/>
            </a:solidFill>
            <a:round/>
            <a:headEnd type="arrow" w="med" len="med"/>
            <a:tailEnd type="arrow" w="med" len="med"/>
          </a:ln>
          <a:extLst>
            <a:ext uri="{909E8E84-426E-40dd-AFC4-6F175D3DCCD1}">
              <a14:hiddenFill xmlns:a14="http://schemas.microsoft.com/office/drawing/2010/main">
                <a:noFill/>
              </a14:hiddenFill>
            </a:ext>
          </a:extLst>
        </p:spPr>
      </p:cxnSp>
      <p:sp>
        <p:nvSpPr>
          <p:cNvPr id="15362" name="TextBox 28"/>
          <p:cNvSpPr txBox="1">
            <a:spLocks noChangeArrowheads="1"/>
          </p:cNvSpPr>
          <p:nvPr/>
        </p:nvSpPr>
        <p:spPr bwMode="auto">
          <a:xfrm>
            <a:off x="6324600" y="1295400"/>
            <a:ext cx="6858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chemeClr val="accent1"/>
                </a:solidFill>
              </a:rPr>
              <a:t>ACZ</a:t>
            </a:r>
            <a:endParaRPr lang="en-US" sz="2000">
              <a:solidFill>
                <a:schemeClr val="accent1"/>
              </a:solidFill>
            </a:endParaRPr>
          </a:p>
        </p:txBody>
      </p:sp>
      <p:sp>
        <p:nvSpPr>
          <p:cNvPr id="3" name="Content Placeholder 2"/>
          <p:cNvSpPr>
            <a:spLocks noGrp="1"/>
          </p:cNvSpPr>
          <p:nvPr>
            <p:ph idx="1"/>
          </p:nvPr>
        </p:nvSpPr>
        <p:spPr>
          <a:xfrm>
            <a:off x="152400" y="1066800"/>
            <a:ext cx="6477000" cy="3733800"/>
          </a:xfrm>
        </p:spPr>
        <p:txBody>
          <a:bodyPr/>
          <a:lstStyle/>
          <a:p>
            <a:pPr marL="0" indent="0">
              <a:buFontTx/>
              <a:buNone/>
              <a:defRPr/>
            </a:pPr>
            <a:endParaRPr lang="en-US" sz="200" dirty="0" smtClean="0">
              <a:solidFill>
                <a:schemeClr val="tx2"/>
              </a:solidFill>
            </a:endParaRPr>
          </a:p>
          <a:p>
            <a:pPr>
              <a:defRPr/>
            </a:pPr>
            <a:r>
              <a:rPr lang="en-US" sz="2000" dirty="0" smtClean="0">
                <a:solidFill>
                  <a:srgbClr val="00FBFF"/>
                </a:solidFill>
              </a:rPr>
              <a:t>Critical Surfaces are where </a:t>
            </a:r>
            <a:r>
              <a:rPr lang="en-US" sz="2000" i="1" dirty="0" err="1" smtClean="0">
                <a:solidFill>
                  <a:srgbClr val="00FBFF"/>
                </a:solidFill>
              </a:rPr>
              <a:t>V</a:t>
            </a:r>
            <a:r>
              <a:rPr lang="en-US" sz="2000" baseline="-25000" dirty="0" err="1" smtClean="0">
                <a:solidFill>
                  <a:srgbClr val="00FBFF"/>
                </a:solidFill>
              </a:rPr>
              <a:t>j</a:t>
            </a:r>
            <a:r>
              <a:rPr lang="en-US" sz="2000" dirty="0" smtClean="0">
                <a:solidFill>
                  <a:srgbClr val="00FBFF"/>
                </a:solidFill>
              </a:rPr>
              <a:t> = (</a:t>
            </a:r>
            <a:r>
              <a:rPr lang="en-US" sz="2000" i="1" dirty="0" smtClean="0">
                <a:solidFill>
                  <a:schemeClr val="accent3"/>
                </a:solidFill>
              </a:rPr>
              <a:t>V</a:t>
            </a:r>
            <a:r>
              <a:rPr lang="en-US" sz="2000" baseline="-25000" dirty="0" smtClean="0">
                <a:solidFill>
                  <a:schemeClr val="accent3"/>
                </a:solidFill>
              </a:rPr>
              <a:t>C</a:t>
            </a:r>
            <a:r>
              <a:rPr lang="en-US" sz="2000" dirty="0" smtClean="0">
                <a:solidFill>
                  <a:schemeClr val="accent3"/>
                </a:solidFill>
              </a:rPr>
              <a:t>,</a:t>
            </a:r>
            <a:r>
              <a:rPr lang="en-US" sz="2000" dirty="0" smtClean="0">
                <a:solidFill>
                  <a:srgbClr val="00FBFF"/>
                </a:solidFill>
              </a:rPr>
              <a:t> </a:t>
            </a:r>
            <a:r>
              <a:rPr lang="en-US" sz="2000" i="1" dirty="0" smtClean="0">
                <a:solidFill>
                  <a:srgbClr val="00FBFF"/>
                </a:solidFill>
              </a:rPr>
              <a:t>V</a:t>
            </a:r>
            <a:r>
              <a:rPr lang="en-US" sz="2000" baseline="-25000" dirty="0" smtClean="0">
                <a:solidFill>
                  <a:srgbClr val="00FBFF"/>
                </a:solidFill>
              </a:rPr>
              <a:t>S</a:t>
            </a:r>
            <a:r>
              <a:rPr lang="en-US" sz="2000" dirty="0" smtClean="0">
                <a:solidFill>
                  <a:srgbClr val="00FBFF"/>
                </a:solidFill>
              </a:rPr>
              <a:t>,  or </a:t>
            </a:r>
            <a:r>
              <a:rPr lang="en-US" sz="2000" i="1" dirty="0" smtClean="0">
                <a:solidFill>
                  <a:srgbClr val="00FBFF"/>
                </a:solidFill>
              </a:rPr>
              <a:t>V</a:t>
            </a:r>
            <a:r>
              <a:rPr lang="en-US" sz="2000" baseline="-25000" dirty="0" smtClean="0">
                <a:solidFill>
                  <a:srgbClr val="00FBFF"/>
                </a:solidFill>
              </a:rPr>
              <a:t>F</a:t>
            </a:r>
            <a:r>
              <a:rPr lang="en-US" sz="2000" dirty="0" smtClean="0">
                <a:solidFill>
                  <a:srgbClr val="00FBFF"/>
                </a:solidFill>
              </a:rPr>
              <a:t>): </a:t>
            </a:r>
          </a:p>
          <a:p>
            <a:pPr lvl="1">
              <a:defRPr/>
            </a:pPr>
            <a:r>
              <a:rPr lang="en-US" sz="1600" dirty="0" smtClean="0">
                <a:solidFill>
                  <a:srgbClr val="AAAAAA"/>
                </a:solidFill>
              </a:rPr>
              <a:t>CS:     Cusp Surface</a:t>
            </a:r>
          </a:p>
          <a:p>
            <a:pPr lvl="1">
              <a:defRPr/>
            </a:pPr>
            <a:r>
              <a:rPr lang="en-US" sz="1600" dirty="0" smtClean="0">
                <a:solidFill>
                  <a:srgbClr val="00FBFF"/>
                </a:solidFill>
              </a:rPr>
              <a:t>SMS:   Slow Magnetosonic Surface</a:t>
            </a:r>
          </a:p>
          <a:p>
            <a:pPr lvl="1">
              <a:defRPr/>
            </a:pPr>
            <a:r>
              <a:rPr lang="en-US" sz="1600" dirty="0" smtClean="0">
                <a:solidFill>
                  <a:srgbClr val="00FBFF"/>
                </a:solidFill>
              </a:rPr>
              <a:t>FMS:   Fast Magnetosonic Surface</a:t>
            </a:r>
          </a:p>
          <a:p>
            <a:pPr>
              <a:defRPr/>
            </a:pPr>
            <a:endParaRPr lang="en-US" sz="200" dirty="0" smtClean="0">
              <a:solidFill>
                <a:schemeClr val="accent1"/>
              </a:solidFill>
            </a:endParaRPr>
          </a:p>
          <a:p>
            <a:pPr>
              <a:defRPr/>
            </a:pPr>
            <a:r>
              <a:rPr lang="en-US" sz="2000" dirty="0" smtClean="0">
                <a:solidFill>
                  <a:srgbClr val="00FBFF"/>
                </a:solidFill>
              </a:rPr>
              <a:t>Separatrix Surfaces (internal boundaries, from                  which information flows up &amp; down stream)</a:t>
            </a:r>
          </a:p>
          <a:p>
            <a:pPr lvl="1">
              <a:defRPr/>
            </a:pPr>
            <a:r>
              <a:rPr lang="en-US" sz="1600" dirty="0" smtClean="0">
                <a:solidFill>
                  <a:srgbClr val="00FBFF"/>
                </a:solidFill>
              </a:rPr>
              <a:t>SMSS:  Slow Magnetosonic Separatrix Surface</a:t>
            </a:r>
          </a:p>
          <a:p>
            <a:pPr lvl="1">
              <a:defRPr/>
            </a:pPr>
            <a:r>
              <a:rPr lang="en-US" sz="1600" dirty="0" smtClean="0">
                <a:solidFill>
                  <a:srgbClr val="00FBFF"/>
                </a:solidFill>
              </a:rPr>
              <a:t>AS:       Alfven Surface</a:t>
            </a:r>
          </a:p>
          <a:p>
            <a:pPr lvl="1">
              <a:defRPr/>
            </a:pPr>
            <a:r>
              <a:rPr lang="en-US" sz="1600" dirty="0" smtClean="0">
                <a:solidFill>
                  <a:srgbClr val="00FBFF"/>
                </a:solidFill>
              </a:rPr>
              <a:t>FMSS:  Fast Magnetosonic Separatrix Surface –                                 the “magnetosonic horizon”</a:t>
            </a:r>
          </a:p>
          <a:p>
            <a:pPr lvl="1">
              <a:defRPr/>
            </a:pPr>
            <a:r>
              <a:rPr lang="en-US" sz="1600" dirty="0">
                <a:solidFill>
                  <a:srgbClr val="FF3C9D"/>
                </a:solidFill>
              </a:rPr>
              <a:t>A</a:t>
            </a:r>
            <a:r>
              <a:rPr lang="en-US" sz="1600" dirty="0" smtClean="0">
                <a:solidFill>
                  <a:srgbClr val="FF3C9D"/>
                </a:solidFill>
              </a:rPr>
              <a:t> streamline crossing a separatrix surface creates a singular point</a:t>
            </a:r>
            <a:endParaRPr lang="en-US" sz="1600" dirty="0" smtClean="0">
              <a:solidFill>
                <a:srgbClr val="00FBFF"/>
              </a:solidFill>
            </a:endParaRPr>
          </a:p>
        </p:txBody>
      </p:sp>
      <p:sp>
        <p:nvSpPr>
          <p:cNvPr id="15364" name="Title 1"/>
          <p:cNvSpPr>
            <a:spLocks noGrp="1"/>
          </p:cNvSpPr>
          <p:nvPr>
            <p:ph type="title"/>
          </p:nvPr>
        </p:nvSpPr>
        <p:spPr>
          <a:xfrm>
            <a:off x="76200" y="0"/>
            <a:ext cx="9067800" cy="609600"/>
          </a:xfrm>
        </p:spPr>
        <p:txBody>
          <a:bodyPr/>
          <a:lstStyle/>
          <a:p>
            <a:r>
              <a:rPr lang="en-US">
                <a:latin typeface="Times New Roman" charset="0"/>
                <a:ea typeface="ＭＳ Ｐゴシック" charset="0"/>
                <a:cs typeface="ＭＳ Ｐゴシック" charset="0"/>
              </a:rPr>
              <a:t>Acceleration and Collimation of MHD Jets</a:t>
            </a:r>
          </a:p>
        </p:txBody>
      </p:sp>
      <p:sp>
        <p:nvSpPr>
          <p:cNvPr id="15365" name="TextBox 3"/>
          <p:cNvSpPr txBox="1">
            <a:spLocks noChangeArrowheads="1"/>
          </p:cNvSpPr>
          <p:nvPr/>
        </p:nvSpPr>
        <p:spPr bwMode="auto">
          <a:xfrm>
            <a:off x="76200" y="533400"/>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000"/>
              <a:t>To first order, all jet sources should have similar ACZs:  acceleration and collimation will occur as the jet passes through multiple critical and separatrix surfaces</a:t>
            </a:r>
            <a:endParaRPr lang="en-US" sz="2000">
              <a:solidFill>
                <a:srgbClr val="FF9933"/>
              </a:solidFill>
            </a:endParaRPr>
          </a:p>
        </p:txBody>
      </p:sp>
      <p:pic>
        <p:nvPicPr>
          <p:cNvPr id="15366" name="Picture 7" descr="Bogovalov_fi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4067" y="1635598"/>
            <a:ext cx="3598333" cy="217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20"/>
          <p:cNvSpPr txBox="1">
            <a:spLocks noChangeArrowheads="1"/>
          </p:cNvSpPr>
          <p:nvPr/>
        </p:nvSpPr>
        <p:spPr bwMode="auto">
          <a:xfrm>
            <a:off x="5410200" y="3810000"/>
            <a:ext cx="381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600" dirty="0"/>
              <a:t>Bogovalov (1994); </a:t>
            </a:r>
            <a:r>
              <a:rPr lang="en-US" sz="1600" dirty="0" err="1"/>
              <a:t>Contopoulos</a:t>
            </a:r>
            <a:r>
              <a:rPr lang="en-US" sz="1600" dirty="0"/>
              <a:t> (1996)</a:t>
            </a:r>
          </a:p>
        </p:txBody>
      </p:sp>
      <p:sp>
        <p:nvSpPr>
          <p:cNvPr id="11272" name="TextBox 23"/>
          <p:cNvSpPr txBox="1">
            <a:spLocks noChangeArrowheads="1"/>
          </p:cNvSpPr>
          <p:nvPr/>
        </p:nvSpPr>
        <p:spPr bwMode="auto">
          <a:xfrm>
            <a:off x="4953000" y="4521875"/>
            <a:ext cx="4114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1800" dirty="0" smtClean="0">
                <a:solidFill>
                  <a:srgbClr val="FF9933"/>
                </a:solidFill>
              </a:rPr>
              <a:t>NOTE:  Beyond </a:t>
            </a:r>
            <a:r>
              <a:rPr lang="en-US" sz="1800" dirty="0">
                <a:solidFill>
                  <a:srgbClr val="FF9933"/>
                </a:solidFill>
              </a:rPr>
              <a:t>the magnetosonic horizon (FMSS), information flow (</a:t>
            </a:r>
            <a:r>
              <a:rPr lang="en-US" sz="1600" dirty="0"/>
              <a:t>characteristics</a:t>
            </a:r>
            <a:r>
              <a:rPr lang="en-US" sz="1800" dirty="0">
                <a:solidFill>
                  <a:srgbClr val="FF9933"/>
                </a:solidFill>
              </a:rPr>
              <a:t>) points only DOWNSTREAM. </a:t>
            </a:r>
            <a:endParaRPr lang="en-US" sz="1800" dirty="0" smtClean="0">
              <a:solidFill>
                <a:srgbClr val="FF9933"/>
              </a:solidFill>
            </a:endParaRPr>
          </a:p>
          <a:p>
            <a:pPr eaLnBrk="1" hangingPunct="1"/>
            <a:endParaRPr lang="en-US" sz="1800" dirty="0">
              <a:solidFill>
                <a:srgbClr val="FF9933"/>
              </a:solidFill>
            </a:endParaRPr>
          </a:p>
          <a:p>
            <a:pPr eaLnBrk="1" hangingPunct="1"/>
            <a:r>
              <a:rPr lang="en-US" sz="1800" dirty="0">
                <a:solidFill>
                  <a:srgbClr val="FF3C9D"/>
                </a:solidFill>
              </a:rPr>
              <a:t>Therefore, NO EVENT OR FEATURE BEYOND THE FMSS CAN AFFECT THE STRUCTURE OF THE ACZ </a:t>
            </a:r>
            <a:r>
              <a:rPr lang="en-US" sz="1800" dirty="0" smtClean="0">
                <a:solidFill>
                  <a:srgbClr val="FF3C9D"/>
                </a:solidFill>
              </a:rPr>
              <a:t>         (</a:t>
            </a:r>
            <a:r>
              <a:rPr lang="en-US" sz="1600" dirty="0">
                <a:solidFill>
                  <a:srgbClr val="FFFFCC"/>
                </a:solidFill>
              </a:rPr>
              <a:t>via MHD waves</a:t>
            </a:r>
            <a:r>
              <a:rPr lang="en-US" sz="1800" dirty="0">
                <a:solidFill>
                  <a:srgbClr val="FF3C9D"/>
                </a:solidFill>
              </a:rPr>
              <a:t>)</a:t>
            </a:r>
          </a:p>
        </p:txBody>
      </p:sp>
      <p:cxnSp>
        <p:nvCxnSpPr>
          <p:cNvPr id="15369" name="Straight Arrow Connector 27"/>
          <p:cNvCxnSpPr>
            <a:cxnSpLocks noChangeShapeType="1"/>
          </p:cNvCxnSpPr>
          <p:nvPr/>
        </p:nvCxnSpPr>
        <p:spPr bwMode="auto">
          <a:xfrm flipH="1">
            <a:off x="7772400" y="1516062"/>
            <a:ext cx="1295400" cy="0"/>
          </a:xfrm>
          <a:prstGeom prst="straightConnector1">
            <a:avLst/>
          </a:prstGeom>
          <a:noFill/>
          <a:ln w="50800">
            <a:solidFill>
              <a:srgbClr val="FF3C9D"/>
            </a:solidFill>
            <a:round/>
            <a:headEnd type="arrow" w="med" len="med"/>
            <a:tailEnd/>
          </a:ln>
          <a:extLst>
            <a:ext uri="{909E8E84-426E-40dd-AFC4-6F175D3DCCD1}">
              <a14:hiddenFill xmlns:a14="http://schemas.microsoft.com/office/drawing/2010/main">
                <a:noFill/>
              </a14:hiddenFill>
            </a:ext>
          </a:extLst>
        </p:spPr>
      </p:cxnSp>
      <p:grpSp>
        <p:nvGrpSpPr>
          <p:cNvPr id="4" name="Group 3"/>
          <p:cNvGrpSpPr>
            <a:grpSpLocks/>
          </p:cNvGrpSpPr>
          <p:nvPr/>
        </p:nvGrpSpPr>
        <p:grpSpPr bwMode="auto">
          <a:xfrm>
            <a:off x="8470900" y="1371600"/>
            <a:ext cx="368300" cy="4648200"/>
            <a:chOff x="8394700" y="3951288"/>
            <a:chExt cx="368300" cy="4648200"/>
          </a:xfrm>
        </p:grpSpPr>
        <p:sp>
          <p:nvSpPr>
            <p:cNvPr id="15371" name="TextBox 29"/>
            <p:cNvSpPr txBox="1">
              <a:spLocks noChangeArrowheads="1"/>
            </p:cNvSpPr>
            <p:nvPr/>
          </p:nvSpPr>
          <p:spPr bwMode="auto">
            <a:xfrm rot="4500000">
              <a:off x="7314406" y="5031582"/>
              <a:ext cx="2498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b="1">
                  <a:solidFill>
                    <a:srgbClr val="FF3C9D"/>
                  </a:solidFill>
                </a:rPr>
                <a:t>Causally Disconnected</a:t>
              </a:r>
              <a:endParaRPr lang="en-US" sz="2000" b="1">
                <a:solidFill>
                  <a:srgbClr val="FF3C9D"/>
                </a:solidFill>
              </a:endParaRPr>
            </a:p>
          </p:txBody>
        </p:sp>
        <p:cxnSp>
          <p:nvCxnSpPr>
            <p:cNvPr id="15372" name="Straight Arrow Connector 27"/>
            <p:cNvCxnSpPr>
              <a:cxnSpLocks noChangeShapeType="1"/>
            </p:cNvCxnSpPr>
            <p:nvPr/>
          </p:nvCxnSpPr>
          <p:spPr bwMode="auto">
            <a:xfrm flipH="1">
              <a:off x="8610600" y="6237288"/>
              <a:ext cx="152400" cy="2362200"/>
            </a:xfrm>
            <a:prstGeom prst="straightConnector1">
              <a:avLst/>
            </a:prstGeom>
            <a:noFill/>
            <a:ln w="50800">
              <a:solidFill>
                <a:srgbClr val="FF3C9D"/>
              </a:solidFill>
              <a:round/>
              <a:headEnd type="arrow" w="med" len="med"/>
              <a:tailEnd/>
            </a:ln>
            <a:extLst>
              <a:ext uri="{909E8E84-426E-40dd-AFC4-6F175D3DCCD1}">
                <a14:hiddenFill xmlns:a14="http://schemas.microsoft.com/office/drawing/2010/main">
                  <a:noFill/>
                </a14:hiddenFill>
              </a:ext>
            </a:extLst>
          </p:spPr>
        </p:cxnSp>
      </p:grpSp>
      <p:grpSp>
        <p:nvGrpSpPr>
          <p:cNvPr id="8" name="Group 7"/>
          <p:cNvGrpSpPr/>
          <p:nvPr/>
        </p:nvGrpSpPr>
        <p:grpSpPr>
          <a:xfrm>
            <a:off x="-59267" y="4538132"/>
            <a:ext cx="4936067" cy="2277781"/>
            <a:chOff x="-59267" y="4538132"/>
            <a:chExt cx="4936067" cy="2277781"/>
          </a:xfrm>
        </p:grpSpPr>
        <p:grpSp>
          <p:nvGrpSpPr>
            <p:cNvPr id="14" name="Group 22"/>
            <p:cNvGrpSpPr>
              <a:grpSpLocks/>
            </p:cNvGrpSpPr>
            <p:nvPr/>
          </p:nvGrpSpPr>
          <p:grpSpPr bwMode="auto">
            <a:xfrm>
              <a:off x="-59267" y="4538132"/>
              <a:ext cx="4936067" cy="2277781"/>
              <a:chOff x="4191002" y="4114795"/>
              <a:chExt cx="4953002" cy="2319343"/>
            </a:xfrm>
          </p:grpSpPr>
          <p:pic>
            <p:nvPicPr>
              <p:cNvPr id="15" name="Picture 4" descr="VKjet_rot90"/>
              <p:cNvPicPr>
                <a:picLocks noChangeAspect="1" noChangeArrowheads="1"/>
              </p:cNvPicPr>
              <p:nvPr/>
            </p:nvPicPr>
            <p:blipFill>
              <a:blip r:embed="rId3">
                <a:extLst>
                  <a:ext uri="{28A0092B-C50C-407E-A947-70E740481C1C}">
                    <a14:useLocalDpi xmlns:a14="http://schemas.microsoft.com/office/drawing/2010/main" val="0"/>
                  </a:ext>
                </a:extLst>
              </a:blip>
              <a:srcRect l="5829" t="28931" r="7300" b="32761"/>
              <a:stretch>
                <a:fillRect/>
              </a:stretch>
            </p:blipFill>
            <p:spPr bwMode="auto">
              <a:xfrm>
                <a:off x="4565652" y="4554532"/>
                <a:ext cx="4495802" cy="152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1"/>
              <p:cNvSpPr>
                <a:spLocks noChangeAspect="1" noChangeArrowheads="1"/>
              </p:cNvSpPr>
              <p:nvPr/>
            </p:nvSpPr>
            <p:spPr bwMode="auto">
              <a:xfrm>
                <a:off x="5181602" y="5164132"/>
                <a:ext cx="76200" cy="228599"/>
              </a:xfrm>
              <a:prstGeom prst="ellipse">
                <a:avLst/>
              </a:prstGeom>
              <a:noFill/>
              <a:ln w="127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7" name="Text Box 13"/>
              <p:cNvSpPr txBox="1">
                <a:spLocks noChangeArrowheads="1"/>
              </p:cNvSpPr>
              <p:nvPr/>
            </p:nvSpPr>
            <p:spPr bwMode="auto">
              <a:xfrm>
                <a:off x="4191002" y="4114795"/>
                <a:ext cx="137160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37931725" indent="-37474525" eaLnBrk="0" hangingPunct="0">
                  <a:defRPr sz="3600">
                    <a:solidFill>
                      <a:schemeClr val="tx1"/>
                    </a:solidFill>
                    <a:latin typeface="Times New Roman" charset="0"/>
                    <a:ea typeface="ＭＳ Ｐゴシック" charset="0"/>
                  </a:defRPr>
                </a:lvl2pPr>
                <a:lvl3pPr eaLnBrk="0" hangingPunct="0">
                  <a:defRPr sz="3600">
                    <a:solidFill>
                      <a:schemeClr val="tx1"/>
                    </a:solidFill>
                    <a:latin typeface="Times New Roman" charset="0"/>
                    <a:ea typeface="ＭＳ Ｐゴシック" charset="0"/>
                  </a:defRPr>
                </a:lvl3pPr>
                <a:lvl4pPr eaLnBrk="0" hangingPunct="0">
                  <a:defRPr sz="3600">
                    <a:solidFill>
                      <a:schemeClr val="tx1"/>
                    </a:solidFill>
                    <a:latin typeface="Times New Roman" charset="0"/>
                    <a:ea typeface="ＭＳ Ｐゴシック" charset="0"/>
                  </a:defRPr>
                </a:lvl4pPr>
                <a:lvl5pPr eaLnBrk="0" hangingPunct="0">
                  <a:defRPr sz="3600">
                    <a:solidFill>
                      <a:schemeClr val="tx1"/>
                    </a:solidFill>
                    <a:latin typeface="Times New Roman" charset="0"/>
                    <a:ea typeface="ＭＳ Ｐゴシック" charset="0"/>
                  </a:defRPr>
                </a:lvl5pPr>
                <a:lvl6pPr marL="457200" eaLnBrk="0" fontAlgn="base" hangingPunct="0">
                  <a:spcBef>
                    <a:spcPct val="0"/>
                  </a:spcBef>
                  <a:spcAft>
                    <a:spcPct val="0"/>
                  </a:spcAft>
                  <a:defRPr sz="3600">
                    <a:solidFill>
                      <a:schemeClr val="tx1"/>
                    </a:solidFill>
                    <a:latin typeface="Times New Roman" charset="0"/>
                    <a:ea typeface="ＭＳ Ｐゴシック" charset="0"/>
                  </a:defRPr>
                </a:lvl6pPr>
                <a:lvl7pPr marL="914400" eaLnBrk="0" fontAlgn="base" hangingPunct="0">
                  <a:spcBef>
                    <a:spcPct val="0"/>
                  </a:spcBef>
                  <a:spcAft>
                    <a:spcPct val="0"/>
                  </a:spcAft>
                  <a:defRPr sz="3600">
                    <a:solidFill>
                      <a:schemeClr val="tx1"/>
                    </a:solidFill>
                    <a:latin typeface="Times New Roman" charset="0"/>
                    <a:ea typeface="ＭＳ Ｐゴシック" charset="0"/>
                  </a:defRPr>
                </a:lvl7pPr>
                <a:lvl8pPr marL="1371600" eaLnBrk="0" fontAlgn="base" hangingPunct="0">
                  <a:spcBef>
                    <a:spcPct val="0"/>
                  </a:spcBef>
                  <a:spcAft>
                    <a:spcPct val="0"/>
                  </a:spcAft>
                  <a:defRPr sz="3600">
                    <a:solidFill>
                      <a:schemeClr val="tx1"/>
                    </a:solidFill>
                    <a:latin typeface="Times New Roman" charset="0"/>
                    <a:ea typeface="ＭＳ Ｐゴシック" charset="0"/>
                  </a:defRPr>
                </a:lvl8pPr>
                <a:lvl9pPr marL="18288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000">
                    <a:solidFill>
                      <a:srgbClr val="00FFFF"/>
                    </a:solidFill>
                  </a:rPr>
                  <a:t>Modified Slow Point (V</a:t>
                </a:r>
                <a:r>
                  <a:rPr lang="en-US" sz="1000" baseline="-25000">
                    <a:solidFill>
                      <a:srgbClr val="00FFFF"/>
                    </a:solidFill>
                  </a:rPr>
                  <a:t>θ </a:t>
                </a:r>
                <a:r>
                  <a:rPr lang="en-US" sz="1000">
                    <a:solidFill>
                      <a:srgbClr val="00FFFF"/>
                    </a:solidFill>
                  </a:rPr>
                  <a:t>= V</a:t>
                </a:r>
                <a:r>
                  <a:rPr lang="en-US" sz="1000" baseline="-25000">
                    <a:solidFill>
                      <a:srgbClr val="00FFFF"/>
                    </a:solidFill>
                  </a:rPr>
                  <a:t>slow</a:t>
                </a:r>
                <a:r>
                  <a:rPr lang="en-US" sz="1000">
                    <a:solidFill>
                      <a:srgbClr val="00FFFF"/>
                    </a:solidFill>
                  </a:rPr>
                  <a:t>)</a:t>
                </a:r>
              </a:p>
            </p:txBody>
          </p:sp>
          <p:sp>
            <p:nvSpPr>
              <p:cNvPr id="18" name="Line 14"/>
              <p:cNvSpPr>
                <a:spLocks noChangeShapeType="1"/>
              </p:cNvSpPr>
              <p:nvPr/>
            </p:nvSpPr>
            <p:spPr bwMode="auto">
              <a:xfrm flipH="1" flipV="1">
                <a:off x="5022852" y="5392731"/>
                <a:ext cx="228600" cy="76199"/>
              </a:xfrm>
              <a:prstGeom prst="line">
                <a:avLst/>
              </a:prstGeom>
              <a:noFill/>
              <a:ln w="9525">
                <a:solidFill>
                  <a:srgbClr val="00FFFF"/>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Oval 7"/>
              <p:cNvSpPr>
                <a:spLocks noChangeAspect="1" noChangeArrowheads="1"/>
              </p:cNvSpPr>
              <p:nvPr/>
            </p:nvSpPr>
            <p:spPr bwMode="auto">
              <a:xfrm>
                <a:off x="5556253" y="5087931"/>
                <a:ext cx="76200" cy="380999"/>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20" name="Text Box 15"/>
              <p:cNvSpPr txBox="1">
                <a:spLocks noChangeArrowheads="1"/>
              </p:cNvSpPr>
              <p:nvPr/>
            </p:nvSpPr>
            <p:spPr bwMode="auto">
              <a:xfrm>
                <a:off x="5403853" y="4114795"/>
                <a:ext cx="92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37931725" indent="-37474525" eaLnBrk="0" hangingPunct="0">
                  <a:defRPr sz="3600">
                    <a:solidFill>
                      <a:schemeClr val="tx1"/>
                    </a:solidFill>
                    <a:latin typeface="Times New Roman" charset="0"/>
                    <a:ea typeface="ＭＳ Ｐゴシック" charset="0"/>
                  </a:defRPr>
                </a:lvl2pPr>
                <a:lvl3pPr eaLnBrk="0" hangingPunct="0">
                  <a:defRPr sz="3600">
                    <a:solidFill>
                      <a:schemeClr val="tx1"/>
                    </a:solidFill>
                    <a:latin typeface="Times New Roman" charset="0"/>
                    <a:ea typeface="ＭＳ Ｐゴシック" charset="0"/>
                  </a:defRPr>
                </a:lvl3pPr>
                <a:lvl4pPr eaLnBrk="0" hangingPunct="0">
                  <a:defRPr sz="3600">
                    <a:solidFill>
                      <a:schemeClr val="tx1"/>
                    </a:solidFill>
                    <a:latin typeface="Times New Roman" charset="0"/>
                    <a:ea typeface="ＭＳ Ｐゴシック" charset="0"/>
                  </a:defRPr>
                </a:lvl4pPr>
                <a:lvl5pPr eaLnBrk="0" hangingPunct="0">
                  <a:defRPr sz="3600">
                    <a:solidFill>
                      <a:schemeClr val="tx1"/>
                    </a:solidFill>
                    <a:latin typeface="Times New Roman" charset="0"/>
                    <a:ea typeface="ＭＳ Ｐゴシック" charset="0"/>
                  </a:defRPr>
                </a:lvl5pPr>
                <a:lvl6pPr marL="457200" eaLnBrk="0" fontAlgn="base" hangingPunct="0">
                  <a:spcBef>
                    <a:spcPct val="0"/>
                  </a:spcBef>
                  <a:spcAft>
                    <a:spcPct val="0"/>
                  </a:spcAft>
                  <a:defRPr sz="3600">
                    <a:solidFill>
                      <a:schemeClr val="tx1"/>
                    </a:solidFill>
                    <a:latin typeface="Times New Roman" charset="0"/>
                    <a:ea typeface="ＭＳ Ｐゴシック" charset="0"/>
                  </a:defRPr>
                </a:lvl6pPr>
                <a:lvl7pPr marL="914400" eaLnBrk="0" fontAlgn="base" hangingPunct="0">
                  <a:spcBef>
                    <a:spcPct val="0"/>
                  </a:spcBef>
                  <a:spcAft>
                    <a:spcPct val="0"/>
                  </a:spcAft>
                  <a:defRPr sz="3600">
                    <a:solidFill>
                      <a:schemeClr val="tx1"/>
                    </a:solidFill>
                    <a:latin typeface="Times New Roman" charset="0"/>
                    <a:ea typeface="ＭＳ Ｐゴシック" charset="0"/>
                  </a:defRPr>
                </a:lvl7pPr>
                <a:lvl8pPr marL="1371600" eaLnBrk="0" fontAlgn="base" hangingPunct="0">
                  <a:spcBef>
                    <a:spcPct val="0"/>
                  </a:spcBef>
                  <a:spcAft>
                    <a:spcPct val="0"/>
                  </a:spcAft>
                  <a:defRPr sz="3600">
                    <a:solidFill>
                      <a:schemeClr val="tx1"/>
                    </a:solidFill>
                    <a:latin typeface="Times New Roman" charset="0"/>
                    <a:ea typeface="ＭＳ Ｐゴシック" charset="0"/>
                  </a:defRPr>
                </a:lvl8pPr>
                <a:lvl9pPr marL="18288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spcBef>
                    <a:spcPct val="50000"/>
                  </a:spcBef>
                </a:pPr>
                <a:r>
                  <a:rPr lang="en-US" sz="1000">
                    <a:solidFill>
                      <a:srgbClr val="FF0000"/>
                    </a:solidFill>
                  </a:rPr>
                  <a:t>Alfven Point (V</a:t>
                </a:r>
                <a:r>
                  <a:rPr lang="en-US" sz="1000" baseline="-25000">
                    <a:solidFill>
                      <a:srgbClr val="FF0000"/>
                    </a:solidFill>
                  </a:rPr>
                  <a:t>jet </a:t>
                </a:r>
                <a:r>
                  <a:rPr lang="en-US" sz="1000">
                    <a:solidFill>
                      <a:srgbClr val="FF0000"/>
                    </a:solidFill>
                  </a:rPr>
                  <a:t>= V</a:t>
                </a:r>
                <a:r>
                  <a:rPr lang="en-US" sz="1000" baseline="-25000">
                    <a:solidFill>
                      <a:srgbClr val="FF0000"/>
                    </a:solidFill>
                  </a:rPr>
                  <a:t>Alfven</a:t>
                </a:r>
                <a:r>
                  <a:rPr lang="en-US" sz="1000">
                    <a:solidFill>
                      <a:srgbClr val="FF0000"/>
                    </a:solidFill>
                  </a:rPr>
                  <a:t>)</a:t>
                </a:r>
              </a:p>
            </p:txBody>
          </p:sp>
          <p:sp>
            <p:nvSpPr>
              <p:cNvPr id="21" name="Line 16"/>
              <p:cNvSpPr>
                <a:spLocks noChangeShapeType="1"/>
              </p:cNvSpPr>
              <p:nvPr/>
            </p:nvSpPr>
            <p:spPr bwMode="auto">
              <a:xfrm flipV="1">
                <a:off x="5403853" y="5011732"/>
                <a:ext cx="304800" cy="76199"/>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Oval 10"/>
              <p:cNvSpPr>
                <a:spLocks noChangeAspect="1" noChangeArrowheads="1"/>
              </p:cNvSpPr>
              <p:nvPr/>
            </p:nvSpPr>
            <p:spPr bwMode="auto">
              <a:xfrm>
                <a:off x="5794377" y="5059356"/>
                <a:ext cx="88900" cy="457200"/>
              </a:xfrm>
              <a:prstGeom prst="ellipse">
                <a:avLst/>
              </a:prstGeom>
              <a:noFill/>
              <a:ln w="19050">
                <a:solidFill>
                  <a:srgbClr val="00FF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24" name="Line 19"/>
              <p:cNvSpPr>
                <a:spLocks noChangeShapeType="1"/>
              </p:cNvSpPr>
              <p:nvPr/>
            </p:nvSpPr>
            <p:spPr bwMode="auto">
              <a:xfrm flipH="1" flipV="1">
                <a:off x="5708653" y="5537193"/>
                <a:ext cx="304800" cy="76199"/>
              </a:xfrm>
              <a:prstGeom prst="line">
                <a:avLst/>
              </a:prstGeom>
              <a:noFill/>
              <a:ln w="9525">
                <a:solidFill>
                  <a:srgbClr val="00FF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Oval 6"/>
              <p:cNvSpPr>
                <a:spLocks noChangeArrowheads="1"/>
              </p:cNvSpPr>
              <p:nvPr/>
            </p:nvSpPr>
            <p:spPr bwMode="auto">
              <a:xfrm>
                <a:off x="8629653" y="4862507"/>
                <a:ext cx="180975" cy="914399"/>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26" name="Text Box 18"/>
              <p:cNvSpPr txBox="1">
                <a:spLocks noChangeArrowheads="1"/>
              </p:cNvSpPr>
              <p:nvPr/>
            </p:nvSpPr>
            <p:spPr bwMode="auto">
              <a:xfrm>
                <a:off x="7994653" y="4114795"/>
                <a:ext cx="1149351"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37931725" indent="-37474525" eaLnBrk="0" hangingPunct="0">
                  <a:defRPr sz="3600">
                    <a:solidFill>
                      <a:schemeClr val="tx1"/>
                    </a:solidFill>
                    <a:latin typeface="Times New Roman" charset="0"/>
                    <a:ea typeface="ＭＳ Ｐゴシック" charset="0"/>
                  </a:defRPr>
                </a:lvl2pPr>
                <a:lvl3pPr eaLnBrk="0" hangingPunct="0">
                  <a:defRPr sz="3600">
                    <a:solidFill>
                      <a:schemeClr val="tx1"/>
                    </a:solidFill>
                    <a:latin typeface="Times New Roman" charset="0"/>
                    <a:ea typeface="ＭＳ Ｐゴシック" charset="0"/>
                  </a:defRPr>
                </a:lvl3pPr>
                <a:lvl4pPr eaLnBrk="0" hangingPunct="0">
                  <a:defRPr sz="3600">
                    <a:solidFill>
                      <a:schemeClr val="tx1"/>
                    </a:solidFill>
                    <a:latin typeface="Times New Roman" charset="0"/>
                    <a:ea typeface="ＭＳ Ｐゴシック" charset="0"/>
                  </a:defRPr>
                </a:lvl4pPr>
                <a:lvl5pPr eaLnBrk="0" hangingPunct="0">
                  <a:defRPr sz="3600">
                    <a:solidFill>
                      <a:schemeClr val="tx1"/>
                    </a:solidFill>
                    <a:latin typeface="Times New Roman" charset="0"/>
                    <a:ea typeface="ＭＳ Ｐゴシック" charset="0"/>
                  </a:defRPr>
                </a:lvl5pPr>
                <a:lvl6pPr marL="457200" eaLnBrk="0" fontAlgn="base" hangingPunct="0">
                  <a:spcBef>
                    <a:spcPct val="0"/>
                  </a:spcBef>
                  <a:spcAft>
                    <a:spcPct val="0"/>
                  </a:spcAft>
                  <a:defRPr sz="3600">
                    <a:solidFill>
                      <a:schemeClr val="tx1"/>
                    </a:solidFill>
                    <a:latin typeface="Times New Roman" charset="0"/>
                    <a:ea typeface="ＭＳ Ｐゴシック" charset="0"/>
                  </a:defRPr>
                </a:lvl6pPr>
                <a:lvl7pPr marL="914400" eaLnBrk="0" fontAlgn="base" hangingPunct="0">
                  <a:spcBef>
                    <a:spcPct val="0"/>
                  </a:spcBef>
                  <a:spcAft>
                    <a:spcPct val="0"/>
                  </a:spcAft>
                  <a:defRPr sz="3600">
                    <a:solidFill>
                      <a:schemeClr val="tx1"/>
                    </a:solidFill>
                    <a:latin typeface="Times New Roman" charset="0"/>
                    <a:ea typeface="ＭＳ Ｐゴシック" charset="0"/>
                  </a:defRPr>
                </a:lvl7pPr>
                <a:lvl8pPr marL="1371600" eaLnBrk="0" fontAlgn="base" hangingPunct="0">
                  <a:spcBef>
                    <a:spcPct val="0"/>
                  </a:spcBef>
                  <a:spcAft>
                    <a:spcPct val="0"/>
                  </a:spcAft>
                  <a:defRPr sz="3600">
                    <a:solidFill>
                      <a:schemeClr val="tx1"/>
                    </a:solidFill>
                    <a:latin typeface="Times New Roman" charset="0"/>
                    <a:ea typeface="ＭＳ Ｐゴシック" charset="0"/>
                  </a:defRPr>
                </a:lvl8pPr>
                <a:lvl9pPr marL="18288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900">
                    <a:solidFill>
                      <a:srgbClr val="00FF00"/>
                    </a:solidFill>
                  </a:rPr>
                  <a:t>Modified Fast Point </a:t>
                </a:r>
                <a:r>
                  <a:rPr lang="en-US" sz="1000">
                    <a:solidFill>
                      <a:srgbClr val="00FF00"/>
                    </a:solidFill>
                  </a:rPr>
                  <a:t>(V</a:t>
                </a:r>
                <a:r>
                  <a:rPr lang="en-US" sz="1000" baseline="-25000">
                    <a:solidFill>
                      <a:srgbClr val="00FF00"/>
                    </a:solidFill>
                    <a:sym typeface="Symbol" charset="0"/>
                  </a:rPr>
                  <a:t>θ</a:t>
                </a:r>
                <a:r>
                  <a:rPr lang="en-US" sz="1000" baseline="-25000">
                    <a:solidFill>
                      <a:srgbClr val="00FF00"/>
                    </a:solidFill>
                  </a:rPr>
                  <a:t> </a:t>
                </a:r>
                <a:r>
                  <a:rPr lang="en-US" sz="1000">
                    <a:solidFill>
                      <a:srgbClr val="00FF00"/>
                    </a:solidFill>
                  </a:rPr>
                  <a:t>= -V</a:t>
                </a:r>
                <a:r>
                  <a:rPr lang="en-US" sz="1000" baseline="-25000">
                    <a:solidFill>
                      <a:srgbClr val="00FF00"/>
                    </a:solidFill>
                  </a:rPr>
                  <a:t>fast</a:t>
                </a:r>
                <a:r>
                  <a:rPr lang="en-US" sz="1000">
                    <a:solidFill>
                      <a:srgbClr val="00FF00"/>
                    </a:solidFill>
                  </a:rPr>
                  <a:t>)</a:t>
                </a:r>
              </a:p>
            </p:txBody>
          </p:sp>
          <p:sp>
            <p:nvSpPr>
              <p:cNvPr id="27" name="Line 20"/>
              <p:cNvSpPr>
                <a:spLocks noChangeShapeType="1"/>
              </p:cNvSpPr>
              <p:nvPr/>
            </p:nvSpPr>
            <p:spPr bwMode="auto">
              <a:xfrm flipH="1" flipV="1">
                <a:off x="8721729" y="4859332"/>
                <a:ext cx="0" cy="228599"/>
              </a:xfrm>
              <a:prstGeom prst="line">
                <a:avLst/>
              </a:prstGeom>
              <a:noFill/>
              <a:ln w="9525">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1"/>
              <p:cNvSpPr>
                <a:spLocks noChangeShapeType="1"/>
              </p:cNvSpPr>
              <p:nvPr/>
            </p:nvSpPr>
            <p:spPr bwMode="auto">
              <a:xfrm flipH="1">
                <a:off x="8721729" y="5554658"/>
                <a:ext cx="0" cy="228600"/>
              </a:xfrm>
              <a:prstGeom prst="line">
                <a:avLst/>
              </a:prstGeom>
              <a:noFill/>
              <a:ln w="9525">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TextBox 58"/>
              <p:cNvSpPr txBox="1">
                <a:spLocks noChangeArrowheads="1"/>
              </p:cNvSpPr>
              <p:nvPr/>
            </p:nvSpPr>
            <p:spPr bwMode="auto">
              <a:xfrm>
                <a:off x="4379914" y="6034082"/>
                <a:ext cx="76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37931725" indent="-37474525" eaLnBrk="0" hangingPunct="0">
                  <a:defRPr sz="3600">
                    <a:solidFill>
                      <a:schemeClr val="tx1"/>
                    </a:solidFill>
                    <a:latin typeface="Times New Roman" charset="0"/>
                    <a:ea typeface="ＭＳ Ｐゴシック" charset="0"/>
                  </a:defRPr>
                </a:lvl2pPr>
                <a:lvl3pPr eaLnBrk="0" hangingPunct="0">
                  <a:defRPr sz="3600">
                    <a:solidFill>
                      <a:schemeClr val="tx1"/>
                    </a:solidFill>
                    <a:latin typeface="Times New Roman" charset="0"/>
                    <a:ea typeface="ＭＳ Ｐゴシック" charset="0"/>
                  </a:defRPr>
                </a:lvl3pPr>
                <a:lvl4pPr eaLnBrk="0" hangingPunct="0">
                  <a:defRPr sz="3600">
                    <a:solidFill>
                      <a:schemeClr val="tx1"/>
                    </a:solidFill>
                    <a:latin typeface="Times New Roman" charset="0"/>
                    <a:ea typeface="ＭＳ Ｐゴシック" charset="0"/>
                  </a:defRPr>
                </a:lvl4pPr>
                <a:lvl5pPr eaLnBrk="0" hangingPunct="0">
                  <a:defRPr sz="3600">
                    <a:solidFill>
                      <a:schemeClr val="tx1"/>
                    </a:solidFill>
                    <a:latin typeface="Times New Roman" charset="0"/>
                    <a:ea typeface="ＭＳ Ｐゴシック" charset="0"/>
                  </a:defRPr>
                </a:lvl5pPr>
                <a:lvl6pPr marL="457200" eaLnBrk="0" fontAlgn="base" hangingPunct="0">
                  <a:spcBef>
                    <a:spcPct val="0"/>
                  </a:spcBef>
                  <a:spcAft>
                    <a:spcPct val="0"/>
                  </a:spcAft>
                  <a:defRPr sz="3600">
                    <a:solidFill>
                      <a:schemeClr val="tx1"/>
                    </a:solidFill>
                    <a:latin typeface="Times New Roman" charset="0"/>
                    <a:ea typeface="ＭＳ Ｐゴシック" charset="0"/>
                  </a:defRPr>
                </a:lvl6pPr>
                <a:lvl7pPr marL="914400" eaLnBrk="0" fontAlgn="base" hangingPunct="0">
                  <a:spcBef>
                    <a:spcPct val="0"/>
                  </a:spcBef>
                  <a:spcAft>
                    <a:spcPct val="0"/>
                  </a:spcAft>
                  <a:defRPr sz="3600">
                    <a:solidFill>
                      <a:schemeClr val="tx1"/>
                    </a:solidFill>
                    <a:latin typeface="Times New Roman" charset="0"/>
                    <a:ea typeface="ＭＳ Ｐゴシック" charset="0"/>
                  </a:defRPr>
                </a:lvl7pPr>
                <a:lvl8pPr marL="1371600" eaLnBrk="0" fontAlgn="base" hangingPunct="0">
                  <a:spcBef>
                    <a:spcPct val="0"/>
                  </a:spcBef>
                  <a:spcAft>
                    <a:spcPct val="0"/>
                  </a:spcAft>
                  <a:defRPr sz="3600">
                    <a:solidFill>
                      <a:schemeClr val="tx1"/>
                    </a:solidFill>
                    <a:latin typeface="Times New Roman" charset="0"/>
                    <a:ea typeface="ＭＳ Ｐゴシック" charset="0"/>
                  </a:defRPr>
                </a:lvl8pPr>
                <a:lvl9pPr marL="18288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000">
                    <a:solidFill>
                      <a:srgbClr val="00FFFF"/>
                    </a:solidFill>
                    <a:latin typeface="Calibri" charset="0"/>
                  </a:rPr>
                  <a:t>SMSS</a:t>
                </a:r>
              </a:p>
            </p:txBody>
          </p:sp>
          <p:sp>
            <p:nvSpPr>
              <p:cNvPr id="30" name="TextBox 59"/>
              <p:cNvSpPr txBox="1">
                <a:spLocks noChangeArrowheads="1"/>
              </p:cNvSpPr>
              <p:nvPr/>
            </p:nvSpPr>
            <p:spPr bwMode="auto">
              <a:xfrm>
                <a:off x="5168902" y="6034083"/>
                <a:ext cx="76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37931725" indent="-37474525" eaLnBrk="0" hangingPunct="0">
                  <a:defRPr sz="3600">
                    <a:solidFill>
                      <a:schemeClr val="tx1"/>
                    </a:solidFill>
                    <a:latin typeface="Times New Roman" charset="0"/>
                    <a:ea typeface="ＭＳ Ｐゴシック" charset="0"/>
                  </a:defRPr>
                </a:lvl2pPr>
                <a:lvl3pPr eaLnBrk="0" hangingPunct="0">
                  <a:defRPr sz="3600">
                    <a:solidFill>
                      <a:schemeClr val="tx1"/>
                    </a:solidFill>
                    <a:latin typeface="Times New Roman" charset="0"/>
                    <a:ea typeface="ＭＳ Ｐゴシック" charset="0"/>
                  </a:defRPr>
                </a:lvl3pPr>
                <a:lvl4pPr eaLnBrk="0" hangingPunct="0">
                  <a:defRPr sz="3600">
                    <a:solidFill>
                      <a:schemeClr val="tx1"/>
                    </a:solidFill>
                    <a:latin typeface="Times New Roman" charset="0"/>
                    <a:ea typeface="ＭＳ Ｐゴシック" charset="0"/>
                  </a:defRPr>
                </a:lvl4pPr>
                <a:lvl5pPr eaLnBrk="0" hangingPunct="0">
                  <a:defRPr sz="3600">
                    <a:solidFill>
                      <a:schemeClr val="tx1"/>
                    </a:solidFill>
                    <a:latin typeface="Times New Roman" charset="0"/>
                    <a:ea typeface="ＭＳ Ｐゴシック" charset="0"/>
                  </a:defRPr>
                </a:lvl5pPr>
                <a:lvl6pPr marL="457200" eaLnBrk="0" fontAlgn="base" hangingPunct="0">
                  <a:spcBef>
                    <a:spcPct val="0"/>
                  </a:spcBef>
                  <a:spcAft>
                    <a:spcPct val="0"/>
                  </a:spcAft>
                  <a:defRPr sz="3600">
                    <a:solidFill>
                      <a:schemeClr val="tx1"/>
                    </a:solidFill>
                    <a:latin typeface="Times New Roman" charset="0"/>
                    <a:ea typeface="ＭＳ Ｐゴシック" charset="0"/>
                  </a:defRPr>
                </a:lvl6pPr>
                <a:lvl7pPr marL="914400" eaLnBrk="0" fontAlgn="base" hangingPunct="0">
                  <a:spcBef>
                    <a:spcPct val="0"/>
                  </a:spcBef>
                  <a:spcAft>
                    <a:spcPct val="0"/>
                  </a:spcAft>
                  <a:defRPr sz="3600">
                    <a:solidFill>
                      <a:schemeClr val="tx1"/>
                    </a:solidFill>
                    <a:latin typeface="Times New Roman" charset="0"/>
                    <a:ea typeface="ＭＳ Ｐゴシック" charset="0"/>
                  </a:defRPr>
                </a:lvl7pPr>
                <a:lvl8pPr marL="1371600" eaLnBrk="0" fontAlgn="base" hangingPunct="0">
                  <a:spcBef>
                    <a:spcPct val="0"/>
                  </a:spcBef>
                  <a:spcAft>
                    <a:spcPct val="0"/>
                  </a:spcAft>
                  <a:defRPr sz="3600">
                    <a:solidFill>
                      <a:schemeClr val="tx1"/>
                    </a:solidFill>
                    <a:latin typeface="Times New Roman" charset="0"/>
                    <a:ea typeface="ＭＳ Ｐゴシック" charset="0"/>
                  </a:defRPr>
                </a:lvl8pPr>
                <a:lvl9pPr marL="18288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000">
                    <a:solidFill>
                      <a:srgbClr val="FF0000"/>
                    </a:solidFill>
                    <a:latin typeface="Calibri" charset="0"/>
                  </a:rPr>
                  <a:t>AS</a:t>
                </a:r>
              </a:p>
            </p:txBody>
          </p:sp>
          <p:sp>
            <p:nvSpPr>
              <p:cNvPr id="31" name="TextBox 60"/>
              <p:cNvSpPr txBox="1">
                <a:spLocks noChangeArrowheads="1"/>
              </p:cNvSpPr>
              <p:nvPr/>
            </p:nvSpPr>
            <p:spPr bwMode="auto">
              <a:xfrm>
                <a:off x="8375650" y="6034088"/>
                <a:ext cx="76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37931725" indent="-37474525" eaLnBrk="0" hangingPunct="0">
                  <a:defRPr sz="3600">
                    <a:solidFill>
                      <a:schemeClr val="tx1"/>
                    </a:solidFill>
                    <a:latin typeface="Times New Roman" charset="0"/>
                    <a:ea typeface="ＭＳ Ｐゴシック" charset="0"/>
                  </a:defRPr>
                </a:lvl2pPr>
                <a:lvl3pPr eaLnBrk="0" hangingPunct="0">
                  <a:defRPr sz="3600">
                    <a:solidFill>
                      <a:schemeClr val="tx1"/>
                    </a:solidFill>
                    <a:latin typeface="Times New Roman" charset="0"/>
                    <a:ea typeface="ＭＳ Ｐゴシック" charset="0"/>
                  </a:defRPr>
                </a:lvl3pPr>
                <a:lvl4pPr eaLnBrk="0" hangingPunct="0">
                  <a:defRPr sz="3600">
                    <a:solidFill>
                      <a:schemeClr val="tx1"/>
                    </a:solidFill>
                    <a:latin typeface="Times New Roman" charset="0"/>
                    <a:ea typeface="ＭＳ Ｐゴシック" charset="0"/>
                  </a:defRPr>
                </a:lvl4pPr>
                <a:lvl5pPr eaLnBrk="0" hangingPunct="0">
                  <a:defRPr sz="3600">
                    <a:solidFill>
                      <a:schemeClr val="tx1"/>
                    </a:solidFill>
                    <a:latin typeface="Times New Roman" charset="0"/>
                    <a:ea typeface="ＭＳ Ｐゴシック" charset="0"/>
                  </a:defRPr>
                </a:lvl5pPr>
                <a:lvl6pPr marL="457200" eaLnBrk="0" fontAlgn="base" hangingPunct="0">
                  <a:spcBef>
                    <a:spcPct val="0"/>
                  </a:spcBef>
                  <a:spcAft>
                    <a:spcPct val="0"/>
                  </a:spcAft>
                  <a:defRPr sz="3600">
                    <a:solidFill>
                      <a:schemeClr val="tx1"/>
                    </a:solidFill>
                    <a:latin typeface="Times New Roman" charset="0"/>
                    <a:ea typeface="ＭＳ Ｐゴシック" charset="0"/>
                  </a:defRPr>
                </a:lvl6pPr>
                <a:lvl7pPr marL="914400" eaLnBrk="0" fontAlgn="base" hangingPunct="0">
                  <a:spcBef>
                    <a:spcPct val="0"/>
                  </a:spcBef>
                  <a:spcAft>
                    <a:spcPct val="0"/>
                  </a:spcAft>
                  <a:defRPr sz="3600">
                    <a:solidFill>
                      <a:schemeClr val="tx1"/>
                    </a:solidFill>
                    <a:latin typeface="Times New Roman" charset="0"/>
                    <a:ea typeface="ＭＳ Ｐゴシック" charset="0"/>
                  </a:defRPr>
                </a:lvl7pPr>
                <a:lvl8pPr marL="1371600" eaLnBrk="0" fontAlgn="base" hangingPunct="0">
                  <a:spcBef>
                    <a:spcPct val="0"/>
                  </a:spcBef>
                  <a:spcAft>
                    <a:spcPct val="0"/>
                  </a:spcAft>
                  <a:defRPr sz="3600">
                    <a:solidFill>
                      <a:schemeClr val="tx1"/>
                    </a:solidFill>
                    <a:latin typeface="Times New Roman" charset="0"/>
                    <a:ea typeface="ＭＳ Ｐゴシック" charset="0"/>
                  </a:defRPr>
                </a:lvl8pPr>
                <a:lvl9pPr marL="18288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000">
                    <a:solidFill>
                      <a:srgbClr val="00FF00"/>
                    </a:solidFill>
                    <a:latin typeface="Calibri" charset="0"/>
                  </a:rPr>
                  <a:t>FMSS</a:t>
                </a:r>
              </a:p>
            </p:txBody>
          </p:sp>
        </p:grpSp>
        <p:cxnSp>
          <p:nvCxnSpPr>
            <p:cNvPr id="35" name="Straight Arrow Connector 9"/>
            <p:cNvCxnSpPr>
              <a:cxnSpLocks noChangeShapeType="1"/>
            </p:cNvCxnSpPr>
            <p:nvPr/>
          </p:nvCxnSpPr>
          <p:spPr bwMode="auto">
            <a:xfrm flipH="1">
              <a:off x="762000" y="5105400"/>
              <a:ext cx="3733800" cy="33337"/>
            </a:xfrm>
            <a:prstGeom prst="straightConnector1">
              <a:avLst/>
            </a:prstGeom>
            <a:noFill/>
            <a:ln w="50800">
              <a:solidFill>
                <a:schemeClr val="accent1"/>
              </a:solidFill>
              <a:round/>
              <a:headEnd type="arrow" w="med" len="med"/>
              <a:tailEnd type="arrow" w="med" len="med"/>
            </a:ln>
            <a:extLst>
              <a:ext uri="{909E8E84-426E-40dd-AFC4-6F175D3DCCD1}">
                <a14:hiddenFill xmlns:a14="http://schemas.microsoft.com/office/drawing/2010/main">
                  <a:noFill/>
                </a14:hiddenFill>
              </a:ext>
            </a:extLst>
          </p:spPr>
        </p:cxnSp>
        <p:sp>
          <p:nvSpPr>
            <p:cNvPr id="36" name="TextBox 28"/>
            <p:cNvSpPr txBox="1">
              <a:spLocks noChangeArrowheads="1"/>
            </p:cNvSpPr>
            <p:nvPr/>
          </p:nvSpPr>
          <p:spPr bwMode="auto">
            <a:xfrm>
              <a:off x="2209800" y="4978401"/>
              <a:ext cx="609600" cy="307777"/>
            </a:xfrm>
            <a:prstGeom prst="rect">
              <a:avLst/>
            </a:prstGeom>
            <a:solidFill>
              <a:srgbClr val="F8F8F8"/>
            </a:solidFill>
            <a:ln w="9525">
              <a:noFill/>
              <a:miter lim="800000"/>
              <a:headEnd/>
              <a:tailEnd/>
            </a:ln>
          </p:spPr>
          <p:txBody>
            <a:bodyPr wrap="square">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400" dirty="0">
                  <a:solidFill>
                    <a:schemeClr val="accent1"/>
                  </a:solidFill>
                </a:rPr>
                <a:t>ACZ</a:t>
              </a:r>
              <a:endParaRPr lang="en-US" sz="1800" dirty="0">
                <a:solidFill>
                  <a:schemeClr val="accent1"/>
                </a:solidFill>
              </a:endParaRP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27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72">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27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26"/>
          <p:cNvSpPr>
            <a:spLocks noGrp="1" noChangeArrowheads="1"/>
          </p:cNvSpPr>
          <p:nvPr>
            <p:ph type="title"/>
          </p:nvPr>
        </p:nvSpPr>
        <p:spPr>
          <a:xfrm>
            <a:off x="304800" y="1981200"/>
            <a:ext cx="8534400" cy="1676400"/>
          </a:xfrm>
        </p:spPr>
        <p:txBody>
          <a:bodyPr/>
          <a:lstStyle/>
          <a:p>
            <a:pPr eaLnBrk="1" hangingPunct="1"/>
            <a:r>
              <a:rPr lang="en-US" dirty="0" smtClean="0">
                <a:solidFill>
                  <a:schemeClr val="accent1"/>
                </a:solidFill>
                <a:latin typeface="Times New Roman" charset="0"/>
                <a:ea typeface="ＭＳ Ｐゴシック" charset="0"/>
                <a:cs typeface="ＭＳ Ｐゴシック" charset="0"/>
              </a:rPr>
              <a:t>Beyond the Magnetosonic Horizon:</a:t>
            </a:r>
            <a:br>
              <a:rPr lang="en-US" dirty="0" smtClean="0">
                <a:solidFill>
                  <a:schemeClr val="accent1"/>
                </a:solidFill>
                <a:latin typeface="Times New Roman" charset="0"/>
                <a:ea typeface="ＭＳ Ｐゴシック" charset="0"/>
                <a:cs typeface="ＭＳ Ｐゴシック" charset="0"/>
              </a:rPr>
            </a:br>
            <a:r>
              <a:rPr lang="en-US" dirty="0" smtClean="0">
                <a:solidFill>
                  <a:schemeClr val="accent1"/>
                </a:solidFill>
                <a:latin typeface="Times New Roman" charset="0"/>
                <a:ea typeface="ＭＳ Ｐゴシック" charset="0"/>
                <a:cs typeface="ＭＳ Ｐゴシック" charset="0"/>
              </a:rPr>
              <a:t>How the Jet is </a:t>
            </a:r>
            <a:r>
              <a:rPr lang="en-US" u="sng" dirty="0" smtClean="0">
                <a:solidFill>
                  <a:schemeClr val="accent1"/>
                </a:solidFill>
                <a:latin typeface="Times New Roman" charset="0"/>
                <a:ea typeface="ＭＳ Ｐゴシック" charset="0"/>
                <a:cs typeface="ＭＳ Ｐゴシック" charset="0"/>
              </a:rPr>
              <a:t>Dispatched</a:t>
            </a:r>
            <a:r>
              <a:rPr lang="en-US" dirty="0" smtClean="0">
                <a:solidFill>
                  <a:schemeClr val="accent1"/>
                </a:solidFill>
                <a:latin typeface="Times New Roman" charset="0"/>
                <a:ea typeface="ＭＳ Ｐゴシック" charset="0"/>
                <a:cs typeface="ＭＳ Ｐゴシック" charset="0"/>
              </a:rPr>
              <a:t> in its Final Form</a:t>
            </a:r>
            <a:endParaRPr lang="en-US" dirty="0">
              <a:solidFill>
                <a:srgbClr val="99FFCC"/>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5974471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229600" cy="1828800"/>
          </a:xfrm>
        </p:spPr>
        <p:txBody>
          <a:bodyPr/>
          <a:lstStyle/>
          <a:p>
            <a:pPr marL="0" indent="0">
              <a:buFontTx/>
              <a:buNone/>
              <a:defRPr/>
            </a:pPr>
            <a:endParaRPr lang="en-US" sz="300" dirty="0" smtClean="0">
              <a:solidFill>
                <a:schemeClr val="tx2"/>
              </a:solidFill>
            </a:endParaRPr>
          </a:p>
          <a:p>
            <a:pPr>
              <a:defRPr/>
            </a:pPr>
            <a:r>
              <a:rPr lang="en-US" sz="2200" dirty="0" smtClean="0">
                <a:solidFill>
                  <a:srgbClr val="00FBFF"/>
                </a:solidFill>
              </a:rPr>
              <a:t>Kinetic </a:t>
            </a:r>
            <a:r>
              <a:rPr lang="en-US" sz="2200" dirty="0" smtClean="0">
                <a:solidFill>
                  <a:srgbClr val="FFFFCC"/>
                </a:solidFill>
              </a:rPr>
              <a:t>energy</a:t>
            </a:r>
            <a:r>
              <a:rPr lang="en-US" sz="2200" dirty="0" smtClean="0">
                <a:solidFill>
                  <a:srgbClr val="00FBFF"/>
                </a:solidFill>
              </a:rPr>
              <a:t> Flux Dominated (</a:t>
            </a:r>
            <a:r>
              <a:rPr lang="en-US" sz="2200" i="1" dirty="0" err="1" smtClean="0">
                <a:solidFill>
                  <a:srgbClr val="00FBFF"/>
                </a:solidFill>
              </a:rPr>
              <a:t>V</a:t>
            </a:r>
            <a:r>
              <a:rPr lang="en-US" sz="2200" baseline="-25000" dirty="0" err="1" smtClean="0">
                <a:solidFill>
                  <a:srgbClr val="00FBFF"/>
                </a:solidFill>
              </a:rPr>
              <a:t>j</a:t>
            </a:r>
            <a:r>
              <a:rPr lang="en-US" sz="2200" dirty="0" smtClean="0">
                <a:solidFill>
                  <a:srgbClr val="00FBFF"/>
                </a:solidFill>
              </a:rPr>
              <a:t> </a:t>
            </a:r>
            <a:r>
              <a:rPr lang="en-US" sz="2200" dirty="0">
                <a:solidFill>
                  <a:srgbClr val="00FBFF"/>
                </a:solidFill>
              </a:rPr>
              <a:t>&gt;&gt; [</a:t>
            </a:r>
            <a:r>
              <a:rPr lang="en-US" sz="2200" i="1" dirty="0">
                <a:solidFill>
                  <a:srgbClr val="00FBFF"/>
                </a:solidFill>
              </a:rPr>
              <a:t>V</a:t>
            </a:r>
            <a:r>
              <a:rPr lang="en-US" sz="2200" baseline="-25000" dirty="0">
                <a:solidFill>
                  <a:srgbClr val="00FBFF"/>
                </a:solidFill>
              </a:rPr>
              <a:t>A</a:t>
            </a:r>
            <a:r>
              <a:rPr lang="en-US" sz="2200" baseline="30000" dirty="0">
                <a:solidFill>
                  <a:srgbClr val="00FBFF"/>
                </a:solidFill>
              </a:rPr>
              <a:t>2</a:t>
            </a:r>
            <a:r>
              <a:rPr lang="en-US" sz="2200" dirty="0">
                <a:solidFill>
                  <a:srgbClr val="00FBFF"/>
                </a:solidFill>
              </a:rPr>
              <a:t>  </a:t>
            </a:r>
            <a:r>
              <a:rPr lang="en-US" sz="2200" i="1" dirty="0">
                <a:solidFill>
                  <a:srgbClr val="00FBFF"/>
                </a:solidFill>
              </a:rPr>
              <a:t>max</a:t>
            </a:r>
            <a:r>
              <a:rPr lang="en-US" sz="2200" dirty="0">
                <a:solidFill>
                  <a:srgbClr val="00FBFF"/>
                </a:solidFill>
              </a:rPr>
              <a:t>(</a:t>
            </a:r>
            <a:r>
              <a:rPr lang="en-US" sz="2200" i="1" dirty="0" err="1">
                <a:solidFill>
                  <a:srgbClr val="00FBFF"/>
                </a:solidFill>
              </a:rPr>
              <a:t>R</a:t>
            </a:r>
            <a:r>
              <a:rPr lang="en-US" sz="2200" baseline="-25000" dirty="0" err="1">
                <a:solidFill>
                  <a:srgbClr val="00FBFF"/>
                </a:solidFill>
              </a:rPr>
              <a:t>j</a:t>
            </a:r>
            <a:r>
              <a:rPr lang="en-US" sz="2200" i="1" dirty="0" err="1">
                <a:solidFill>
                  <a:srgbClr val="00FBFF"/>
                </a:solidFill>
              </a:rPr>
              <a:t>Ω</a:t>
            </a:r>
            <a:r>
              <a:rPr lang="en-US" sz="2200" i="1" baseline="-25000" dirty="0" err="1">
                <a:solidFill>
                  <a:srgbClr val="00FBFF"/>
                </a:solidFill>
              </a:rPr>
              <a:t>f</a:t>
            </a:r>
            <a:r>
              <a:rPr lang="en-US" sz="2200" dirty="0">
                <a:solidFill>
                  <a:srgbClr val="00FBFF"/>
                </a:solidFill>
              </a:rPr>
              <a:t>, </a:t>
            </a:r>
            <a:r>
              <a:rPr lang="en-US" sz="2200" i="1" dirty="0" err="1">
                <a:solidFill>
                  <a:srgbClr val="00FBFF"/>
                </a:solidFill>
              </a:rPr>
              <a:t>V</a:t>
            </a:r>
            <a:r>
              <a:rPr lang="en-US" sz="2200" baseline="-25000" dirty="0" err="1">
                <a:solidFill>
                  <a:srgbClr val="00FBFF"/>
                </a:solidFill>
              </a:rPr>
              <a:t>j</a:t>
            </a:r>
            <a:r>
              <a:rPr lang="en-US" sz="2200" dirty="0">
                <a:solidFill>
                  <a:srgbClr val="00FBFF"/>
                </a:solidFill>
              </a:rPr>
              <a:t>)]</a:t>
            </a:r>
            <a:r>
              <a:rPr lang="en-US" sz="2200" baseline="30000" dirty="0">
                <a:solidFill>
                  <a:srgbClr val="00FBFF"/>
                </a:solidFill>
              </a:rPr>
              <a:t>1/3</a:t>
            </a:r>
            <a:r>
              <a:rPr lang="en-US" sz="2200" dirty="0" smtClean="0">
                <a:solidFill>
                  <a:srgbClr val="00FBFF"/>
                </a:solidFill>
              </a:rPr>
              <a:t>)</a:t>
            </a:r>
          </a:p>
          <a:p>
            <a:pPr>
              <a:defRPr/>
            </a:pPr>
            <a:r>
              <a:rPr lang="en-US" sz="2200" dirty="0">
                <a:solidFill>
                  <a:srgbClr val="00FBFF"/>
                </a:solidFill>
              </a:rPr>
              <a:t>Plasma internal energy still dominated by helical magnetic field </a:t>
            </a:r>
            <a:r>
              <a:rPr lang="en-US" sz="2200" dirty="0">
                <a:solidFill>
                  <a:srgbClr val="00FBFF"/>
                </a:solidFill>
                <a:latin typeface="Times New Roman" charset="0"/>
                <a:ea typeface="ＭＳ Ｐゴシック" charset="0"/>
                <a:cs typeface="ＭＳ Ｐゴシック" charset="0"/>
              </a:rPr>
              <a:t>(</a:t>
            </a:r>
            <a:r>
              <a:rPr lang="en-US" sz="2200" i="1" dirty="0" err="1">
                <a:solidFill>
                  <a:srgbClr val="00FBFF"/>
                </a:solidFill>
                <a:latin typeface="Times New Roman" charset="0"/>
                <a:ea typeface="ＭＳ Ｐゴシック" charset="0"/>
                <a:cs typeface="ＭＳ Ｐゴシック" charset="0"/>
              </a:rPr>
              <a:t>U</a:t>
            </a:r>
            <a:r>
              <a:rPr lang="en-US" sz="2200" baseline="-25000" dirty="0" err="1">
                <a:solidFill>
                  <a:srgbClr val="00FBFF"/>
                </a:solidFill>
                <a:latin typeface="Times New Roman" charset="0"/>
                <a:ea typeface="ＭＳ Ｐゴシック" charset="0"/>
                <a:cs typeface="ＭＳ Ｐゴシック" charset="0"/>
              </a:rPr>
              <a:t>mag</a:t>
            </a:r>
            <a:r>
              <a:rPr lang="en-US" sz="2200" dirty="0">
                <a:solidFill>
                  <a:srgbClr val="00FBFF"/>
                </a:solidFill>
                <a:latin typeface="Times New Roman" charset="0"/>
                <a:ea typeface="ＭＳ Ｐゴシック" charset="0"/>
                <a:cs typeface="ＭＳ Ｐゴシック" charset="0"/>
              </a:rPr>
              <a:t> &gt;&gt; </a:t>
            </a:r>
            <a:r>
              <a:rPr lang="en-US" sz="2200" i="1" dirty="0">
                <a:solidFill>
                  <a:srgbClr val="00FBFF"/>
                </a:solidFill>
                <a:latin typeface="Times New Roman" charset="0"/>
                <a:ea typeface="ＭＳ Ｐゴシック" charset="0"/>
                <a:cs typeface="ＭＳ Ｐゴシック" charset="0"/>
              </a:rPr>
              <a:t>U</a:t>
            </a:r>
            <a:r>
              <a:rPr lang="en-US" sz="2200" baseline="-25000" dirty="0">
                <a:solidFill>
                  <a:srgbClr val="00FBFF"/>
                </a:solidFill>
                <a:latin typeface="Times New Roman" charset="0"/>
                <a:ea typeface="ＭＳ Ｐゴシック" charset="0"/>
                <a:cs typeface="ＭＳ Ｐゴシック" charset="0"/>
              </a:rPr>
              <a:t>p </a:t>
            </a:r>
            <a:r>
              <a:rPr lang="en-US" sz="2200" dirty="0">
                <a:solidFill>
                  <a:srgbClr val="00FBFF"/>
                </a:solidFill>
                <a:latin typeface="Times New Roman" charset="0"/>
                <a:ea typeface="ＭＳ Ｐゴシック" charset="0"/>
                <a:cs typeface="ＭＳ Ｐゴシック" charset="0"/>
              </a:rPr>
              <a:t>;  </a:t>
            </a:r>
            <a:r>
              <a:rPr lang="en-US" sz="2200" i="1" dirty="0">
                <a:solidFill>
                  <a:srgbClr val="00FBFF"/>
                </a:solidFill>
                <a:latin typeface="Times New Roman" charset="0"/>
                <a:ea typeface="ＭＳ Ｐゴシック" charset="0"/>
                <a:cs typeface="ＭＳ Ｐゴシック" charset="0"/>
              </a:rPr>
              <a:t>V</a:t>
            </a:r>
            <a:r>
              <a:rPr lang="en-US" sz="2200" baseline="-25000" dirty="0">
                <a:solidFill>
                  <a:srgbClr val="00FBFF"/>
                </a:solidFill>
                <a:latin typeface="Times New Roman" charset="0"/>
                <a:ea typeface="ＭＳ Ｐゴシック" charset="0"/>
                <a:cs typeface="ＭＳ Ｐゴシック" charset="0"/>
              </a:rPr>
              <a:t>A</a:t>
            </a:r>
            <a:r>
              <a:rPr lang="en-US" sz="2200" dirty="0">
                <a:solidFill>
                  <a:srgbClr val="00FBFF"/>
                </a:solidFill>
                <a:latin typeface="Times New Roman" charset="0"/>
                <a:ea typeface="ＭＳ Ｐゴシック" charset="0"/>
                <a:cs typeface="ＭＳ Ｐゴシック" charset="0"/>
              </a:rPr>
              <a:t> &gt;&gt; </a:t>
            </a:r>
            <a:r>
              <a:rPr lang="en-US" sz="2200" dirty="0" err="1">
                <a:solidFill>
                  <a:srgbClr val="00FBFF"/>
                </a:solidFill>
                <a:latin typeface="Times New Roman" charset="0"/>
                <a:ea typeface="ＭＳ Ｐゴシック" charset="0"/>
                <a:cs typeface="ＭＳ Ｐゴシック" charset="0"/>
              </a:rPr>
              <a:t>c</a:t>
            </a:r>
            <a:r>
              <a:rPr lang="en-US" sz="2200" baseline="-25000" dirty="0" err="1">
                <a:solidFill>
                  <a:srgbClr val="00FBFF"/>
                </a:solidFill>
                <a:latin typeface="Times New Roman" charset="0"/>
                <a:ea typeface="ＭＳ Ｐゴシック" charset="0"/>
                <a:cs typeface="ＭＳ Ｐゴシック" charset="0"/>
              </a:rPr>
              <a:t>s</a:t>
            </a:r>
            <a:r>
              <a:rPr lang="en-US" sz="2200" dirty="0">
                <a:solidFill>
                  <a:srgbClr val="00FBFF"/>
                </a:solidFill>
                <a:latin typeface="Times New Roman" charset="0"/>
                <a:ea typeface="ＭＳ Ｐゴシック" charset="0"/>
                <a:cs typeface="ＭＳ Ｐゴシック" charset="0"/>
              </a:rPr>
              <a:t>)</a:t>
            </a:r>
            <a:endParaRPr lang="en-US" sz="2200" dirty="0">
              <a:solidFill>
                <a:srgbClr val="00FBFF"/>
              </a:solidFill>
            </a:endParaRPr>
          </a:p>
          <a:p>
            <a:pPr>
              <a:defRPr/>
            </a:pPr>
            <a:r>
              <a:rPr lang="en-US" sz="2200" dirty="0" smtClean="0">
                <a:solidFill>
                  <a:srgbClr val="00FBFF"/>
                </a:solidFill>
              </a:rPr>
              <a:t>Hyper-magnetosonic </a:t>
            </a:r>
            <a:r>
              <a:rPr lang="en-US" sz="2200" dirty="0">
                <a:solidFill>
                  <a:srgbClr val="00FBFF"/>
                </a:solidFill>
              </a:rPr>
              <a:t>(</a:t>
            </a:r>
            <a:r>
              <a:rPr lang="en-US" sz="2200" i="1" dirty="0" err="1">
                <a:solidFill>
                  <a:srgbClr val="00FBFF"/>
                </a:solidFill>
              </a:rPr>
              <a:t>V</a:t>
            </a:r>
            <a:r>
              <a:rPr lang="en-US" sz="2200" baseline="-25000" dirty="0" err="1">
                <a:solidFill>
                  <a:srgbClr val="00FBFF"/>
                </a:solidFill>
              </a:rPr>
              <a:t>j</a:t>
            </a:r>
            <a:r>
              <a:rPr lang="en-US" sz="2200" dirty="0">
                <a:solidFill>
                  <a:srgbClr val="00FBFF"/>
                </a:solidFill>
              </a:rPr>
              <a:t> </a:t>
            </a:r>
            <a:r>
              <a:rPr lang="en-US" sz="2200" dirty="0" smtClean="0">
                <a:solidFill>
                  <a:srgbClr val="00FBFF"/>
                </a:solidFill>
              </a:rPr>
              <a:t> &gt;</a:t>
            </a:r>
            <a:r>
              <a:rPr lang="en-US" sz="2200" dirty="0">
                <a:solidFill>
                  <a:srgbClr val="00FBFF"/>
                </a:solidFill>
              </a:rPr>
              <a:t>&gt; </a:t>
            </a:r>
            <a:r>
              <a:rPr lang="en-US" sz="2200" dirty="0" smtClean="0">
                <a:solidFill>
                  <a:srgbClr val="00FBFF"/>
                </a:solidFill>
              </a:rPr>
              <a:t> </a:t>
            </a:r>
            <a:r>
              <a:rPr lang="en-US" sz="2200" dirty="0" err="1" smtClean="0">
                <a:solidFill>
                  <a:srgbClr val="00FBFF"/>
                </a:solidFill>
              </a:rPr>
              <a:t>c</a:t>
            </a:r>
            <a:r>
              <a:rPr lang="en-US" sz="2200" baseline="-25000" dirty="0" err="1" smtClean="0">
                <a:solidFill>
                  <a:srgbClr val="00FBFF"/>
                </a:solidFill>
              </a:rPr>
              <a:t>ms</a:t>
            </a:r>
            <a:r>
              <a:rPr lang="en-US" sz="2200" dirty="0" smtClean="0">
                <a:solidFill>
                  <a:srgbClr val="00FBFF"/>
                </a:solidFill>
              </a:rPr>
              <a:t>  ~  </a:t>
            </a:r>
            <a:r>
              <a:rPr lang="en-US" sz="2200" i="1" dirty="0" smtClean="0">
                <a:solidFill>
                  <a:srgbClr val="00FBFF"/>
                </a:solidFill>
              </a:rPr>
              <a:t>V</a:t>
            </a:r>
            <a:r>
              <a:rPr lang="en-US" sz="2200" baseline="-25000" dirty="0" smtClean="0">
                <a:solidFill>
                  <a:srgbClr val="00FBFF"/>
                </a:solidFill>
              </a:rPr>
              <a:t>A</a:t>
            </a:r>
            <a:r>
              <a:rPr lang="en-US" sz="2200" dirty="0" smtClean="0">
                <a:solidFill>
                  <a:srgbClr val="00FBFF"/>
                </a:solidFill>
              </a:rPr>
              <a:t>)</a:t>
            </a:r>
            <a:endParaRPr lang="en-US" sz="2200" dirty="0">
              <a:solidFill>
                <a:srgbClr val="00FBFF"/>
              </a:solidFill>
            </a:endParaRPr>
          </a:p>
          <a:p>
            <a:pPr>
              <a:defRPr/>
            </a:pPr>
            <a:endParaRPr lang="en-US" sz="2200" dirty="0" smtClean="0">
              <a:solidFill>
                <a:srgbClr val="00FBFF"/>
              </a:solidFill>
            </a:endParaRPr>
          </a:p>
        </p:txBody>
      </p:sp>
      <p:sp>
        <p:nvSpPr>
          <p:cNvPr id="16386" name="Title 1"/>
          <p:cNvSpPr>
            <a:spLocks noGrp="1"/>
          </p:cNvSpPr>
          <p:nvPr>
            <p:ph type="title"/>
          </p:nvPr>
        </p:nvSpPr>
        <p:spPr>
          <a:xfrm>
            <a:off x="0" y="-152400"/>
            <a:ext cx="9144000" cy="609600"/>
          </a:xfrm>
        </p:spPr>
        <p:txBody>
          <a:bodyPr/>
          <a:lstStyle/>
          <a:p>
            <a:r>
              <a:rPr lang="en-US" sz="2600" dirty="0" smtClean="0">
                <a:latin typeface="Times New Roman" charset="0"/>
                <a:ea typeface="ＭＳ Ｐゴシック" charset="0"/>
                <a:cs typeface="ＭＳ Ｐゴシック" charset="0"/>
              </a:rPr>
              <a:t>What is the State of the Jet Beyond the Magnetosonic Horizon?</a:t>
            </a:r>
            <a:endParaRPr lang="en-US" sz="2600" dirty="0">
              <a:latin typeface="Times New Roman" charset="0"/>
              <a:ea typeface="ＭＳ Ｐゴシック" charset="0"/>
              <a:cs typeface="ＭＳ Ｐゴシック" charset="0"/>
            </a:endParaRPr>
          </a:p>
        </p:txBody>
      </p:sp>
      <p:sp>
        <p:nvSpPr>
          <p:cNvPr id="4" name="Title 1"/>
          <p:cNvSpPr txBox="1">
            <a:spLocks/>
          </p:cNvSpPr>
          <p:nvPr/>
        </p:nvSpPr>
        <p:spPr bwMode="auto">
          <a:xfrm>
            <a:off x="0" y="243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3600" b="1" i="1">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3600" b="1" i="1">
                <a:solidFill>
                  <a:schemeClr val="tx2"/>
                </a:solidFill>
                <a:latin typeface="Times New Roman"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3600" b="1" i="1">
                <a:solidFill>
                  <a:schemeClr val="tx2"/>
                </a:solidFill>
                <a:latin typeface="Times New Roman"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3600" b="1" i="1">
                <a:solidFill>
                  <a:schemeClr val="tx2"/>
                </a:solidFill>
                <a:latin typeface="Times New Roman"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3600" b="1" i="1">
                <a:solidFill>
                  <a:schemeClr val="tx2"/>
                </a:solidFill>
                <a:latin typeface="Times New Roman" pitchFamily="-106" charset="0"/>
                <a:ea typeface="ＭＳ Ｐゴシック" pitchFamily="-106" charset="-128"/>
                <a:cs typeface="ＭＳ Ｐゴシック" pitchFamily="-106" charset="-128"/>
              </a:defRPr>
            </a:lvl5pPr>
            <a:lvl6pPr marL="457200" algn="ctr" rtl="0" fontAlgn="base">
              <a:spcBef>
                <a:spcPct val="0"/>
              </a:spcBef>
              <a:spcAft>
                <a:spcPct val="0"/>
              </a:spcAft>
              <a:defRPr sz="3600" b="1" i="1">
                <a:solidFill>
                  <a:schemeClr val="tx2"/>
                </a:solidFill>
                <a:latin typeface="Times New Roman" pitchFamily="-106" charset="0"/>
              </a:defRPr>
            </a:lvl6pPr>
            <a:lvl7pPr marL="914400" algn="ctr" rtl="0" fontAlgn="base">
              <a:spcBef>
                <a:spcPct val="0"/>
              </a:spcBef>
              <a:spcAft>
                <a:spcPct val="0"/>
              </a:spcAft>
              <a:defRPr sz="3600" b="1" i="1">
                <a:solidFill>
                  <a:schemeClr val="tx2"/>
                </a:solidFill>
                <a:latin typeface="Times New Roman" pitchFamily="-106" charset="0"/>
              </a:defRPr>
            </a:lvl7pPr>
            <a:lvl8pPr marL="1371600" algn="ctr" rtl="0" fontAlgn="base">
              <a:spcBef>
                <a:spcPct val="0"/>
              </a:spcBef>
              <a:spcAft>
                <a:spcPct val="0"/>
              </a:spcAft>
              <a:defRPr sz="3600" b="1" i="1">
                <a:solidFill>
                  <a:schemeClr val="tx2"/>
                </a:solidFill>
                <a:latin typeface="Times New Roman" pitchFamily="-106" charset="0"/>
              </a:defRPr>
            </a:lvl8pPr>
            <a:lvl9pPr marL="1828800" algn="ctr" rtl="0" fontAlgn="base">
              <a:spcBef>
                <a:spcPct val="0"/>
              </a:spcBef>
              <a:spcAft>
                <a:spcPct val="0"/>
              </a:spcAft>
              <a:defRPr sz="3600" b="1" i="1">
                <a:solidFill>
                  <a:schemeClr val="tx2"/>
                </a:solidFill>
                <a:latin typeface="Times New Roman" pitchFamily="-106" charset="0"/>
              </a:defRPr>
            </a:lvl9pPr>
          </a:lstStyle>
          <a:p>
            <a:r>
              <a:rPr lang="en-US" sz="2600" dirty="0" smtClean="0">
                <a:latin typeface="Times New Roman" charset="0"/>
                <a:ea typeface="ＭＳ Ｐゴシック" charset="0"/>
                <a:cs typeface="ＭＳ Ｐゴシック" charset="0"/>
              </a:rPr>
              <a:t>2-D Simulations of this Kind of Flow All Show the Same Results</a:t>
            </a:r>
          </a:p>
          <a:p>
            <a:r>
              <a:rPr lang="en-US" sz="1600" b="0" i="0" dirty="0" smtClean="0">
                <a:latin typeface="Times New Roman" charset="0"/>
                <a:ea typeface="ＭＳ Ｐゴシック" charset="0"/>
                <a:cs typeface="ＭＳ Ｐゴシック" charset="0"/>
              </a:rPr>
              <a:t>(</a:t>
            </a:r>
            <a:r>
              <a:rPr lang="en-US" sz="1600" b="0" i="0" dirty="0" smtClean="0">
                <a:solidFill>
                  <a:schemeClr val="tx1"/>
                </a:solidFill>
                <a:latin typeface="Times New Roman" charset="0"/>
                <a:ea typeface="ＭＳ Ｐゴシック" charset="0"/>
                <a:cs typeface="ＭＳ Ｐゴシック" charset="0"/>
              </a:rPr>
              <a:t>Clarke </a:t>
            </a:r>
            <a:r>
              <a:rPr lang="en-US" sz="1600" b="0" dirty="0" smtClean="0">
                <a:solidFill>
                  <a:schemeClr val="tx1"/>
                </a:solidFill>
                <a:latin typeface="Times New Roman" charset="0"/>
                <a:ea typeface="ＭＳ Ｐゴシック" charset="0"/>
                <a:cs typeface="ＭＳ Ｐゴシック" charset="0"/>
              </a:rPr>
              <a:t>et al</a:t>
            </a:r>
            <a:r>
              <a:rPr lang="en-US" sz="1600" b="0" i="0" dirty="0" smtClean="0">
                <a:solidFill>
                  <a:schemeClr val="tx1"/>
                </a:solidFill>
                <a:latin typeface="Times New Roman" charset="0"/>
                <a:ea typeface="ＭＳ Ｐゴシック" charset="0"/>
                <a:cs typeface="ＭＳ Ｐゴシック" charset="0"/>
              </a:rPr>
              <a:t>. 1986; Lind </a:t>
            </a:r>
            <a:r>
              <a:rPr lang="en-US" sz="1600" b="0" dirty="0" smtClean="0">
                <a:solidFill>
                  <a:schemeClr val="tx1"/>
                </a:solidFill>
                <a:latin typeface="Times New Roman" charset="0"/>
                <a:ea typeface="ＭＳ Ｐゴシック" charset="0"/>
                <a:cs typeface="ＭＳ Ｐゴシック" charset="0"/>
              </a:rPr>
              <a:t>et al</a:t>
            </a:r>
            <a:r>
              <a:rPr lang="en-US" sz="1600" b="0" i="0" dirty="0" smtClean="0">
                <a:solidFill>
                  <a:schemeClr val="tx1"/>
                </a:solidFill>
                <a:latin typeface="Times New Roman" charset="0"/>
                <a:ea typeface="ＭＳ Ｐゴシック" charset="0"/>
                <a:cs typeface="ＭＳ Ｐゴシック" charset="0"/>
              </a:rPr>
              <a:t>. 1989; Komissarov 1999; Kraus &amp; </a:t>
            </a:r>
            <a:r>
              <a:rPr lang="en-US" sz="1600" b="0" i="0" dirty="0" err="1" smtClean="0">
                <a:solidFill>
                  <a:schemeClr val="tx1"/>
                </a:solidFill>
                <a:latin typeface="Times New Roman" charset="0"/>
                <a:ea typeface="ＭＳ Ｐゴシック" charset="0"/>
                <a:cs typeface="ＭＳ Ｐゴシック" charset="0"/>
              </a:rPr>
              <a:t>Camenzind</a:t>
            </a:r>
            <a:r>
              <a:rPr lang="en-US" sz="1600" b="0" i="0" dirty="0" smtClean="0">
                <a:solidFill>
                  <a:schemeClr val="tx1"/>
                </a:solidFill>
                <a:latin typeface="Times New Roman" charset="0"/>
                <a:ea typeface="ＭＳ Ｐゴシック" charset="0"/>
                <a:cs typeface="ＭＳ Ｐゴシック" charset="0"/>
              </a:rPr>
              <a:t> 2001</a:t>
            </a:r>
            <a:r>
              <a:rPr lang="en-US" sz="1600" b="0" i="0" dirty="0" smtClean="0">
                <a:latin typeface="Times New Roman" charset="0"/>
                <a:ea typeface="ＭＳ Ｐゴシック" charset="0"/>
                <a:cs typeface="ＭＳ Ｐゴシック" charset="0"/>
              </a:rPr>
              <a:t>)</a:t>
            </a:r>
            <a:endParaRPr lang="en-US" sz="1600" b="0" i="0" dirty="0">
              <a:latin typeface="Times New Roman" charset="0"/>
              <a:ea typeface="ＭＳ Ｐゴシック" charset="0"/>
              <a:cs typeface="ＭＳ Ｐゴシック" charset="0"/>
            </a:endParaRPr>
          </a:p>
        </p:txBody>
      </p:sp>
      <p:sp>
        <p:nvSpPr>
          <p:cNvPr id="5" name="Content Placeholder 2"/>
          <p:cNvSpPr txBox="1">
            <a:spLocks/>
          </p:cNvSpPr>
          <p:nvPr/>
        </p:nvSpPr>
        <p:spPr bwMode="auto">
          <a:xfrm>
            <a:off x="0" y="2895600"/>
            <a:ext cx="9067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106" charset="-128"/>
              </a:defRPr>
            </a:lvl9pPr>
          </a:lstStyle>
          <a:p>
            <a:pPr marL="0" indent="0">
              <a:buFontTx/>
              <a:buNone/>
              <a:defRPr/>
            </a:pPr>
            <a:endParaRPr lang="en-US" sz="300" dirty="0" smtClean="0">
              <a:solidFill>
                <a:schemeClr val="tx2"/>
              </a:solidFill>
            </a:endParaRPr>
          </a:p>
          <a:p>
            <a:pPr>
              <a:defRPr/>
            </a:pPr>
            <a:r>
              <a:rPr lang="en-US" sz="2200" dirty="0" smtClean="0">
                <a:solidFill>
                  <a:srgbClr val="00FBFF"/>
                </a:solidFill>
              </a:rPr>
              <a:t>Flow is unstable to forming a strong, </a:t>
            </a:r>
            <a:r>
              <a:rPr lang="en-US" sz="2200" dirty="0" smtClean="0">
                <a:solidFill>
                  <a:srgbClr val="FF3C9D"/>
                </a:solidFill>
              </a:rPr>
              <a:t>quasi-stationary magnetic pinch shock</a:t>
            </a:r>
          </a:p>
          <a:p>
            <a:pPr lvl="1">
              <a:defRPr/>
            </a:pPr>
            <a:r>
              <a:rPr lang="en-US" sz="1800" dirty="0" smtClean="0">
                <a:solidFill>
                  <a:srgbClr val="00FBFF"/>
                </a:solidFill>
              </a:rPr>
              <a:t>Longitudinal compression increases toroidal field strength</a:t>
            </a:r>
          </a:p>
          <a:p>
            <a:pPr lvl="1">
              <a:defRPr/>
            </a:pPr>
            <a:r>
              <a:rPr lang="en-US" sz="1800" dirty="0" smtClean="0">
                <a:solidFill>
                  <a:srgbClr val="00FBFF"/>
                </a:solidFill>
              </a:rPr>
              <a:t>Which pinches (increases hoop stress on) the plasma</a:t>
            </a:r>
          </a:p>
          <a:p>
            <a:pPr lvl="1">
              <a:defRPr/>
            </a:pPr>
            <a:r>
              <a:rPr lang="en-US" sz="1800" dirty="0" smtClean="0">
                <a:solidFill>
                  <a:srgbClr val="00FBFF"/>
                </a:solidFill>
              </a:rPr>
              <a:t>Which further enhances the shock strength</a:t>
            </a:r>
          </a:p>
          <a:p>
            <a:pPr>
              <a:defRPr/>
            </a:pPr>
            <a:r>
              <a:rPr lang="en-US" sz="2200" dirty="0" smtClean="0">
                <a:solidFill>
                  <a:srgbClr val="00FBFF"/>
                </a:solidFill>
              </a:rPr>
              <a:t>The post-shock flow is slowed to </a:t>
            </a:r>
            <a:r>
              <a:rPr lang="en-US" sz="2200" dirty="0" smtClean="0">
                <a:solidFill>
                  <a:srgbClr val="66FF99"/>
                </a:solidFill>
              </a:rPr>
              <a:t>trans-magnetosonic</a:t>
            </a:r>
            <a:r>
              <a:rPr lang="en-US" sz="2200" dirty="0" smtClean="0">
                <a:solidFill>
                  <a:srgbClr val="00FBFF"/>
                </a:solidFill>
              </a:rPr>
              <a:t> </a:t>
            </a:r>
            <a:r>
              <a:rPr lang="en-US" sz="2200" dirty="0">
                <a:solidFill>
                  <a:srgbClr val="00FBFF"/>
                </a:solidFill>
              </a:rPr>
              <a:t>(</a:t>
            </a:r>
            <a:r>
              <a:rPr lang="en-US" sz="2200" i="1" dirty="0" err="1">
                <a:solidFill>
                  <a:srgbClr val="00FBFF"/>
                </a:solidFill>
              </a:rPr>
              <a:t>V</a:t>
            </a:r>
            <a:r>
              <a:rPr lang="en-US" sz="2200" baseline="-25000" dirty="0" err="1">
                <a:solidFill>
                  <a:srgbClr val="00FBFF"/>
                </a:solidFill>
              </a:rPr>
              <a:t>j</a:t>
            </a:r>
            <a:r>
              <a:rPr lang="en-US" sz="2200" dirty="0">
                <a:solidFill>
                  <a:srgbClr val="00FBFF"/>
                </a:solidFill>
              </a:rPr>
              <a:t>  </a:t>
            </a:r>
            <a:r>
              <a:rPr lang="en-US" sz="2200" dirty="0" smtClean="0">
                <a:solidFill>
                  <a:srgbClr val="00FBFF"/>
                </a:solidFill>
              </a:rPr>
              <a:t>~  </a:t>
            </a:r>
            <a:r>
              <a:rPr lang="en-US" sz="2200" dirty="0" err="1">
                <a:solidFill>
                  <a:srgbClr val="00FBFF"/>
                </a:solidFill>
              </a:rPr>
              <a:t>c</a:t>
            </a:r>
            <a:r>
              <a:rPr lang="en-US" sz="2200" baseline="-25000" dirty="0" err="1">
                <a:solidFill>
                  <a:srgbClr val="00FBFF"/>
                </a:solidFill>
              </a:rPr>
              <a:t>ms</a:t>
            </a:r>
            <a:r>
              <a:rPr lang="en-US" sz="2200" dirty="0">
                <a:solidFill>
                  <a:srgbClr val="00FBFF"/>
                </a:solidFill>
              </a:rPr>
              <a:t>  ~  </a:t>
            </a:r>
            <a:r>
              <a:rPr lang="en-US" sz="2200" i="1" dirty="0">
                <a:solidFill>
                  <a:srgbClr val="00FBFF"/>
                </a:solidFill>
              </a:rPr>
              <a:t>V</a:t>
            </a:r>
            <a:r>
              <a:rPr lang="en-US" sz="2200" baseline="-25000" dirty="0">
                <a:solidFill>
                  <a:srgbClr val="00FBFF"/>
                </a:solidFill>
              </a:rPr>
              <a:t>A</a:t>
            </a:r>
            <a:r>
              <a:rPr lang="en-US" sz="2200" dirty="0" smtClean="0">
                <a:solidFill>
                  <a:srgbClr val="00FBFF"/>
                </a:solidFill>
              </a:rPr>
              <a:t>)</a:t>
            </a:r>
          </a:p>
          <a:p>
            <a:pPr>
              <a:defRPr/>
            </a:pPr>
            <a:r>
              <a:rPr lang="en-US" sz="2200" dirty="0" smtClean="0">
                <a:solidFill>
                  <a:srgbClr val="00FBFF"/>
                </a:solidFill>
              </a:rPr>
              <a:t>A </a:t>
            </a:r>
            <a:r>
              <a:rPr lang="en-US" sz="2200" dirty="0" smtClean="0">
                <a:solidFill>
                  <a:srgbClr val="66FF99"/>
                </a:solidFill>
              </a:rPr>
              <a:t>“magnetic chamber”</a:t>
            </a:r>
            <a:r>
              <a:rPr lang="en-US" sz="2200" dirty="0" smtClean="0">
                <a:solidFill>
                  <a:srgbClr val="00FBFF"/>
                </a:solidFill>
              </a:rPr>
              <a:t> forms that periodically ejects plasma pulses</a:t>
            </a:r>
            <a:endParaRPr lang="en-US" sz="2200" dirty="0">
              <a:solidFill>
                <a:srgbClr val="00FBFF"/>
              </a:solidFill>
            </a:endParaRPr>
          </a:p>
          <a:p>
            <a:pPr>
              <a:defRPr/>
            </a:pPr>
            <a:endParaRPr lang="en-US" sz="2200" dirty="0" smtClean="0">
              <a:solidFill>
                <a:srgbClr val="00FBFF"/>
              </a:solidFill>
            </a:endParaRPr>
          </a:p>
        </p:txBody>
      </p:sp>
      <p:grpSp>
        <p:nvGrpSpPr>
          <p:cNvPr id="6" name="Group 32"/>
          <p:cNvGrpSpPr>
            <a:grpSpLocks/>
          </p:cNvGrpSpPr>
          <p:nvPr/>
        </p:nvGrpSpPr>
        <p:grpSpPr bwMode="auto">
          <a:xfrm>
            <a:off x="533400" y="5249330"/>
            <a:ext cx="8214391" cy="1651002"/>
            <a:chOff x="686576" y="5181920"/>
            <a:chExt cx="8213114" cy="1650685"/>
          </a:xfrm>
        </p:grpSpPr>
        <p:grpSp>
          <p:nvGrpSpPr>
            <p:cNvPr id="7" name="Group 30"/>
            <p:cNvGrpSpPr>
              <a:grpSpLocks/>
            </p:cNvGrpSpPr>
            <p:nvPr/>
          </p:nvGrpSpPr>
          <p:grpSpPr bwMode="auto">
            <a:xfrm>
              <a:off x="3908538" y="5283504"/>
              <a:ext cx="4991152" cy="1509812"/>
              <a:chOff x="3920800" y="5283504"/>
              <a:chExt cx="4991152" cy="1509812"/>
            </a:xfrm>
          </p:grpSpPr>
          <p:pic>
            <p:nvPicPr>
              <p:cNvPr id="11" name="Picture 29" descr="Komissarov99_fig2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0800" y="5283504"/>
                <a:ext cx="4991152" cy="122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0"/>
              <p:cNvSpPr txBox="1">
                <a:spLocks noChangeArrowheads="1"/>
              </p:cNvSpPr>
              <p:nvPr/>
            </p:nvSpPr>
            <p:spPr bwMode="auto">
              <a:xfrm>
                <a:off x="4932412" y="6485539"/>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a:t>Komissarov (1999; relativistic)</a:t>
                </a:r>
              </a:p>
            </p:txBody>
          </p:sp>
        </p:grpSp>
        <p:grpSp>
          <p:nvGrpSpPr>
            <p:cNvPr id="8" name="Group 31"/>
            <p:cNvGrpSpPr>
              <a:grpSpLocks/>
            </p:cNvGrpSpPr>
            <p:nvPr/>
          </p:nvGrpSpPr>
          <p:grpSpPr bwMode="auto">
            <a:xfrm>
              <a:off x="686576" y="5181920"/>
              <a:ext cx="3395135" cy="1650685"/>
              <a:chOff x="686576" y="5181920"/>
              <a:chExt cx="3395135" cy="1650685"/>
            </a:xfrm>
          </p:grpSpPr>
          <p:pic>
            <p:nvPicPr>
              <p:cNvPr id="9" name="Picture 25" descr="fig_15-26.jpg"/>
              <p:cNvPicPr>
                <a:picLocks noChangeAspect="1"/>
              </p:cNvPicPr>
              <p:nvPr/>
            </p:nvPicPr>
            <p:blipFill>
              <a:blip r:embed="rId3">
                <a:extLst>
                  <a:ext uri="{28A0092B-C50C-407E-A947-70E740481C1C}">
                    <a14:useLocalDpi xmlns:a14="http://schemas.microsoft.com/office/drawing/2010/main" val="0"/>
                  </a:ext>
                </a:extLst>
              </a:blip>
              <a:srcRect l="2875" r="3838" b="60242"/>
              <a:stretch>
                <a:fillRect/>
              </a:stretch>
            </p:blipFill>
            <p:spPr bwMode="auto">
              <a:xfrm>
                <a:off x="787711" y="5181920"/>
                <a:ext cx="3022600" cy="138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0"/>
              <p:cNvSpPr txBox="1">
                <a:spLocks noChangeArrowheads="1"/>
              </p:cNvSpPr>
              <p:nvPr/>
            </p:nvSpPr>
            <p:spPr bwMode="auto">
              <a:xfrm>
                <a:off x="686576" y="6524828"/>
                <a:ext cx="3395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a:t>Lind, Payne, Meier, &amp; Blandford (1989; NR)</a:t>
                </a:r>
              </a:p>
            </p:txBody>
          </p:sp>
        </p:grpSp>
      </p:grpSp>
      <p:cxnSp>
        <p:nvCxnSpPr>
          <p:cNvPr id="13" name="Straight Arrow Connector 12"/>
          <p:cNvCxnSpPr/>
          <p:nvPr/>
        </p:nvCxnSpPr>
        <p:spPr bwMode="auto">
          <a:xfrm>
            <a:off x="1447800" y="5181600"/>
            <a:ext cx="0" cy="685800"/>
          </a:xfrm>
          <a:prstGeom prst="straightConnector1">
            <a:avLst/>
          </a:prstGeom>
          <a:noFill/>
          <a:ln w="63500" cap="flat" cmpd="sng" algn="ctr">
            <a:solidFill>
              <a:srgbClr val="FF3C9D"/>
            </a:solidFill>
            <a:prstDash val="solid"/>
            <a:round/>
            <a:headEnd type="none" w="sm" len="sm"/>
            <a:tailEnd type="arrow"/>
          </a:ln>
          <a:effectLst/>
        </p:spPr>
      </p:cxnSp>
      <p:cxnSp>
        <p:nvCxnSpPr>
          <p:cNvPr id="15" name="Straight Arrow Connector 14"/>
          <p:cNvCxnSpPr/>
          <p:nvPr/>
        </p:nvCxnSpPr>
        <p:spPr bwMode="auto">
          <a:xfrm>
            <a:off x="6096000" y="5562600"/>
            <a:ext cx="0" cy="685800"/>
          </a:xfrm>
          <a:prstGeom prst="straightConnector1">
            <a:avLst/>
          </a:prstGeom>
          <a:noFill/>
          <a:ln w="63500" cap="flat" cmpd="sng" algn="ctr">
            <a:solidFill>
              <a:srgbClr val="FF3C9D"/>
            </a:solidFill>
            <a:prstDash val="solid"/>
            <a:round/>
            <a:headEnd type="none" w="sm" len="sm"/>
            <a:tailEnd type="arrow"/>
          </a:ln>
          <a:effectLst/>
        </p:spPr>
      </p:cxnSp>
      <p:cxnSp>
        <p:nvCxnSpPr>
          <p:cNvPr id="16" name="Straight Arrow Connector 15"/>
          <p:cNvCxnSpPr/>
          <p:nvPr/>
        </p:nvCxnSpPr>
        <p:spPr bwMode="auto">
          <a:xfrm>
            <a:off x="2362200" y="5410200"/>
            <a:ext cx="0" cy="381000"/>
          </a:xfrm>
          <a:prstGeom prst="straightConnector1">
            <a:avLst/>
          </a:prstGeom>
          <a:noFill/>
          <a:ln w="50800" cap="flat" cmpd="sng" algn="ctr">
            <a:solidFill>
              <a:srgbClr val="00FBFF"/>
            </a:solidFill>
            <a:prstDash val="solid"/>
            <a:round/>
            <a:headEnd type="none" w="sm" len="sm"/>
            <a:tailEnd type="arrow"/>
          </a:ln>
          <a:effectLst/>
        </p:spPr>
      </p:cxnSp>
      <p:cxnSp>
        <p:nvCxnSpPr>
          <p:cNvPr id="18" name="Straight Arrow Connector 17"/>
          <p:cNvCxnSpPr/>
          <p:nvPr/>
        </p:nvCxnSpPr>
        <p:spPr bwMode="auto">
          <a:xfrm>
            <a:off x="2726266" y="5410200"/>
            <a:ext cx="0" cy="381000"/>
          </a:xfrm>
          <a:prstGeom prst="straightConnector1">
            <a:avLst/>
          </a:prstGeom>
          <a:noFill/>
          <a:ln w="50800" cap="flat" cmpd="sng" algn="ctr">
            <a:solidFill>
              <a:srgbClr val="00FBFF"/>
            </a:solidFill>
            <a:prstDash val="solid"/>
            <a:round/>
            <a:headEnd type="none" w="sm" len="sm"/>
            <a:tailEnd type="arrow"/>
          </a:ln>
          <a:effectLst/>
        </p:spPr>
      </p:cxnSp>
      <p:cxnSp>
        <p:nvCxnSpPr>
          <p:cNvPr id="19" name="Straight Arrow Connector 18"/>
          <p:cNvCxnSpPr/>
          <p:nvPr/>
        </p:nvCxnSpPr>
        <p:spPr bwMode="auto">
          <a:xfrm>
            <a:off x="6705600" y="5638800"/>
            <a:ext cx="0" cy="381000"/>
          </a:xfrm>
          <a:prstGeom prst="straightConnector1">
            <a:avLst/>
          </a:prstGeom>
          <a:noFill/>
          <a:ln w="50800" cap="flat" cmpd="sng" algn="ctr">
            <a:solidFill>
              <a:srgbClr val="00FBFF"/>
            </a:solidFill>
            <a:prstDash val="solid"/>
            <a:round/>
            <a:headEnd type="none" w="sm" len="sm"/>
            <a:tailEnd type="arrow"/>
          </a:ln>
          <a:effectLst/>
        </p:spPr>
      </p:cxnSp>
      <p:cxnSp>
        <p:nvCxnSpPr>
          <p:cNvPr id="20" name="Straight Arrow Connector 19"/>
          <p:cNvCxnSpPr/>
          <p:nvPr/>
        </p:nvCxnSpPr>
        <p:spPr bwMode="auto">
          <a:xfrm>
            <a:off x="7222066" y="5638800"/>
            <a:ext cx="0" cy="381000"/>
          </a:xfrm>
          <a:prstGeom prst="straightConnector1">
            <a:avLst/>
          </a:prstGeom>
          <a:noFill/>
          <a:ln w="50800" cap="flat" cmpd="sng" algn="ctr">
            <a:solidFill>
              <a:srgbClr val="00FBFF"/>
            </a:solidFill>
            <a:prstDash val="solid"/>
            <a:round/>
            <a:headEnd type="none" w="sm" len="sm"/>
            <a:tailEnd type="arrow"/>
          </a:ln>
          <a:effectLst/>
        </p:spPr>
      </p:cxn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876800"/>
            <a:ext cx="8991600" cy="1905000"/>
          </a:xfrm>
        </p:spPr>
        <p:txBody>
          <a:bodyPr/>
          <a:lstStyle/>
          <a:p>
            <a:pPr marL="0" indent="0">
              <a:buFontTx/>
              <a:buNone/>
              <a:defRPr/>
            </a:pPr>
            <a:endParaRPr lang="en-US" sz="200" dirty="0" smtClean="0">
              <a:solidFill>
                <a:schemeClr val="tx2"/>
              </a:solidFill>
            </a:endParaRPr>
          </a:p>
          <a:p>
            <a:pPr>
              <a:defRPr/>
            </a:pPr>
            <a:r>
              <a:rPr lang="en-US" sz="2000" dirty="0">
                <a:solidFill>
                  <a:srgbClr val="00FBFF"/>
                </a:solidFill>
              </a:rPr>
              <a:t>NOTE: Some people consider self-similar models to be controversial</a:t>
            </a:r>
          </a:p>
          <a:p>
            <a:pPr lvl="1">
              <a:defRPr/>
            </a:pPr>
            <a:r>
              <a:rPr lang="en-US" sz="1800" dirty="0">
                <a:solidFill>
                  <a:srgbClr val="00FBFF"/>
                </a:solidFill>
              </a:rPr>
              <a:t>We therefore need many more, and much longer, simulations like McKinney (2006)</a:t>
            </a:r>
          </a:p>
          <a:p>
            <a:pPr lvl="1">
              <a:defRPr/>
            </a:pPr>
            <a:r>
              <a:rPr lang="en-US" sz="1800" dirty="0">
                <a:solidFill>
                  <a:srgbClr val="00FBFF"/>
                </a:solidFill>
              </a:rPr>
              <a:t>Also, 2-D GSS models, </a:t>
            </a:r>
            <a:r>
              <a:rPr lang="en-US" sz="1800" i="1" u="sng" dirty="0">
                <a:solidFill>
                  <a:srgbClr val="00FBFF"/>
                </a:solidFill>
              </a:rPr>
              <a:t>with separatrix surface enforcement</a:t>
            </a:r>
            <a:r>
              <a:rPr lang="en-US" sz="1800" dirty="0">
                <a:solidFill>
                  <a:srgbClr val="00FBFF"/>
                </a:solidFill>
              </a:rPr>
              <a:t>, would be very useful</a:t>
            </a:r>
          </a:p>
          <a:p>
            <a:pPr>
              <a:defRPr/>
            </a:pPr>
            <a:r>
              <a:rPr lang="en-US" sz="2000" dirty="0" smtClean="0">
                <a:solidFill>
                  <a:srgbClr val="00FBFF"/>
                </a:solidFill>
              </a:rPr>
              <a:t>In </a:t>
            </a:r>
            <a:r>
              <a:rPr lang="en-US" sz="2000" dirty="0">
                <a:solidFill>
                  <a:srgbClr val="00FBFF"/>
                </a:solidFill>
              </a:rPr>
              <a:t>these models </a:t>
            </a:r>
            <a:r>
              <a:rPr lang="en-US" sz="2000" u="sng" dirty="0">
                <a:solidFill>
                  <a:srgbClr val="66FF99"/>
                </a:solidFill>
              </a:rPr>
              <a:t>recollimation shocks occur in the causally</a:t>
            </a:r>
            <a:r>
              <a:rPr lang="en-US" sz="2000" u="sng">
                <a:solidFill>
                  <a:srgbClr val="66FF99"/>
                </a:solidFill>
              </a:rPr>
              <a:t>-</a:t>
            </a:r>
            <a:r>
              <a:rPr lang="en-US" sz="2000" i="1" u="sng" smtClean="0">
                <a:solidFill>
                  <a:srgbClr val="FF3C9D"/>
                </a:solidFill>
              </a:rPr>
              <a:t>dis</a:t>
            </a:r>
            <a:r>
              <a:rPr lang="en-US" sz="2000" u="sng" smtClean="0">
                <a:solidFill>
                  <a:srgbClr val="66FF99"/>
                </a:solidFill>
              </a:rPr>
              <a:t>connected </a:t>
            </a:r>
            <a:r>
              <a:rPr lang="en-US" sz="2000" u="sng" dirty="0">
                <a:solidFill>
                  <a:srgbClr val="66FF99"/>
                </a:solidFill>
              </a:rPr>
              <a:t>region</a:t>
            </a:r>
          </a:p>
          <a:p>
            <a:pPr lvl="1">
              <a:defRPr/>
            </a:pPr>
            <a:r>
              <a:rPr lang="en-US" sz="1800" dirty="0" smtClean="0">
                <a:solidFill>
                  <a:srgbClr val="00FBFF"/>
                </a:solidFill>
              </a:rPr>
              <a:t>RCS would </a:t>
            </a:r>
            <a:r>
              <a:rPr lang="en-US" sz="1800" i="1" dirty="0">
                <a:solidFill>
                  <a:srgbClr val="FF3C9D"/>
                </a:solidFill>
              </a:rPr>
              <a:t>NOT</a:t>
            </a:r>
            <a:r>
              <a:rPr lang="en-US" sz="1800" dirty="0">
                <a:solidFill>
                  <a:srgbClr val="00FBFF"/>
                </a:solidFill>
              </a:rPr>
              <a:t> destroy </a:t>
            </a:r>
            <a:r>
              <a:rPr lang="en-US" sz="1800" dirty="0" smtClean="0">
                <a:solidFill>
                  <a:srgbClr val="00FBFF"/>
                </a:solidFill>
              </a:rPr>
              <a:t>the jet </a:t>
            </a:r>
            <a:r>
              <a:rPr lang="en-US" sz="1800" dirty="0">
                <a:solidFill>
                  <a:srgbClr val="00FBFF"/>
                </a:solidFill>
              </a:rPr>
              <a:t>engine </a:t>
            </a:r>
            <a:r>
              <a:rPr lang="en-US" sz="1800" dirty="0">
                <a:solidFill>
                  <a:srgbClr val="00FBFF"/>
                </a:solidFill>
                <a:latin typeface="Wingdings"/>
                <a:ea typeface="Wingdings"/>
                <a:cs typeface="Wingdings"/>
                <a:sym typeface="Wingdings"/>
              </a:rPr>
              <a:t></a:t>
            </a:r>
            <a:r>
              <a:rPr lang="en-US" sz="1800" dirty="0">
                <a:solidFill>
                  <a:srgbClr val="00FBFF"/>
                </a:solidFill>
              </a:rPr>
              <a:t> </a:t>
            </a:r>
            <a:r>
              <a:rPr lang="en-US" sz="1800" dirty="0">
                <a:solidFill>
                  <a:srgbClr val="FF3C9D"/>
                </a:solidFill>
              </a:rPr>
              <a:t>Steady state ACZ model is self-</a:t>
            </a:r>
            <a:r>
              <a:rPr lang="en-US" sz="1800" dirty="0" smtClean="0">
                <a:solidFill>
                  <a:srgbClr val="FF3C9D"/>
                </a:solidFill>
              </a:rPr>
              <a:t>consistent</a:t>
            </a:r>
            <a:endParaRPr lang="en-US" sz="1600" dirty="0" smtClean="0">
              <a:solidFill>
                <a:srgbClr val="FF3C9D"/>
              </a:solidFill>
            </a:endParaRPr>
          </a:p>
        </p:txBody>
      </p:sp>
      <p:sp>
        <p:nvSpPr>
          <p:cNvPr id="17410" name="Title 1"/>
          <p:cNvSpPr>
            <a:spLocks noGrp="1"/>
          </p:cNvSpPr>
          <p:nvPr>
            <p:ph type="title"/>
          </p:nvPr>
        </p:nvSpPr>
        <p:spPr>
          <a:xfrm>
            <a:off x="76200" y="-76200"/>
            <a:ext cx="9067800" cy="609600"/>
          </a:xfrm>
        </p:spPr>
        <p:txBody>
          <a:bodyPr/>
          <a:lstStyle/>
          <a:p>
            <a:r>
              <a:rPr lang="en-US" sz="3200" dirty="0" smtClean="0">
                <a:latin typeface="Times New Roman" charset="0"/>
                <a:ea typeface="ＭＳ Ｐゴシック" charset="0"/>
                <a:cs typeface="ＭＳ Ｐゴシック" charset="0"/>
              </a:rPr>
              <a:t>Possible Triggering of </a:t>
            </a:r>
            <a:r>
              <a:rPr lang="en-US" sz="3200" dirty="0">
                <a:latin typeface="Times New Roman" charset="0"/>
                <a:ea typeface="ＭＳ Ｐゴシック" charset="0"/>
                <a:cs typeface="ＭＳ Ｐゴシック" charset="0"/>
              </a:rPr>
              <a:t>Recollimation Shocks</a:t>
            </a:r>
          </a:p>
        </p:txBody>
      </p:sp>
      <p:sp>
        <p:nvSpPr>
          <p:cNvPr id="17411" name="TextBox 3"/>
          <p:cNvSpPr txBox="1">
            <a:spLocks noChangeArrowheads="1"/>
          </p:cNvSpPr>
          <p:nvPr/>
        </p:nvSpPr>
        <p:spPr bwMode="auto">
          <a:xfrm>
            <a:off x="76200" y="4572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000" dirty="0"/>
              <a:t>Self-similar models of the ACZ indicate that </a:t>
            </a:r>
            <a:r>
              <a:rPr lang="en-US" sz="2000" dirty="0" smtClean="0"/>
              <a:t>jets whose </a:t>
            </a:r>
            <a:r>
              <a:rPr lang="en-US" sz="2000" dirty="0"/>
              <a:t>flow passes through the </a:t>
            </a:r>
            <a:r>
              <a:rPr lang="en-US" sz="2000" dirty="0" smtClean="0"/>
              <a:t>MS horizon likely will </a:t>
            </a:r>
            <a:r>
              <a:rPr lang="en-US" sz="2000" dirty="0" err="1" smtClean="0"/>
              <a:t>recollimate</a:t>
            </a:r>
            <a:r>
              <a:rPr lang="en-US" sz="2000" dirty="0" smtClean="0"/>
              <a:t> toward the jet axis, triggering the pinch shock</a:t>
            </a:r>
            <a:endParaRPr lang="en-US" sz="2000" dirty="0">
              <a:solidFill>
                <a:srgbClr val="FF9933"/>
              </a:solidFill>
            </a:endParaRPr>
          </a:p>
        </p:txBody>
      </p:sp>
      <p:pic>
        <p:nvPicPr>
          <p:cNvPr id="17412" name="Picture 3" descr="Vlahakis_etal00_Fig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73200"/>
            <a:ext cx="231298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20"/>
          <p:cNvSpPr txBox="1">
            <a:spLocks noChangeArrowheads="1"/>
          </p:cNvSpPr>
          <p:nvPr/>
        </p:nvSpPr>
        <p:spPr bwMode="auto">
          <a:xfrm>
            <a:off x="254000" y="4538663"/>
            <a:ext cx="2667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600" dirty="0"/>
              <a:t>Vlahakis </a:t>
            </a:r>
            <a:r>
              <a:rPr lang="en-US" sz="1600" i="1" dirty="0"/>
              <a:t>et al</a:t>
            </a:r>
            <a:r>
              <a:rPr lang="en-US" sz="1600" dirty="0"/>
              <a:t>. (2000; NR)</a:t>
            </a:r>
          </a:p>
        </p:txBody>
      </p:sp>
      <p:pic>
        <p:nvPicPr>
          <p:cNvPr id="17414" name="Picture 7" descr="solutionfieldl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73200"/>
            <a:ext cx="19335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20"/>
          <p:cNvSpPr txBox="1">
            <a:spLocks noChangeArrowheads="1"/>
          </p:cNvSpPr>
          <p:nvPr/>
        </p:nvSpPr>
        <p:spPr bwMode="auto">
          <a:xfrm>
            <a:off x="3048000" y="45720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600" dirty="0"/>
              <a:t>Polko </a:t>
            </a:r>
            <a:r>
              <a:rPr lang="en-US" sz="1600" i="1" dirty="0"/>
              <a:t>et al</a:t>
            </a:r>
            <a:r>
              <a:rPr lang="en-US" sz="1600" dirty="0"/>
              <a:t>. (2013; </a:t>
            </a:r>
            <a:r>
              <a:rPr lang="en-US" sz="1600" dirty="0" err="1"/>
              <a:t>Rel</a:t>
            </a:r>
            <a:r>
              <a:rPr lang="en-US" sz="1600" dirty="0"/>
              <a:t>)</a:t>
            </a:r>
          </a:p>
        </p:txBody>
      </p:sp>
      <p:grpSp>
        <p:nvGrpSpPr>
          <p:cNvPr id="2" name="Group 1"/>
          <p:cNvGrpSpPr>
            <a:grpSpLocks/>
          </p:cNvGrpSpPr>
          <p:nvPr/>
        </p:nvGrpSpPr>
        <p:grpSpPr bwMode="auto">
          <a:xfrm>
            <a:off x="5586413" y="1320800"/>
            <a:ext cx="3176587" cy="3632200"/>
            <a:chOff x="5586081" y="1320800"/>
            <a:chExt cx="3176919" cy="3632200"/>
          </a:xfrm>
        </p:grpSpPr>
        <p:pic>
          <p:nvPicPr>
            <p:cNvPr id="16" name="Picture 15" descr="McKinney06a_Fig1b.jpg"/>
            <p:cNvPicPr>
              <a:picLocks noChangeAspect="1"/>
            </p:cNvPicPr>
            <p:nvPr/>
          </p:nvPicPr>
          <p:blipFill>
            <a:blip r:embed="rId4"/>
            <a:stretch>
              <a:fillRect/>
            </a:stretch>
          </p:blipFill>
          <p:spPr>
            <a:xfrm>
              <a:off x="5586081" y="1472624"/>
              <a:ext cx="3176919" cy="3180080"/>
            </a:xfrm>
            <a:prstGeom prst="rect">
              <a:avLst/>
            </a:prstGeom>
            <a:scene3d>
              <a:camera prst="orthographicFront">
                <a:rot lat="0" lon="0" rev="16200000"/>
              </a:camera>
              <a:lightRig rig="threePt" dir="t"/>
            </a:scene3d>
          </p:spPr>
        </p:pic>
        <p:cxnSp>
          <p:nvCxnSpPr>
            <p:cNvPr id="17426" name="Straight Connector 11"/>
            <p:cNvCxnSpPr>
              <a:cxnSpLocks noChangeShapeType="1"/>
            </p:cNvCxnSpPr>
            <p:nvPr/>
          </p:nvCxnSpPr>
          <p:spPr bwMode="auto">
            <a:xfrm flipV="1">
              <a:off x="7467600" y="1320800"/>
              <a:ext cx="838200" cy="381000"/>
            </a:xfrm>
            <a:prstGeom prst="line">
              <a:avLst/>
            </a:prstGeom>
            <a:noFill/>
            <a:ln w="25400">
              <a:solidFill>
                <a:srgbClr val="FF0000"/>
              </a:solidFill>
              <a:round/>
              <a:headEnd type="stealth" w="lg" len="lg"/>
              <a:tailEnd type="none" w="sm" len="sm"/>
            </a:ln>
            <a:extLst>
              <a:ext uri="{909E8E84-426E-40dd-AFC4-6F175D3DCCD1}">
                <a14:hiddenFill xmlns:a14="http://schemas.microsoft.com/office/drawing/2010/main">
                  <a:noFill/>
                </a14:hiddenFill>
              </a:ext>
            </a:extLst>
          </p:spPr>
        </p:cxnSp>
        <p:cxnSp>
          <p:nvCxnSpPr>
            <p:cNvPr id="17427" name="Straight Connector 12"/>
            <p:cNvCxnSpPr>
              <a:cxnSpLocks noChangeShapeType="1"/>
            </p:cNvCxnSpPr>
            <p:nvPr/>
          </p:nvCxnSpPr>
          <p:spPr bwMode="auto">
            <a:xfrm flipV="1">
              <a:off x="7315200" y="1778000"/>
              <a:ext cx="838200" cy="381000"/>
            </a:xfrm>
            <a:prstGeom prst="line">
              <a:avLst/>
            </a:prstGeom>
            <a:noFill/>
            <a:ln w="25400">
              <a:solidFill>
                <a:srgbClr val="FF0000"/>
              </a:solidFill>
              <a:round/>
              <a:headEnd type="stealth" w="lg" len="lg"/>
              <a:tailEnd type="none" w="sm" len="sm"/>
            </a:ln>
            <a:extLst>
              <a:ext uri="{909E8E84-426E-40dd-AFC4-6F175D3DCCD1}">
                <a14:hiddenFill xmlns:a14="http://schemas.microsoft.com/office/drawing/2010/main">
                  <a:noFill/>
                </a14:hiddenFill>
              </a:ext>
            </a:extLst>
          </p:spPr>
        </p:cxnSp>
        <p:sp>
          <p:nvSpPr>
            <p:cNvPr id="17428" name="Text Box 20"/>
            <p:cNvSpPr txBox="1">
              <a:spLocks noChangeArrowheads="1"/>
            </p:cNvSpPr>
            <p:nvPr/>
          </p:nvSpPr>
          <p:spPr bwMode="auto">
            <a:xfrm>
              <a:off x="5791200" y="4614863"/>
              <a:ext cx="2667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600"/>
                <a:t>McKinney (2006; Rel)</a:t>
              </a:r>
            </a:p>
          </p:txBody>
        </p:sp>
      </p:grpSp>
      <p:cxnSp>
        <p:nvCxnSpPr>
          <p:cNvPr id="17417" name="Straight Connector 14"/>
          <p:cNvCxnSpPr>
            <a:cxnSpLocks noChangeShapeType="1"/>
          </p:cNvCxnSpPr>
          <p:nvPr/>
        </p:nvCxnSpPr>
        <p:spPr bwMode="auto">
          <a:xfrm flipV="1">
            <a:off x="4038600" y="2921000"/>
            <a:ext cx="381000" cy="152400"/>
          </a:xfrm>
          <a:prstGeom prst="line">
            <a:avLst/>
          </a:prstGeom>
          <a:noFill/>
          <a:ln w="25400">
            <a:solidFill>
              <a:srgbClr val="FF0000"/>
            </a:solidFill>
            <a:round/>
            <a:headEnd type="stealth" w="lg" len="lg"/>
            <a:tailEnd type="none" w="sm" len="sm"/>
          </a:ln>
          <a:extLst>
            <a:ext uri="{909E8E84-426E-40dd-AFC4-6F175D3DCCD1}">
              <a14:hiddenFill xmlns:a14="http://schemas.microsoft.com/office/drawing/2010/main">
                <a:noFill/>
              </a14:hiddenFill>
            </a:ext>
          </a:extLst>
        </p:spPr>
      </p:cxnSp>
      <p:cxnSp>
        <p:nvCxnSpPr>
          <p:cNvPr id="17418" name="Straight Connector 16"/>
          <p:cNvCxnSpPr>
            <a:cxnSpLocks noChangeShapeType="1"/>
          </p:cNvCxnSpPr>
          <p:nvPr/>
        </p:nvCxnSpPr>
        <p:spPr bwMode="auto">
          <a:xfrm flipV="1">
            <a:off x="4572000" y="3606800"/>
            <a:ext cx="381000" cy="152400"/>
          </a:xfrm>
          <a:prstGeom prst="line">
            <a:avLst/>
          </a:prstGeom>
          <a:noFill/>
          <a:ln w="25400">
            <a:solidFill>
              <a:srgbClr val="FF0000"/>
            </a:solidFill>
            <a:round/>
            <a:headEnd type="stealth" w="lg" len="lg"/>
            <a:tailEnd type="none" w="sm" len="sm"/>
          </a:ln>
          <a:extLst>
            <a:ext uri="{909E8E84-426E-40dd-AFC4-6F175D3DCCD1}">
              <a14:hiddenFill xmlns:a14="http://schemas.microsoft.com/office/drawing/2010/main">
                <a:noFill/>
              </a14:hiddenFill>
            </a:ext>
          </a:extLst>
        </p:spPr>
      </p:cxnSp>
      <p:cxnSp>
        <p:nvCxnSpPr>
          <p:cNvPr id="17419" name="Straight Connector 19"/>
          <p:cNvCxnSpPr>
            <a:cxnSpLocks noChangeShapeType="1"/>
          </p:cNvCxnSpPr>
          <p:nvPr/>
        </p:nvCxnSpPr>
        <p:spPr bwMode="auto">
          <a:xfrm flipV="1">
            <a:off x="762000" y="1244600"/>
            <a:ext cx="381000" cy="152400"/>
          </a:xfrm>
          <a:prstGeom prst="line">
            <a:avLst/>
          </a:prstGeom>
          <a:noFill/>
          <a:ln w="25400">
            <a:solidFill>
              <a:srgbClr val="FF0000"/>
            </a:solidFill>
            <a:round/>
            <a:headEnd type="stealth" w="lg" len="lg"/>
            <a:tailEnd type="none" w="sm" len="sm"/>
          </a:ln>
          <a:extLst>
            <a:ext uri="{909E8E84-426E-40dd-AFC4-6F175D3DCCD1}">
              <a14:hiddenFill xmlns:a14="http://schemas.microsoft.com/office/drawing/2010/main">
                <a:noFill/>
              </a14:hiddenFill>
            </a:ext>
          </a:extLst>
        </p:spPr>
      </p:cxnSp>
      <p:cxnSp>
        <p:nvCxnSpPr>
          <p:cNvPr id="17420" name="Straight Connector 20"/>
          <p:cNvCxnSpPr>
            <a:cxnSpLocks noChangeShapeType="1"/>
          </p:cNvCxnSpPr>
          <p:nvPr/>
        </p:nvCxnSpPr>
        <p:spPr bwMode="auto">
          <a:xfrm flipV="1">
            <a:off x="1038225" y="2444750"/>
            <a:ext cx="381000" cy="152400"/>
          </a:xfrm>
          <a:prstGeom prst="line">
            <a:avLst/>
          </a:prstGeom>
          <a:noFill/>
          <a:ln w="25400">
            <a:solidFill>
              <a:srgbClr val="0000FF"/>
            </a:solidFill>
            <a:round/>
            <a:headEnd type="stealth" w="lg" len="lg"/>
            <a:tailEnd type="none" w="sm" len="sm"/>
          </a:ln>
          <a:extLst>
            <a:ext uri="{909E8E84-426E-40dd-AFC4-6F175D3DCCD1}">
              <a14:hiddenFill xmlns:a14="http://schemas.microsoft.com/office/drawing/2010/main">
                <a:noFill/>
              </a14:hiddenFill>
            </a:ext>
          </a:extLst>
        </p:spPr>
      </p:cxnSp>
      <p:sp>
        <p:nvSpPr>
          <p:cNvPr id="17421" name="TextBox 21"/>
          <p:cNvSpPr txBox="1">
            <a:spLocks noChangeArrowheads="1"/>
          </p:cNvSpPr>
          <p:nvPr/>
        </p:nvSpPr>
        <p:spPr bwMode="auto">
          <a:xfrm>
            <a:off x="1143000" y="10922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1600">
                <a:solidFill>
                  <a:srgbClr val="FF0000"/>
                </a:solidFill>
              </a:rPr>
              <a:t>SHOCK</a:t>
            </a:r>
            <a:endParaRPr lang="en-US" sz="1800">
              <a:solidFill>
                <a:srgbClr val="FF0000"/>
              </a:solidFill>
            </a:endParaRPr>
          </a:p>
        </p:txBody>
      </p:sp>
      <p:sp>
        <p:nvSpPr>
          <p:cNvPr id="17422" name="TextBox 22"/>
          <p:cNvSpPr txBox="1">
            <a:spLocks noChangeArrowheads="1"/>
          </p:cNvSpPr>
          <p:nvPr/>
        </p:nvSpPr>
        <p:spPr bwMode="auto">
          <a:xfrm>
            <a:off x="1371600" y="21590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1600">
                <a:solidFill>
                  <a:srgbClr val="0000FF"/>
                </a:solidFill>
              </a:rPr>
              <a:t>FMSS</a:t>
            </a:r>
            <a:endParaRPr lang="en-US" sz="1800">
              <a:solidFill>
                <a:srgbClr val="0000FF"/>
              </a:solidFill>
            </a:endParaRPr>
          </a:p>
        </p:txBody>
      </p:sp>
      <p:sp>
        <p:nvSpPr>
          <p:cNvPr id="17423" name="TextBox 23"/>
          <p:cNvSpPr txBox="1">
            <a:spLocks noChangeArrowheads="1"/>
          </p:cNvSpPr>
          <p:nvPr/>
        </p:nvSpPr>
        <p:spPr bwMode="auto">
          <a:xfrm>
            <a:off x="4114800" y="26162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1600">
                <a:solidFill>
                  <a:srgbClr val="FF0000"/>
                </a:solidFill>
              </a:rPr>
              <a:t>SHOCK</a:t>
            </a:r>
            <a:endParaRPr lang="en-US" sz="1800">
              <a:solidFill>
                <a:srgbClr val="FF0000"/>
              </a:solidFill>
            </a:endParaRPr>
          </a:p>
        </p:txBody>
      </p:sp>
      <p:sp>
        <p:nvSpPr>
          <p:cNvPr id="17424" name="TextBox 24"/>
          <p:cNvSpPr txBox="1">
            <a:spLocks noChangeArrowheads="1"/>
          </p:cNvSpPr>
          <p:nvPr/>
        </p:nvSpPr>
        <p:spPr bwMode="auto">
          <a:xfrm>
            <a:off x="4648200" y="33020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1600">
                <a:solidFill>
                  <a:srgbClr val="0000FF"/>
                </a:solidFill>
              </a:rPr>
              <a:t>FMSS</a:t>
            </a:r>
            <a:endParaRPr lang="en-US" sz="1800">
              <a:solidFill>
                <a:srgbClr val="0000FF"/>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8991600" cy="6096000"/>
          </a:xfrm>
        </p:spPr>
        <p:txBody>
          <a:bodyPr/>
          <a:lstStyle/>
          <a:p>
            <a:pPr marL="0" indent="0">
              <a:buFontTx/>
              <a:buNone/>
              <a:defRPr/>
            </a:pPr>
            <a:endParaRPr lang="en-US" sz="200" dirty="0" smtClean="0">
              <a:solidFill>
                <a:schemeClr val="tx2"/>
              </a:solidFill>
            </a:endParaRPr>
          </a:p>
          <a:p>
            <a:pPr>
              <a:defRPr/>
            </a:pPr>
            <a:r>
              <a:rPr lang="en-US" sz="2000" dirty="0" smtClean="0">
                <a:solidFill>
                  <a:srgbClr val="00FBFF"/>
                </a:solidFill>
              </a:rPr>
              <a:t>Expected observational properties of RCS</a:t>
            </a:r>
          </a:p>
          <a:p>
            <a:pPr lvl="1">
              <a:defRPr/>
            </a:pPr>
            <a:r>
              <a:rPr lang="en-US" sz="1800" dirty="0" smtClean="0">
                <a:solidFill>
                  <a:srgbClr val="00FBFF"/>
                </a:solidFill>
              </a:rPr>
              <a:t>Virtually STATIONARY VLBI jet component,                                                                     many parsecs from the core</a:t>
            </a:r>
            <a:endParaRPr lang="en-US" sz="1800" dirty="0">
              <a:solidFill>
                <a:srgbClr val="00FBFF"/>
              </a:solidFill>
            </a:endParaRPr>
          </a:p>
          <a:p>
            <a:pPr lvl="1">
              <a:defRPr/>
            </a:pPr>
            <a:r>
              <a:rPr lang="en-US" sz="1800" dirty="0" smtClean="0">
                <a:solidFill>
                  <a:srgbClr val="00FBFF"/>
                </a:solidFill>
              </a:rPr>
              <a:t>A time lag between core flaring and RCS flaring</a:t>
            </a:r>
          </a:p>
          <a:p>
            <a:pPr lvl="2">
              <a:defRPr/>
            </a:pPr>
            <a:r>
              <a:rPr lang="en-US" sz="1400" dirty="0" smtClean="0">
                <a:solidFill>
                  <a:srgbClr val="00FBFF"/>
                </a:solidFill>
              </a:rPr>
              <a:t>Inferred power transmission speeds &gt;&gt; RCS speed                                                                                          (</a:t>
            </a:r>
            <a:r>
              <a:rPr lang="en-US" sz="1200" i="1" dirty="0" smtClean="0"/>
              <a:t>e.g.</a:t>
            </a:r>
            <a:r>
              <a:rPr lang="en-US" sz="1200" dirty="0" smtClean="0"/>
              <a:t>, Cen A, Tingay </a:t>
            </a:r>
            <a:r>
              <a:rPr lang="en-US" sz="1200" i="1" dirty="0" smtClean="0"/>
              <a:t>et al</a:t>
            </a:r>
            <a:r>
              <a:rPr lang="en-US" sz="1200" dirty="0" smtClean="0"/>
              <a:t>. 1998; </a:t>
            </a:r>
            <a:r>
              <a:rPr lang="en-US" sz="1200" dirty="0" smtClean="0">
                <a:solidFill>
                  <a:srgbClr val="FF3C9D"/>
                </a:solidFill>
              </a:rPr>
              <a:t>BL Lac, Cohen, this conference</a:t>
            </a:r>
            <a:r>
              <a:rPr lang="en-US" sz="1400" dirty="0" smtClean="0">
                <a:solidFill>
                  <a:srgbClr val="00FBFF"/>
                </a:solidFill>
              </a:rPr>
              <a:t>)</a:t>
            </a:r>
          </a:p>
          <a:p>
            <a:pPr lvl="2">
              <a:defRPr/>
            </a:pPr>
            <a:r>
              <a:rPr lang="en-US" sz="1400" dirty="0">
                <a:solidFill>
                  <a:srgbClr val="00FBFF"/>
                </a:solidFill>
              </a:rPr>
              <a:t>Power is transmitted through ACZ primarily by Poynting flux </a:t>
            </a:r>
            <a:endParaRPr lang="en-US" sz="1400" dirty="0" smtClean="0">
              <a:solidFill>
                <a:srgbClr val="00FBFF"/>
              </a:solidFill>
            </a:endParaRPr>
          </a:p>
          <a:p>
            <a:pPr lvl="2">
              <a:defRPr/>
            </a:pPr>
            <a:endParaRPr lang="en-US" sz="1400" dirty="0" smtClean="0">
              <a:solidFill>
                <a:srgbClr val="00FBFF"/>
              </a:solidFill>
            </a:endParaRPr>
          </a:p>
          <a:p>
            <a:pPr>
              <a:defRPr/>
            </a:pPr>
            <a:r>
              <a:rPr lang="en-US" sz="2000" dirty="0" smtClean="0">
                <a:solidFill>
                  <a:srgbClr val="00FBFF"/>
                </a:solidFill>
              </a:rPr>
              <a:t>Expected observational properties of post-shock jet</a:t>
            </a:r>
          </a:p>
          <a:p>
            <a:pPr lvl="1">
              <a:defRPr/>
            </a:pPr>
            <a:r>
              <a:rPr lang="en-US" sz="1800" dirty="0">
                <a:solidFill>
                  <a:srgbClr val="00FBFF"/>
                </a:solidFill>
              </a:rPr>
              <a:t>Superluminal VLBI component ejections come from </a:t>
            </a:r>
            <a:r>
              <a:rPr lang="en-US" sz="1800" dirty="0" smtClean="0">
                <a:solidFill>
                  <a:srgbClr val="00FBFF"/>
                </a:solidFill>
              </a:rPr>
              <a:t>RCS, </a:t>
            </a:r>
            <a:r>
              <a:rPr lang="en-US" sz="1800" dirty="0" smtClean="0">
                <a:solidFill>
                  <a:srgbClr val="FF3C9D"/>
                </a:solidFill>
              </a:rPr>
              <a:t>not core</a:t>
            </a:r>
            <a:r>
              <a:rPr lang="en-US" sz="1800" dirty="0" smtClean="0">
                <a:solidFill>
                  <a:srgbClr val="00FBFF"/>
                </a:solidFill>
              </a:rPr>
              <a:t> </a:t>
            </a:r>
            <a:r>
              <a:rPr lang="en-US" sz="1800" dirty="0">
                <a:solidFill>
                  <a:srgbClr val="00FBFF"/>
                </a:solidFill>
              </a:rPr>
              <a:t>(</a:t>
            </a:r>
            <a:r>
              <a:rPr lang="en-US" sz="1400" dirty="0">
                <a:solidFill>
                  <a:srgbClr val="FFFFCC"/>
                </a:solidFill>
              </a:rPr>
              <a:t>Nakamura </a:t>
            </a:r>
            <a:r>
              <a:rPr lang="en-US" sz="1400" i="1" dirty="0">
                <a:solidFill>
                  <a:srgbClr val="FFFFCC"/>
                </a:solidFill>
              </a:rPr>
              <a:t>et al</a:t>
            </a:r>
            <a:r>
              <a:rPr lang="en-US" sz="1400" dirty="0">
                <a:solidFill>
                  <a:srgbClr val="FFFFCC"/>
                </a:solidFill>
              </a:rPr>
              <a:t>. </a:t>
            </a:r>
            <a:r>
              <a:rPr lang="en-US" sz="1400" dirty="0" smtClean="0">
                <a:solidFill>
                  <a:srgbClr val="FFFFCC"/>
                </a:solidFill>
              </a:rPr>
              <a:t>2010</a:t>
            </a:r>
            <a:r>
              <a:rPr lang="en-US" sz="1800" dirty="0" smtClean="0">
                <a:solidFill>
                  <a:srgbClr val="00FBFF"/>
                </a:solidFill>
              </a:rPr>
              <a:t>)</a:t>
            </a:r>
          </a:p>
          <a:p>
            <a:pPr lvl="1">
              <a:defRPr/>
            </a:pPr>
            <a:r>
              <a:rPr lang="en-US" sz="1800" dirty="0" smtClean="0">
                <a:solidFill>
                  <a:srgbClr val="00FBFF"/>
                </a:solidFill>
              </a:rPr>
              <a:t>Post</a:t>
            </a:r>
            <a:r>
              <a:rPr lang="en-US" sz="1800" dirty="0">
                <a:solidFill>
                  <a:srgbClr val="00FBFF"/>
                </a:solidFill>
              </a:rPr>
              <a:t>-shock jet should be </a:t>
            </a:r>
            <a:r>
              <a:rPr lang="en-US" sz="1800" dirty="0">
                <a:solidFill>
                  <a:srgbClr val="66FF99"/>
                </a:solidFill>
              </a:rPr>
              <a:t>trans-</a:t>
            </a:r>
            <a:r>
              <a:rPr lang="en-US" sz="1800" dirty="0" smtClean="0">
                <a:solidFill>
                  <a:srgbClr val="66FF99"/>
                </a:solidFill>
              </a:rPr>
              <a:t>magnetosonic </a:t>
            </a:r>
            <a:r>
              <a:rPr lang="en-US" sz="1800" dirty="0">
                <a:solidFill>
                  <a:srgbClr val="66FF99"/>
                </a:solidFill>
              </a:rPr>
              <a:t>(</a:t>
            </a:r>
            <a:r>
              <a:rPr lang="en-US" sz="1800" i="1" dirty="0" err="1">
                <a:solidFill>
                  <a:srgbClr val="66FF99"/>
                </a:solidFill>
              </a:rPr>
              <a:t>V</a:t>
            </a:r>
            <a:r>
              <a:rPr lang="en-US" sz="1800" baseline="-25000" dirty="0" err="1">
                <a:solidFill>
                  <a:srgbClr val="66FF99"/>
                </a:solidFill>
              </a:rPr>
              <a:t>j</a:t>
            </a:r>
            <a:r>
              <a:rPr lang="en-US" sz="1800" dirty="0">
                <a:solidFill>
                  <a:srgbClr val="66FF99"/>
                </a:solidFill>
              </a:rPr>
              <a:t>  ~  </a:t>
            </a:r>
            <a:r>
              <a:rPr lang="en-US" sz="1800" dirty="0" err="1">
                <a:solidFill>
                  <a:srgbClr val="66FF99"/>
                </a:solidFill>
              </a:rPr>
              <a:t>c</a:t>
            </a:r>
            <a:r>
              <a:rPr lang="en-US" sz="1800" baseline="-25000" dirty="0" err="1">
                <a:solidFill>
                  <a:srgbClr val="66FF99"/>
                </a:solidFill>
              </a:rPr>
              <a:t>ms</a:t>
            </a:r>
            <a:r>
              <a:rPr lang="en-US" sz="1800" dirty="0">
                <a:solidFill>
                  <a:srgbClr val="66FF99"/>
                </a:solidFill>
              </a:rPr>
              <a:t>  ~  </a:t>
            </a:r>
            <a:r>
              <a:rPr lang="en-US" sz="1800" i="1" dirty="0">
                <a:solidFill>
                  <a:srgbClr val="66FF99"/>
                </a:solidFill>
              </a:rPr>
              <a:t>V</a:t>
            </a:r>
            <a:r>
              <a:rPr lang="en-US" sz="1800" baseline="-25000" dirty="0">
                <a:solidFill>
                  <a:srgbClr val="66FF99"/>
                </a:solidFill>
              </a:rPr>
              <a:t>A</a:t>
            </a:r>
            <a:r>
              <a:rPr lang="en-US" sz="1800" dirty="0" smtClean="0">
                <a:solidFill>
                  <a:srgbClr val="66FF99"/>
                </a:solidFill>
              </a:rPr>
              <a:t>)</a:t>
            </a:r>
            <a:r>
              <a:rPr lang="en-US" sz="1800" dirty="0" smtClean="0">
                <a:solidFill>
                  <a:srgbClr val="00FBFF"/>
                </a:solidFill>
              </a:rPr>
              <a:t>, </a:t>
            </a:r>
            <a:r>
              <a:rPr lang="en-US" sz="1800" u="sng" dirty="0" smtClean="0">
                <a:solidFill>
                  <a:srgbClr val="FF3C9D"/>
                </a:solidFill>
              </a:rPr>
              <a:t>completely new jet type</a:t>
            </a:r>
            <a:r>
              <a:rPr lang="en-US" sz="1800" dirty="0" smtClean="0">
                <a:solidFill>
                  <a:srgbClr val="00FBFF"/>
                </a:solidFill>
              </a:rPr>
              <a:t>       as shown in MHD simulations (</a:t>
            </a:r>
            <a:r>
              <a:rPr lang="en-US" sz="1400" dirty="0" smtClean="0"/>
              <a:t>Clark </a:t>
            </a:r>
            <a:r>
              <a:rPr lang="en-US" sz="1400" i="1" dirty="0" smtClean="0"/>
              <a:t>et al</a:t>
            </a:r>
            <a:r>
              <a:rPr lang="en-US" sz="1400" dirty="0" smtClean="0"/>
              <a:t>.;  Lind </a:t>
            </a:r>
            <a:r>
              <a:rPr lang="en-US" sz="1400" i="1" dirty="0" smtClean="0"/>
              <a:t>et al</a:t>
            </a:r>
            <a:r>
              <a:rPr lang="en-US" sz="1400" dirty="0" smtClean="0"/>
              <a:t>.;  </a:t>
            </a:r>
            <a:r>
              <a:rPr lang="en-US" sz="1400" i="1" dirty="0" smtClean="0"/>
              <a:t>etc</a:t>
            </a:r>
            <a:r>
              <a:rPr lang="en-US" sz="1400" dirty="0" smtClean="0"/>
              <a:t>.</a:t>
            </a:r>
            <a:r>
              <a:rPr lang="en-US" sz="1800" dirty="0" smtClean="0">
                <a:solidFill>
                  <a:srgbClr val="00FBFF"/>
                </a:solidFill>
              </a:rPr>
              <a:t>)</a:t>
            </a:r>
          </a:p>
          <a:p>
            <a:pPr lvl="2">
              <a:defRPr/>
            </a:pPr>
            <a:r>
              <a:rPr lang="en-US" sz="1400" dirty="0" smtClean="0">
                <a:solidFill>
                  <a:srgbClr val="00FBFF"/>
                </a:solidFill>
              </a:rPr>
              <a:t>Helical magnetic field still very strong (</a:t>
            </a:r>
            <a:r>
              <a:rPr lang="en-US" sz="1400" i="1" dirty="0" smtClean="0">
                <a:solidFill>
                  <a:srgbClr val="00FBFF"/>
                </a:solidFill>
              </a:rPr>
              <a:t>V</a:t>
            </a:r>
            <a:r>
              <a:rPr lang="en-US" sz="1400" baseline="-25000" dirty="0" smtClean="0">
                <a:solidFill>
                  <a:srgbClr val="00FBFF"/>
                </a:solidFill>
              </a:rPr>
              <a:t>A</a:t>
            </a:r>
            <a:r>
              <a:rPr lang="en-US" sz="1400" dirty="0" smtClean="0">
                <a:solidFill>
                  <a:srgbClr val="00FBFF"/>
                </a:solidFill>
              </a:rPr>
              <a:t> &gt; </a:t>
            </a:r>
            <a:r>
              <a:rPr lang="en-US" sz="1400" dirty="0" err="1" smtClean="0">
                <a:solidFill>
                  <a:srgbClr val="00FBFF"/>
                </a:solidFill>
              </a:rPr>
              <a:t>c</a:t>
            </a:r>
            <a:r>
              <a:rPr lang="en-US" sz="1400" baseline="-25000" dirty="0" err="1" smtClean="0">
                <a:solidFill>
                  <a:srgbClr val="00FBFF"/>
                </a:solidFill>
              </a:rPr>
              <a:t>s</a:t>
            </a:r>
            <a:r>
              <a:rPr lang="en-US" sz="1400" dirty="0" smtClean="0">
                <a:solidFill>
                  <a:srgbClr val="00FBFF"/>
                </a:solidFill>
              </a:rPr>
              <a:t>; </a:t>
            </a:r>
            <a:r>
              <a:rPr lang="en-US" sz="1400" i="1" dirty="0" err="1" smtClean="0">
                <a:solidFill>
                  <a:srgbClr val="00FBFF"/>
                </a:solidFill>
              </a:rPr>
              <a:t>U</a:t>
            </a:r>
            <a:r>
              <a:rPr lang="en-US" sz="1400" baseline="-25000" dirty="0" err="1" smtClean="0">
                <a:solidFill>
                  <a:srgbClr val="00FBFF"/>
                </a:solidFill>
              </a:rPr>
              <a:t>mag</a:t>
            </a:r>
            <a:r>
              <a:rPr lang="en-US" sz="1400" dirty="0" smtClean="0">
                <a:solidFill>
                  <a:srgbClr val="00FBFF"/>
                </a:solidFill>
              </a:rPr>
              <a:t> &gt; U</a:t>
            </a:r>
            <a:r>
              <a:rPr lang="en-US" sz="1400" baseline="-25000" dirty="0" smtClean="0">
                <a:solidFill>
                  <a:srgbClr val="00FBFF"/>
                </a:solidFill>
              </a:rPr>
              <a:t>p</a:t>
            </a:r>
            <a:r>
              <a:rPr lang="en-US" sz="1400" dirty="0" smtClean="0">
                <a:solidFill>
                  <a:srgbClr val="00FBFF"/>
                </a:solidFill>
              </a:rPr>
              <a:t>;  possibly &gt;&gt; )</a:t>
            </a:r>
          </a:p>
          <a:p>
            <a:pPr lvl="2">
              <a:defRPr/>
            </a:pPr>
            <a:r>
              <a:rPr lang="en-US" sz="1400" dirty="0" smtClean="0">
                <a:solidFill>
                  <a:srgbClr val="00FBFF"/>
                </a:solidFill>
              </a:rPr>
              <a:t>EVPA will be </a:t>
            </a:r>
            <a:r>
              <a:rPr lang="en-US" sz="1400" dirty="0" smtClean="0">
                <a:solidFill>
                  <a:srgbClr val="FFFFCC"/>
                </a:solidFill>
              </a:rPr>
              <a:t>parallel</a:t>
            </a:r>
            <a:r>
              <a:rPr lang="en-US" sz="1400" dirty="0" smtClean="0">
                <a:solidFill>
                  <a:srgbClr val="00FBFF"/>
                </a:solidFill>
              </a:rPr>
              <a:t> to jet axis</a:t>
            </a:r>
          </a:p>
          <a:p>
            <a:pPr lvl="2">
              <a:defRPr/>
            </a:pPr>
            <a:r>
              <a:rPr lang="en-US" sz="1400" dirty="0" smtClean="0">
                <a:solidFill>
                  <a:srgbClr val="00FBFF"/>
                </a:solidFill>
              </a:rPr>
              <a:t>Large scale Alfven waves may be observable (</a:t>
            </a:r>
            <a:r>
              <a:rPr lang="en-US" sz="1400" i="1" dirty="0" err="1" smtClean="0">
                <a:solidFill>
                  <a:srgbClr val="00FBFF"/>
                </a:solidFill>
              </a:rPr>
              <a:t>V</a:t>
            </a:r>
            <a:r>
              <a:rPr lang="en-US" sz="1400" baseline="-25000" dirty="0" err="1" smtClean="0">
                <a:solidFill>
                  <a:srgbClr val="00FBFF"/>
                </a:solidFill>
              </a:rPr>
              <a:t>wave</a:t>
            </a:r>
            <a:r>
              <a:rPr lang="en-US" sz="1400" dirty="0" smtClean="0">
                <a:solidFill>
                  <a:srgbClr val="00FBFF"/>
                </a:solidFill>
              </a:rPr>
              <a:t> = </a:t>
            </a:r>
            <a:r>
              <a:rPr lang="en-US" sz="1400" i="1" dirty="0" smtClean="0">
                <a:solidFill>
                  <a:srgbClr val="00FBFF"/>
                </a:solidFill>
              </a:rPr>
              <a:t>V</a:t>
            </a:r>
            <a:r>
              <a:rPr lang="en-US" sz="1400" baseline="-25000" dirty="0" smtClean="0">
                <a:solidFill>
                  <a:srgbClr val="00FBFF"/>
                </a:solidFill>
              </a:rPr>
              <a:t>A </a:t>
            </a:r>
            <a:r>
              <a:rPr lang="en-US" sz="1400" dirty="0" smtClean="0">
                <a:solidFill>
                  <a:srgbClr val="00FBFF"/>
                </a:solidFill>
              </a:rPr>
              <a:t> sin α)</a:t>
            </a:r>
          </a:p>
          <a:p>
            <a:pPr lvl="2">
              <a:defRPr/>
            </a:pPr>
            <a:r>
              <a:rPr lang="en-US" sz="1400" dirty="0" smtClean="0">
                <a:solidFill>
                  <a:srgbClr val="66FF99"/>
                </a:solidFill>
              </a:rPr>
              <a:t>If  </a:t>
            </a:r>
            <a:r>
              <a:rPr lang="en-US" sz="1400" i="1" dirty="0" smtClean="0">
                <a:solidFill>
                  <a:srgbClr val="66FF99"/>
                </a:solidFill>
              </a:rPr>
              <a:t>V</a:t>
            </a:r>
            <a:r>
              <a:rPr lang="en-US" sz="1400" baseline="-25000" dirty="0" smtClean="0">
                <a:solidFill>
                  <a:srgbClr val="66FF99"/>
                </a:solidFill>
              </a:rPr>
              <a:t>A</a:t>
            </a:r>
            <a:r>
              <a:rPr lang="en-US" sz="1400" dirty="0" smtClean="0">
                <a:solidFill>
                  <a:srgbClr val="66FF99"/>
                </a:solidFill>
              </a:rPr>
              <a:t>  ~  </a:t>
            </a:r>
            <a:r>
              <a:rPr lang="en-US" sz="1400" dirty="0" err="1" smtClean="0">
                <a:solidFill>
                  <a:srgbClr val="66FF99"/>
                </a:solidFill>
              </a:rPr>
              <a:t>c</a:t>
            </a:r>
            <a:r>
              <a:rPr lang="en-US" sz="1400" baseline="-25000" dirty="0" err="1" smtClean="0">
                <a:solidFill>
                  <a:srgbClr val="66FF99"/>
                </a:solidFill>
              </a:rPr>
              <a:t>s</a:t>
            </a:r>
            <a:r>
              <a:rPr lang="en-US" sz="1400" dirty="0" smtClean="0">
                <a:solidFill>
                  <a:srgbClr val="66FF99"/>
                </a:solidFill>
              </a:rPr>
              <a:t>,  moving components </a:t>
            </a:r>
            <a:r>
              <a:rPr lang="en-US" sz="1400" i="1" u="sng" dirty="0" smtClean="0">
                <a:solidFill>
                  <a:srgbClr val="66FF99"/>
                </a:solidFill>
              </a:rPr>
              <a:t>may</a:t>
            </a:r>
            <a:r>
              <a:rPr lang="en-US" sz="1400" dirty="0" smtClean="0">
                <a:solidFill>
                  <a:srgbClr val="66FF99"/>
                </a:solidFill>
              </a:rPr>
              <a:t> be both</a:t>
            </a:r>
          </a:p>
          <a:p>
            <a:pPr lvl="3">
              <a:defRPr/>
            </a:pPr>
            <a:r>
              <a:rPr lang="en-US" sz="1400" dirty="0" smtClean="0">
                <a:solidFill>
                  <a:srgbClr val="66FF99"/>
                </a:solidFill>
              </a:rPr>
              <a:t>Fast MHD shocks (</a:t>
            </a:r>
            <a:r>
              <a:rPr lang="en-US" sz="1400" i="1" dirty="0" err="1" smtClean="0">
                <a:solidFill>
                  <a:srgbClr val="66FF99"/>
                </a:solidFill>
              </a:rPr>
              <a:t>V</a:t>
            </a:r>
            <a:r>
              <a:rPr lang="en-US" sz="1400" baseline="-25000" dirty="0" err="1" smtClean="0">
                <a:solidFill>
                  <a:srgbClr val="66FF99"/>
                </a:solidFill>
              </a:rPr>
              <a:t>comp</a:t>
            </a:r>
            <a:r>
              <a:rPr lang="en-US" sz="1400" dirty="0" smtClean="0">
                <a:solidFill>
                  <a:srgbClr val="66FF99"/>
                </a:solidFill>
              </a:rPr>
              <a:t> ≥ </a:t>
            </a:r>
            <a:r>
              <a:rPr lang="en-US" sz="1400" i="1" dirty="0" smtClean="0">
                <a:solidFill>
                  <a:srgbClr val="66FF99"/>
                </a:solidFill>
              </a:rPr>
              <a:t>V</a:t>
            </a:r>
            <a:r>
              <a:rPr lang="en-US" sz="1400" baseline="-25000" dirty="0" smtClean="0">
                <a:solidFill>
                  <a:srgbClr val="66FF99"/>
                </a:solidFill>
              </a:rPr>
              <a:t>F</a:t>
            </a:r>
            <a:r>
              <a:rPr lang="en-US" sz="1400" dirty="0" smtClean="0">
                <a:solidFill>
                  <a:srgbClr val="66FF99"/>
                </a:solidFill>
              </a:rPr>
              <a:t>; compress helical magnetic field)</a:t>
            </a:r>
          </a:p>
          <a:p>
            <a:pPr lvl="3">
              <a:defRPr/>
            </a:pPr>
            <a:r>
              <a:rPr lang="en-US" sz="1400" dirty="0" smtClean="0">
                <a:solidFill>
                  <a:srgbClr val="66FF99"/>
                </a:solidFill>
              </a:rPr>
              <a:t>Slow MHD shocks </a:t>
            </a:r>
            <a:r>
              <a:rPr lang="en-US" sz="1400" dirty="0">
                <a:solidFill>
                  <a:srgbClr val="66FF99"/>
                </a:solidFill>
              </a:rPr>
              <a:t>(</a:t>
            </a:r>
            <a:r>
              <a:rPr lang="en-US" sz="1400" i="1" dirty="0" err="1">
                <a:solidFill>
                  <a:srgbClr val="66FF99"/>
                </a:solidFill>
              </a:rPr>
              <a:t>V</a:t>
            </a:r>
            <a:r>
              <a:rPr lang="en-US" sz="1400" baseline="-25000" dirty="0" err="1">
                <a:solidFill>
                  <a:srgbClr val="66FF99"/>
                </a:solidFill>
              </a:rPr>
              <a:t>comp</a:t>
            </a:r>
            <a:r>
              <a:rPr lang="en-US" sz="1400" dirty="0">
                <a:solidFill>
                  <a:srgbClr val="66FF99"/>
                </a:solidFill>
              </a:rPr>
              <a:t> ≥ </a:t>
            </a:r>
            <a:r>
              <a:rPr lang="en-US" sz="1400" i="1" dirty="0" smtClean="0">
                <a:solidFill>
                  <a:srgbClr val="66FF99"/>
                </a:solidFill>
              </a:rPr>
              <a:t>V</a:t>
            </a:r>
            <a:r>
              <a:rPr lang="en-US" sz="1400" baseline="-25000" dirty="0" smtClean="0">
                <a:solidFill>
                  <a:srgbClr val="66FF99"/>
                </a:solidFill>
              </a:rPr>
              <a:t>S</a:t>
            </a:r>
            <a:r>
              <a:rPr lang="en-US" sz="1400" dirty="0" smtClean="0">
                <a:solidFill>
                  <a:srgbClr val="66FF99"/>
                </a:solidFill>
              </a:rPr>
              <a:t>; </a:t>
            </a:r>
            <a:r>
              <a:rPr lang="en-US" sz="1400" dirty="0">
                <a:solidFill>
                  <a:srgbClr val="66FF99"/>
                </a:solidFill>
              </a:rPr>
              <a:t>compress </a:t>
            </a:r>
            <a:r>
              <a:rPr lang="en-US" sz="1400" dirty="0" smtClean="0">
                <a:solidFill>
                  <a:srgbClr val="66FF99"/>
                </a:solidFill>
              </a:rPr>
              <a:t>only plasma;                                                                  follow rotation of jet helix)</a:t>
            </a:r>
          </a:p>
          <a:p>
            <a:pPr lvl="2">
              <a:defRPr/>
            </a:pPr>
            <a:r>
              <a:rPr lang="en-US" sz="1400" dirty="0" smtClean="0">
                <a:solidFill>
                  <a:srgbClr val="FF3C9D"/>
                </a:solidFill>
              </a:rPr>
              <a:t>May observe moving components following a </a:t>
            </a:r>
            <a:r>
              <a:rPr lang="en-US" sz="1400" cap="all" dirty="0" smtClean="0">
                <a:solidFill>
                  <a:srgbClr val="FF3C9D"/>
                </a:solidFill>
              </a:rPr>
              <a:t>non-ballistic</a:t>
            </a:r>
            <a:r>
              <a:rPr lang="en-US" sz="1400" dirty="0" smtClean="0">
                <a:solidFill>
                  <a:srgbClr val="FF3C9D"/>
                </a:solidFill>
              </a:rPr>
              <a:t> path                                                                 (pulled aside by Alfven wave)</a:t>
            </a:r>
          </a:p>
        </p:txBody>
      </p:sp>
      <p:sp>
        <p:nvSpPr>
          <p:cNvPr id="18434" name="Title 1"/>
          <p:cNvSpPr>
            <a:spLocks noGrp="1"/>
          </p:cNvSpPr>
          <p:nvPr>
            <p:ph type="title"/>
          </p:nvPr>
        </p:nvSpPr>
        <p:spPr>
          <a:xfrm>
            <a:off x="76200" y="0"/>
            <a:ext cx="9067800" cy="609600"/>
          </a:xfrm>
        </p:spPr>
        <p:txBody>
          <a:bodyPr/>
          <a:lstStyle/>
          <a:p>
            <a:r>
              <a:rPr lang="en-US" sz="3200" dirty="0" smtClean="0">
                <a:latin typeface="Times New Roman" charset="0"/>
                <a:ea typeface="ＭＳ Ｐゴシック" charset="0"/>
                <a:cs typeface="ＭＳ Ｐゴシック" charset="0"/>
              </a:rPr>
              <a:t>How Would an RCS and Its Post-Shock Jet Appear? </a:t>
            </a:r>
            <a:endParaRPr lang="en-US" sz="3200" dirty="0">
              <a:latin typeface="Times New Roman" charset="0"/>
              <a:ea typeface="ＭＳ Ｐゴシック" charset="0"/>
              <a:cs typeface="ＭＳ Ｐゴシック" charset="0"/>
            </a:endParaRPr>
          </a:p>
        </p:txBody>
      </p:sp>
      <p:grpSp>
        <p:nvGrpSpPr>
          <p:cNvPr id="18435" name="Group 33"/>
          <p:cNvGrpSpPr>
            <a:grpSpLocks/>
          </p:cNvGrpSpPr>
          <p:nvPr/>
        </p:nvGrpSpPr>
        <p:grpSpPr bwMode="auto">
          <a:xfrm>
            <a:off x="5851525" y="762000"/>
            <a:ext cx="3224213" cy="2322898"/>
            <a:chOff x="5850889" y="762000"/>
            <a:chExt cx="3225377" cy="2322667"/>
          </a:xfrm>
        </p:grpSpPr>
        <p:pic>
          <p:nvPicPr>
            <p:cNvPr id="18451" name="Picture 32" descr="Cheung_etal07_fi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0889" y="762000"/>
              <a:ext cx="3225377" cy="168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Text Box 20"/>
            <p:cNvSpPr txBox="1">
              <a:spLocks noChangeArrowheads="1"/>
            </p:cNvSpPr>
            <p:nvPr/>
          </p:nvSpPr>
          <p:spPr bwMode="auto">
            <a:xfrm>
              <a:off x="5943600" y="2438400"/>
              <a:ext cx="3048000" cy="64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200" dirty="0"/>
                <a:t>HST-1 in M 87 (Cheung </a:t>
              </a:r>
              <a:r>
                <a:rPr lang="en-US" sz="1200" i="1" dirty="0"/>
                <a:t>et al</a:t>
              </a:r>
              <a:r>
                <a:rPr lang="en-US" sz="1200" dirty="0"/>
                <a:t>. 2007</a:t>
              </a:r>
              <a:r>
                <a:rPr lang="en-US" sz="1200" dirty="0" smtClean="0"/>
                <a:t>)             (See also </a:t>
              </a:r>
              <a:r>
                <a:rPr lang="en-US" sz="1200" dirty="0" err="1" smtClean="0"/>
                <a:t>Agudo</a:t>
              </a:r>
              <a:r>
                <a:rPr lang="en-US" sz="1200" dirty="0" smtClean="0"/>
                <a:t> et al. 2012;</a:t>
              </a:r>
              <a:r>
                <a:rPr lang="en-US" sz="1200" dirty="0" smtClean="0">
                  <a:solidFill>
                    <a:srgbClr val="FF3C9D"/>
                  </a:solidFill>
                </a:rPr>
                <a:t>                           and BL Lac, Cohen, this conference</a:t>
              </a:r>
              <a:r>
                <a:rPr lang="en-US" sz="1200" dirty="0" smtClean="0"/>
                <a:t>)</a:t>
              </a:r>
              <a:endParaRPr lang="en-US" sz="1200" dirty="0"/>
            </a:p>
          </p:txBody>
        </p:sp>
      </p:grpSp>
      <p:cxnSp>
        <p:nvCxnSpPr>
          <p:cNvPr id="24" name="Straight Arrow Connector 23"/>
          <p:cNvCxnSpPr>
            <a:cxnSpLocks noChangeShapeType="1"/>
          </p:cNvCxnSpPr>
          <p:nvPr/>
        </p:nvCxnSpPr>
        <p:spPr bwMode="auto">
          <a:xfrm flipV="1">
            <a:off x="6045200" y="1196975"/>
            <a:ext cx="2819400" cy="1295400"/>
          </a:xfrm>
          <a:prstGeom prst="straightConnector1">
            <a:avLst/>
          </a:prstGeom>
          <a:noFill/>
          <a:ln w="38100">
            <a:solidFill>
              <a:schemeClr val="accent1"/>
            </a:solidFill>
            <a:round/>
            <a:headEnd type="diamond" w="lg" len="sm"/>
            <a:tailEnd type="diamond" w="lg" len="sm"/>
          </a:ln>
          <a:extLst>
            <a:ext uri="{909E8E84-426E-40dd-AFC4-6F175D3DCCD1}">
              <a14:hiddenFill xmlns:a14="http://schemas.microsoft.com/office/drawing/2010/main">
                <a:noFill/>
              </a14:hiddenFill>
            </a:ext>
          </a:extLst>
        </p:spPr>
      </p:cxnSp>
      <p:grpSp>
        <p:nvGrpSpPr>
          <p:cNvPr id="20" name="Group 19"/>
          <p:cNvGrpSpPr/>
          <p:nvPr/>
        </p:nvGrpSpPr>
        <p:grpSpPr>
          <a:xfrm>
            <a:off x="3429000" y="990600"/>
            <a:ext cx="5334000" cy="1298575"/>
            <a:chOff x="3429000" y="1292225"/>
            <a:chExt cx="5334000" cy="1298575"/>
          </a:xfrm>
        </p:grpSpPr>
        <p:cxnSp>
          <p:nvCxnSpPr>
            <p:cNvPr id="4" name="Straight Arrow Connector 3"/>
            <p:cNvCxnSpPr>
              <a:cxnSpLocks noChangeShapeType="1"/>
            </p:cNvCxnSpPr>
            <p:nvPr/>
          </p:nvCxnSpPr>
          <p:spPr bwMode="auto">
            <a:xfrm flipV="1">
              <a:off x="5265738" y="1292225"/>
              <a:ext cx="3497262" cy="307975"/>
            </a:xfrm>
            <a:prstGeom prst="straightConnector1">
              <a:avLst/>
            </a:prstGeom>
            <a:noFill/>
            <a:ln w="38100">
              <a:solidFill>
                <a:schemeClr val="accent1"/>
              </a:solidFill>
              <a:round/>
              <a:headEnd type="none" w="sm" len="sm"/>
              <a:tailEnd type="arrow" w="med" len="med"/>
            </a:ln>
            <a:extLst>
              <a:ext uri="{909E8E84-426E-40dd-AFC4-6F175D3DCCD1}">
                <a14:hiddenFill xmlns:a14="http://schemas.microsoft.com/office/drawing/2010/main">
                  <a:noFill/>
                </a14:hiddenFill>
              </a:ext>
            </a:extLst>
          </p:spPr>
        </p:cxnSp>
        <p:cxnSp>
          <p:nvCxnSpPr>
            <p:cNvPr id="21" name="Curved Connector 20"/>
            <p:cNvCxnSpPr>
              <a:cxnSpLocks noChangeShapeType="1"/>
            </p:cNvCxnSpPr>
            <p:nvPr/>
          </p:nvCxnSpPr>
          <p:spPr bwMode="auto">
            <a:xfrm>
              <a:off x="3429000" y="1905000"/>
              <a:ext cx="2514600" cy="685800"/>
            </a:xfrm>
            <a:prstGeom prst="curvedConnector3">
              <a:avLst>
                <a:gd name="adj1" fmla="val 98486"/>
              </a:avLst>
            </a:prstGeom>
            <a:noFill/>
            <a:ln w="38100">
              <a:solidFill>
                <a:srgbClr val="FF9933"/>
              </a:solidFill>
              <a:round/>
              <a:headEnd type="none" w="sm" len="sm"/>
              <a:tailEnd type="arrow" w="med" len="med"/>
            </a:ln>
            <a:extLst>
              <a:ext uri="{909E8E84-426E-40dd-AFC4-6F175D3DCCD1}">
                <a14:hiddenFill xmlns:a14="http://schemas.microsoft.com/office/drawing/2010/main">
                  <a:noFill/>
                </a14:hiddenFill>
              </a:ext>
            </a:extLst>
          </p:spPr>
        </p:cxnSp>
      </p:grpSp>
      <p:cxnSp>
        <p:nvCxnSpPr>
          <p:cNvPr id="22" name="Straight Arrow Connector 21"/>
          <p:cNvCxnSpPr>
            <a:cxnSpLocks noChangeShapeType="1"/>
          </p:cNvCxnSpPr>
          <p:nvPr/>
        </p:nvCxnSpPr>
        <p:spPr bwMode="auto">
          <a:xfrm flipV="1">
            <a:off x="8763000" y="1981200"/>
            <a:ext cx="0" cy="1524000"/>
          </a:xfrm>
          <a:prstGeom prst="straightConnector1">
            <a:avLst/>
          </a:prstGeom>
          <a:noFill/>
          <a:ln w="38100">
            <a:solidFill>
              <a:schemeClr val="accent1"/>
            </a:solidFill>
            <a:round/>
            <a:headEnd type="none" w="sm" len="sm"/>
            <a:tailEnd type="arrow" w="med" len="med"/>
          </a:ln>
          <a:extLst>
            <a:ext uri="{909E8E84-426E-40dd-AFC4-6F175D3DCCD1}">
              <a14:hiddenFill xmlns:a14="http://schemas.microsoft.com/office/drawing/2010/main">
                <a:noFill/>
              </a14:hiddenFill>
            </a:ext>
          </a:extLst>
        </p:spPr>
      </p:cxnSp>
      <p:grpSp>
        <p:nvGrpSpPr>
          <p:cNvPr id="29" name="Group 28"/>
          <p:cNvGrpSpPr>
            <a:grpSpLocks/>
          </p:cNvGrpSpPr>
          <p:nvPr/>
        </p:nvGrpSpPr>
        <p:grpSpPr bwMode="auto">
          <a:xfrm>
            <a:off x="6477000" y="4122737"/>
            <a:ext cx="2559050" cy="2506663"/>
            <a:chOff x="6477000" y="4190999"/>
            <a:chExt cx="2558755" cy="2506133"/>
          </a:xfrm>
        </p:grpSpPr>
        <p:pic>
          <p:nvPicPr>
            <p:cNvPr id="30" name="Picture 7" descr="S-wave_slinky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190999"/>
              <a:ext cx="2558755" cy="250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p:nvCxnSpPr>
          <p:spPr bwMode="auto">
            <a:xfrm flipV="1">
              <a:off x="6629400" y="4419600"/>
              <a:ext cx="7620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21300000"/>
              </a:camera>
              <a:lightRig rig="threePt" dir="t"/>
            </a:scene3d>
          </p:spPr>
        </p:cxnSp>
        <p:cxnSp>
          <p:nvCxnSpPr>
            <p:cNvPr id="32" name="Straight Connector 31"/>
            <p:cNvCxnSpPr/>
            <p:nvPr/>
          </p:nvCxnSpPr>
          <p:spPr bwMode="auto">
            <a:xfrm flipV="1">
              <a:off x="6858000" y="4821765"/>
              <a:ext cx="7620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540000"/>
              </a:camera>
              <a:lightRig rig="threePt" dir="t"/>
            </a:scene3d>
          </p:spPr>
        </p:cxnSp>
        <p:cxnSp>
          <p:nvCxnSpPr>
            <p:cNvPr id="33" name="Straight Connector 32"/>
            <p:cNvCxnSpPr/>
            <p:nvPr/>
          </p:nvCxnSpPr>
          <p:spPr bwMode="auto">
            <a:xfrm flipH="1" flipV="1">
              <a:off x="7315200" y="5181600"/>
              <a:ext cx="7620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1080000"/>
              </a:camera>
              <a:lightRig rig="threePt" dir="t"/>
            </a:scene3d>
          </p:spPr>
        </p:cxnSp>
        <p:cxnSp>
          <p:nvCxnSpPr>
            <p:cNvPr id="34" name="Straight Connector 33"/>
            <p:cNvCxnSpPr/>
            <p:nvPr/>
          </p:nvCxnSpPr>
          <p:spPr bwMode="auto">
            <a:xfrm flipV="1">
              <a:off x="7857066" y="5448297"/>
              <a:ext cx="7620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360000"/>
              </a:camera>
              <a:lightRig rig="threePt" dir="t"/>
            </a:scene3d>
          </p:spPr>
        </p:cxnSp>
        <p:cxnSp>
          <p:nvCxnSpPr>
            <p:cNvPr id="35" name="Straight Connector 34"/>
            <p:cNvCxnSpPr/>
            <p:nvPr/>
          </p:nvCxnSpPr>
          <p:spPr bwMode="auto">
            <a:xfrm flipV="1">
              <a:off x="8186731" y="5930901"/>
              <a:ext cx="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21300000"/>
              </a:camera>
              <a:lightRig rig="threePt" dir="t"/>
            </a:scene3d>
          </p:spPr>
        </p:cxnSp>
        <p:cxnSp>
          <p:nvCxnSpPr>
            <p:cNvPr id="36" name="Straight Connector 35"/>
            <p:cNvCxnSpPr/>
            <p:nvPr/>
          </p:nvCxnSpPr>
          <p:spPr bwMode="auto">
            <a:xfrm flipV="1">
              <a:off x="8503686" y="6324600"/>
              <a:ext cx="0" cy="228600"/>
            </a:xfrm>
            <a:prstGeom prst="line">
              <a:avLst/>
            </a:prstGeom>
            <a:noFill/>
            <a:ln w="63500" cap="rnd" cmpd="sng" algn="ctr">
              <a:solidFill>
                <a:schemeClr val="accent1"/>
              </a:solidFill>
              <a:prstDash val="solid"/>
              <a:round/>
              <a:headEnd type="none" w="sm" len="sm"/>
              <a:tailEnd type="none" w="sm" len="sm"/>
            </a:ln>
            <a:effectLst/>
            <a:scene3d>
              <a:camera prst="orthographicFront">
                <a:rot lat="0" lon="0" rev="120000"/>
              </a:camera>
              <a:lightRig rig="threePt" dir="t"/>
            </a:scene3d>
          </p:spPr>
        </p:cxnSp>
      </p:grpSp>
      <p:cxnSp>
        <p:nvCxnSpPr>
          <p:cNvPr id="37" name="Straight Arrow Connector 36"/>
          <p:cNvCxnSpPr>
            <a:cxnSpLocks noChangeShapeType="1"/>
          </p:cNvCxnSpPr>
          <p:nvPr/>
        </p:nvCxnSpPr>
        <p:spPr bwMode="auto">
          <a:xfrm flipV="1">
            <a:off x="5867400" y="4419600"/>
            <a:ext cx="1143000" cy="533400"/>
          </a:xfrm>
          <a:prstGeom prst="straightConnector1">
            <a:avLst/>
          </a:prstGeom>
          <a:noFill/>
          <a:ln w="38100">
            <a:solidFill>
              <a:srgbClr val="00FBFF"/>
            </a:solidFill>
            <a:round/>
            <a:headEnd type="none" w="sm" len="sm"/>
            <a:tailEnd type="arrow" w="med" len="med"/>
          </a:ln>
          <a:extLst>
            <a:ext uri="{909E8E84-426E-40dd-AFC4-6F175D3DCCD1}">
              <a14:hiddenFill xmlns:a14="http://schemas.microsoft.com/office/drawing/2010/main">
                <a:noFill/>
              </a14:hiddenFill>
            </a:ext>
          </a:extLst>
        </p:spPr>
      </p:cxnSp>
      <p:cxnSp>
        <p:nvCxnSpPr>
          <p:cNvPr id="42" name="Straight Arrow Connector 41"/>
          <p:cNvCxnSpPr>
            <a:cxnSpLocks noChangeShapeType="1"/>
          </p:cNvCxnSpPr>
          <p:nvPr/>
        </p:nvCxnSpPr>
        <p:spPr bwMode="auto">
          <a:xfrm flipV="1">
            <a:off x="5867400" y="5562600"/>
            <a:ext cx="1981200" cy="609600"/>
          </a:xfrm>
          <a:prstGeom prst="straightConnector1">
            <a:avLst/>
          </a:prstGeom>
          <a:noFill/>
          <a:ln w="38100">
            <a:solidFill>
              <a:srgbClr val="00FBFF"/>
            </a:solidFill>
            <a:round/>
            <a:headEnd type="none" w="sm" len="sm"/>
            <a:tailEnd type="arrow" w="med" len="med"/>
          </a:ln>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flipV="1">
            <a:off x="4572000" y="4953000"/>
            <a:ext cx="2286000" cy="228600"/>
          </a:xfrm>
          <a:prstGeom prst="straightConnector1">
            <a:avLst/>
          </a:prstGeom>
          <a:noFill/>
          <a:ln w="38100">
            <a:solidFill>
              <a:srgbClr val="00FBFF"/>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51785198"/>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067800" cy="6096000"/>
          </a:xfrm>
        </p:spPr>
        <p:txBody>
          <a:bodyPr/>
          <a:lstStyle/>
          <a:p>
            <a:pPr marL="0" indent="0">
              <a:buFontTx/>
              <a:buNone/>
              <a:defRPr/>
            </a:pPr>
            <a:endParaRPr lang="en-US" sz="200" dirty="0" smtClean="0">
              <a:solidFill>
                <a:schemeClr val="tx2"/>
              </a:solidFill>
            </a:endParaRPr>
          </a:p>
          <a:p>
            <a:pPr>
              <a:defRPr/>
            </a:pPr>
            <a:r>
              <a:rPr lang="en-US" sz="2400" dirty="0" smtClean="0">
                <a:solidFill>
                  <a:srgbClr val="00FBFF"/>
                </a:solidFill>
              </a:rPr>
              <a:t>Theoretical</a:t>
            </a:r>
          </a:p>
          <a:p>
            <a:pPr lvl="1">
              <a:defRPr/>
            </a:pPr>
            <a:r>
              <a:rPr lang="en-US" sz="2000" dirty="0" smtClean="0">
                <a:solidFill>
                  <a:srgbClr val="00FBFF"/>
                </a:solidFill>
              </a:rPr>
              <a:t>For </a:t>
            </a:r>
            <a:r>
              <a:rPr lang="en-US" sz="2000" dirty="0">
                <a:solidFill>
                  <a:srgbClr val="00FBFF"/>
                </a:solidFill>
              </a:rPr>
              <a:t>a number of theoretical </a:t>
            </a:r>
            <a:r>
              <a:rPr lang="en-US" sz="2000" dirty="0" smtClean="0">
                <a:solidFill>
                  <a:srgbClr val="00FBFF"/>
                </a:solidFill>
              </a:rPr>
              <a:t>reasons at least one recollimation shock (RCS) is expected in a jet </a:t>
            </a:r>
          </a:p>
          <a:p>
            <a:pPr lvl="2">
              <a:defRPr/>
            </a:pPr>
            <a:r>
              <a:rPr lang="en-US" sz="1800" dirty="0" smtClean="0">
                <a:solidFill>
                  <a:srgbClr val="00FBFF"/>
                </a:solidFill>
              </a:rPr>
              <a:t>Pinch-shocks form spontaneously in super-MS flows with strong helical fields</a:t>
            </a:r>
          </a:p>
          <a:p>
            <a:pPr lvl="2">
              <a:defRPr/>
            </a:pPr>
            <a:r>
              <a:rPr lang="en-US" sz="1800" dirty="0" smtClean="0">
                <a:solidFill>
                  <a:srgbClr val="00FBFF"/>
                </a:solidFill>
              </a:rPr>
              <a:t>Self-similar models and some simulations of jets re-collimate far from the launch point</a:t>
            </a:r>
          </a:p>
          <a:p>
            <a:pPr lvl="1">
              <a:defRPr/>
            </a:pPr>
            <a:r>
              <a:rPr lang="en-US" sz="2000" dirty="0" smtClean="0">
                <a:solidFill>
                  <a:srgbClr val="00FBFF"/>
                </a:solidFill>
              </a:rPr>
              <a:t>Simulations </a:t>
            </a:r>
            <a:r>
              <a:rPr lang="en-US" sz="2000" dirty="0">
                <a:solidFill>
                  <a:srgbClr val="00FBFF"/>
                </a:solidFill>
              </a:rPr>
              <a:t>of </a:t>
            </a:r>
            <a:r>
              <a:rPr lang="en-US" sz="2000" dirty="0" smtClean="0">
                <a:solidFill>
                  <a:srgbClr val="00FBFF"/>
                </a:solidFill>
              </a:rPr>
              <a:t>such flows </a:t>
            </a:r>
            <a:r>
              <a:rPr lang="en-US" sz="2000" dirty="0">
                <a:solidFill>
                  <a:srgbClr val="00FBFF"/>
                </a:solidFill>
              </a:rPr>
              <a:t>and shocks do re-structure the jet beyond the shock (super-MS </a:t>
            </a:r>
            <a:r>
              <a:rPr lang="en-US" sz="2000" dirty="0">
                <a:solidFill>
                  <a:srgbClr val="00FBFF"/>
                </a:solidFill>
                <a:latin typeface="Wingdings"/>
                <a:ea typeface="Wingdings"/>
                <a:cs typeface="Wingdings"/>
                <a:sym typeface="Wingdings"/>
              </a:rPr>
              <a:t></a:t>
            </a:r>
            <a:r>
              <a:rPr lang="en-US" sz="2000" dirty="0">
                <a:solidFill>
                  <a:srgbClr val="00FBFF"/>
                </a:solidFill>
                <a:sym typeface="Wingdings"/>
              </a:rPr>
              <a:t> trans-MS)</a:t>
            </a:r>
          </a:p>
          <a:p>
            <a:pPr>
              <a:defRPr/>
            </a:pPr>
            <a:r>
              <a:rPr lang="en-US" sz="2200" dirty="0" smtClean="0">
                <a:solidFill>
                  <a:srgbClr val="00FBFF"/>
                </a:solidFill>
              </a:rPr>
              <a:t>Observational </a:t>
            </a:r>
          </a:p>
          <a:p>
            <a:pPr lvl="1">
              <a:defRPr/>
            </a:pPr>
            <a:r>
              <a:rPr lang="en-US" sz="2000" dirty="0" smtClean="0">
                <a:solidFill>
                  <a:srgbClr val="00FBFF"/>
                </a:solidFill>
              </a:rPr>
              <a:t>A single stationary “component”, with RCS-like properties, is seen in a number of BL Lac and FR I </a:t>
            </a:r>
            <a:r>
              <a:rPr lang="en-US" sz="2000" dirty="0">
                <a:solidFill>
                  <a:srgbClr val="00FBFF"/>
                </a:solidFill>
              </a:rPr>
              <a:t>objects </a:t>
            </a:r>
            <a:endParaRPr lang="en-US" sz="2000" dirty="0" smtClean="0">
              <a:solidFill>
                <a:srgbClr val="00FBFF"/>
              </a:solidFill>
            </a:endParaRPr>
          </a:p>
          <a:p>
            <a:pPr lvl="1">
              <a:defRPr/>
            </a:pPr>
            <a:r>
              <a:rPr lang="en-US" sz="2000" dirty="0" smtClean="0">
                <a:solidFill>
                  <a:srgbClr val="00FBFF"/>
                </a:solidFill>
              </a:rPr>
              <a:t>These </a:t>
            </a:r>
            <a:r>
              <a:rPr lang="en-US" sz="2000" dirty="0" smtClean="0">
                <a:solidFill>
                  <a:srgbClr val="FFCC66"/>
                </a:solidFill>
              </a:rPr>
              <a:t>stationary</a:t>
            </a:r>
            <a:r>
              <a:rPr lang="en-US" sz="2000" dirty="0" smtClean="0">
                <a:solidFill>
                  <a:srgbClr val="00FBFF"/>
                </a:solidFill>
              </a:rPr>
              <a:t> features appear to </a:t>
            </a:r>
            <a:r>
              <a:rPr lang="en-US" sz="2000" dirty="0" smtClean="0">
                <a:solidFill>
                  <a:srgbClr val="FFCC66"/>
                </a:solidFill>
              </a:rPr>
              <a:t>eject</a:t>
            </a:r>
            <a:r>
              <a:rPr lang="en-US" sz="2000" dirty="0" smtClean="0">
                <a:solidFill>
                  <a:srgbClr val="00FBFF"/>
                </a:solidFill>
              </a:rPr>
              <a:t> classical </a:t>
            </a:r>
            <a:r>
              <a:rPr lang="en-US" sz="2000" dirty="0" smtClean="0">
                <a:solidFill>
                  <a:schemeClr val="tx2"/>
                </a:solidFill>
              </a:rPr>
              <a:t>moving</a:t>
            </a:r>
            <a:r>
              <a:rPr lang="en-US" sz="2000" dirty="0" smtClean="0">
                <a:solidFill>
                  <a:srgbClr val="00FBFF"/>
                </a:solidFill>
              </a:rPr>
              <a:t> components on their own – a property originally thought to be exclusive to VLBI “cores”</a:t>
            </a:r>
          </a:p>
          <a:p>
            <a:pPr lvl="1">
              <a:defRPr/>
            </a:pPr>
            <a:r>
              <a:rPr lang="en-US" sz="2000" dirty="0" smtClean="0">
                <a:solidFill>
                  <a:srgbClr val="00FBFF"/>
                </a:solidFill>
              </a:rPr>
              <a:t>Shock models of these “components” work well in explaining radio flares</a:t>
            </a:r>
          </a:p>
          <a:p>
            <a:pPr lvl="1">
              <a:defRPr/>
            </a:pPr>
            <a:endParaRPr lang="en-US" sz="2000" dirty="0">
              <a:solidFill>
                <a:srgbClr val="00FBFF"/>
              </a:solidFill>
            </a:endParaRPr>
          </a:p>
          <a:p>
            <a:pPr>
              <a:defRPr/>
            </a:pPr>
            <a:r>
              <a:rPr lang="en-US" sz="2200" dirty="0" smtClean="0">
                <a:solidFill>
                  <a:srgbClr val="FF3C9D"/>
                </a:solidFill>
              </a:rPr>
              <a:t>So, a reasonable </a:t>
            </a:r>
            <a:r>
              <a:rPr lang="en-US" sz="2200" dirty="0">
                <a:solidFill>
                  <a:srgbClr val="FF3C9D"/>
                </a:solidFill>
              </a:rPr>
              <a:t>model for BL Lac </a:t>
            </a:r>
            <a:r>
              <a:rPr lang="en-US" sz="2200" dirty="0" smtClean="0">
                <a:solidFill>
                  <a:srgbClr val="FF3C9D"/>
                </a:solidFill>
              </a:rPr>
              <a:t>sources may be the RCS one,  where super-MS flow from the ACZ is converted into a trans-magnetosonic flow</a:t>
            </a:r>
          </a:p>
        </p:txBody>
      </p:sp>
      <p:sp>
        <p:nvSpPr>
          <p:cNvPr id="18434" name="Title 1"/>
          <p:cNvSpPr>
            <a:spLocks noGrp="1"/>
          </p:cNvSpPr>
          <p:nvPr>
            <p:ph type="title"/>
          </p:nvPr>
        </p:nvSpPr>
        <p:spPr>
          <a:xfrm>
            <a:off x="76200" y="76200"/>
            <a:ext cx="9067800" cy="609600"/>
          </a:xfrm>
        </p:spPr>
        <p:txBody>
          <a:bodyPr/>
          <a:lstStyle/>
          <a:p>
            <a:r>
              <a:rPr lang="en-US" sz="3200" dirty="0" smtClean="0">
                <a:latin typeface="Times New Roman" charset="0"/>
                <a:ea typeface="ＭＳ Ｐゴシック" charset="0"/>
                <a:cs typeface="ＭＳ Ｐゴシック" charset="0"/>
              </a:rPr>
              <a:t>What We Know</a:t>
            </a:r>
            <a:endParaRPr lang="en-US" sz="3200" dirty="0">
              <a:latin typeface="Times New Roman" charset="0"/>
              <a:ea typeface="ＭＳ Ｐゴシック" charset="0"/>
              <a:cs typeface="ＭＳ Ｐゴシック"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914400"/>
          </a:xfrm>
        </p:spPr>
        <p:txBody>
          <a:bodyPr/>
          <a:lstStyle/>
          <a:p>
            <a:r>
              <a:rPr lang="en-US" dirty="0" smtClean="0"/>
              <a:t>Outline</a:t>
            </a:r>
            <a:endParaRPr lang="en-US" dirty="0"/>
          </a:p>
        </p:txBody>
      </p:sp>
      <p:sp>
        <p:nvSpPr>
          <p:cNvPr id="30723" name="Rectangle 3"/>
          <p:cNvSpPr>
            <a:spLocks noGrp="1" noChangeArrowheads="1"/>
          </p:cNvSpPr>
          <p:nvPr>
            <p:ph type="body" idx="1"/>
          </p:nvPr>
        </p:nvSpPr>
        <p:spPr>
          <a:xfrm>
            <a:off x="304800" y="2438400"/>
            <a:ext cx="8534400" cy="4114800"/>
          </a:xfrm>
        </p:spPr>
        <p:txBody>
          <a:bodyPr/>
          <a:lstStyle/>
          <a:p>
            <a:pPr>
              <a:lnSpc>
                <a:spcPct val="90000"/>
              </a:lnSpc>
            </a:pPr>
            <a:r>
              <a:rPr lang="en-US" sz="2400" dirty="0" smtClean="0">
                <a:solidFill>
                  <a:schemeClr val="accent1"/>
                </a:solidFill>
              </a:rPr>
              <a:t>Talk Summary:  Class Divisions in AGN Jets</a:t>
            </a:r>
          </a:p>
          <a:p>
            <a:pPr>
              <a:lnSpc>
                <a:spcPct val="90000"/>
              </a:lnSpc>
            </a:pPr>
            <a:endParaRPr lang="en-US" sz="2400" dirty="0"/>
          </a:p>
          <a:p>
            <a:pPr>
              <a:lnSpc>
                <a:spcPct val="90000"/>
              </a:lnSpc>
            </a:pPr>
            <a:r>
              <a:rPr lang="en-US" sz="2400" dirty="0" smtClean="0"/>
              <a:t>Preliminary Discussion:  MHD Waves and MHD Jets</a:t>
            </a:r>
          </a:p>
          <a:p>
            <a:pPr>
              <a:lnSpc>
                <a:spcPct val="90000"/>
              </a:lnSpc>
            </a:pPr>
            <a:endParaRPr lang="en-US" sz="2400" dirty="0"/>
          </a:p>
          <a:p>
            <a:pPr>
              <a:lnSpc>
                <a:spcPct val="90000"/>
              </a:lnSpc>
            </a:pPr>
            <a:r>
              <a:rPr lang="en-US" sz="2400" dirty="0" smtClean="0">
                <a:solidFill>
                  <a:srgbClr val="FF9933"/>
                </a:solidFill>
              </a:rPr>
              <a:t>Launching, Acceleration, Collimation of MHD Jets</a:t>
            </a:r>
          </a:p>
          <a:p>
            <a:pPr>
              <a:lnSpc>
                <a:spcPct val="90000"/>
              </a:lnSpc>
            </a:pPr>
            <a:endParaRPr lang="en-US" sz="2400" dirty="0"/>
          </a:p>
          <a:p>
            <a:pPr>
              <a:lnSpc>
                <a:spcPct val="90000"/>
              </a:lnSpc>
            </a:pPr>
            <a:r>
              <a:rPr lang="en-US" sz="2400" dirty="0" smtClean="0"/>
              <a:t>Beyond the Magnetosonic Horizon</a:t>
            </a:r>
          </a:p>
          <a:p>
            <a:pPr>
              <a:lnSpc>
                <a:spcPct val="90000"/>
              </a:lnSpc>
            </a:pPr>
            <a:endParaRPr lang="en-US" sz="2400" dirty="0" smtClean="0"/>
          </a:p>
        </p:txBody>
      </p:sp>
      <p:sp>
        <p:nvSpPr>
          <p:cNvPr id="4" name="TextBox 3"/>
          <p:cNvSpPr txBox="1">
            <a:spLocks noChangeArrowheads="1"/>
          </p:cNvSpPr>
          <p:nvPr/>
        </p:nvSpPr>
        <p:spPr bwMode="auto">
          <a:xfrm>
            <a:off x="76200" y="1041737"/>
            <a:ext cx="899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000" dirty="0" smtClean="0"/>
              <a:t>N.B.:  I will discuss mainly AGN jets in this brief review.</a:t>
            </a:r>
          </a:p>
          <a:p>
            <a:pPr algn="ctr" eaLnBrk="1" hangingPunct="1"/>
            <a:r>
              <a:rPr lang="en-US" sz="2000" dirty="0" smtClean="0"/>
              <a:t>However, what we learn from AGN jets likely will affect how we view                    GRB, XRB, and even proto-stellar jets </a:t>
            </a:r>
            <a:endParaRPr lang="en-US" sz="2000" dirty="0"/>
          </a:p>
        </p:txBody>
      </p:sp>
    </p:spTree>
    <p:extLst>
      <p:ext uri="{BB962C8B-B14F-4D97-AF65-F5344CB8AC3E}">
        <p14:creationId xmlns:p14="http://schemas.microsoft.com/office/powerpoint/2010/main" val="315021892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067800" cy="5562600"/>
          </a:xfrm>
        </p:spPr>
        <p:txBody>
          <a:bodyPr/>
          <a:lstStyle/>
          <a:p>
            <a:pPr marL="0" indent="0">
              <a:buFontTx/>
              <a:buNone/>
              <a:defRPr/>
            </a:pPr>
            <a:endParaRPr lang="en-US" sz="200" dirty="0" smtClean="0">
              <a:solidFill>
                <a:schemeClr val="tx2"/>
              </a:solidFill>
            </a:endParaRPr>
          </a:p>
          <a:p>
            <a:pPr>
              <a:defRPr/>
            </a:pPr>
            <a:r>
              <a:rPr lang="en-US" sz="2000" dirty="0" smtClean="0">
                <a:solidFill>
                  <a:srgbClr val="00FBFF"/>
                </a:solidFill>
              </a:rPr>
              <a:t>FR IIs</a:t>
            </a:r>
          </a:p>
          <a:p>
            <a:pPr lvl="1">
              <a:defRPr/>
            </a:pPr>
            <a:r>
              <a:rPr lang="en-US" sz="1600" dirty="0" smtClean="0">
                <a:solidFill>
                  <a:srgbClr val="00FBFF"/>
                </a:solidFill>
              </a:rPr>
              <a:t>Simple 2- and 3-D </a:t>
            </a:r>
            <a:r>
              <a:rPr lang="en-US" sz="1600" dirty="0" smtClean="0">
                <a:solidFill>
                  <a:srgbClr val="FFCC66"/>
                </a:solidFill>
              </a:rPr>
              <a:t>hydrodynamic simulations</a:t>
            </a:r>
            <a:r>
              <a:rPr lang="en-US" sz="1600" dirty="0" smtClean="0">
                <a:solidFill>
                  <a:srgbClr val="00FBFF"/>
                </a:solidFill>
              </a:rPr>
              <a:t> nicely explain the flow patterns of </a:t>
            </a:r>
            <a:r>
              <a:rPr lang="en-US" sz="1600" dirty="0" smtClean="0">
                <a:solidFill>
                  <a:schemeClr val="tx2"/>
                </a:solidFill>
              </a:rPr>
              <a:t>FR II hot spots and lobes</a:t>
            </a:r>
            <a:r>
              <a:rPr lang="en-US" sz="1600" dirty="0" smtClean="0">
                <a:solidFill>
                  <a:srgbClr val="00FBFF"/>
                </a:solidFill>
              </a:rPr>
              <a:t>, with no magnetic forces needed</a:t>
            </a:r>
          </a:p>
          <a:p>
            <a:pPr lvl="1">
              <a:defRPr/>
            </a:pPr>
            <a:r>
              <a:rPr lang="en-US" sz="1600" dirty="0" smtClean="0">
                <a:solidFill>
                  <a:srgbClr val="00FBFF"/>
                </a:solidFill>
              </a:rPr>
              <a:t>SSC </a:t>
            </a:r>
            <a:r>
              <a:rPr lang="en-US" sz="1600" dirty="0" smtClean="0">
                <a:solidFill>
                  <a:srgbClr val="FFCC66"/>
                </a:solidFill>
              </a:rPr>
              <a:t>spectral synthesis of FR II hot spots</a:t>
            </a:r>
            <a:r>
              <a:rPr lang="en-US" sz="1600" dirty="0" smtClean="0">
                <a:solidFill>
                  <a:srgbClr val="00FBFF"/>
                </a:solidFill>
              </a:rPr>
              <a:t> shows </a:t>
            </a:r>
            <a:r>
              <a:rPr lang="en-US" sz="1600" i="1" dirty="0" err="1" smtClean="0">
                <a:solidFill>
                  <a:srgbClr val="FFCC66"/>
                </a:solidFill>
              </a:rPr>
              <a:t>U</a:t>
            </a:r>
            <a:r>
              <a:rPr lang="en-US" sz="1600" baseline="-25000" dirty="0" err="1" smtClean="0">
                <a:solidFill>
                  <a:srgbClr val="FFCC66"/>
                </a:solidFill>
              </a:rPr>
              <a:t>mag</a:t>
            </a:r>
            <a:r>
              <a:rPr lang="en-US" sz="1600" dirty="0" smtClean="0">
                <a:solidFill>
                  <a:srgbClr val="FFCC66"/>
                </a:solidFill>
              </a:rPr>
              <a:t> &lt;&lt; </a:t>
            </a:r>
            <a:r>
              <a:rPr lang="en-US" sz="1600" i="1" dirty="0" smtClean="0">
                <a:solidFill>
                  <a:srgbClr val="FFCC66"/>
                </a:solidFill>
              </a:rPr>
              <a:t>U</a:t>
            </a:r>
            <a:r>
              <a:rPr lang="en-US" sz="1600" baseline="-25000" dirty="0" smtClean="0">
                <a:solidFill>
                  <a:srgbClr val="FFCC66"/>
                </a:solidFill>
              </a:rPr>
              <a:t>p</a:t>
            </a:r>
            <a:r>
              <a:rPr lang="en-US" sz="1600" baseline="-25000" dirty="0" smtClean="0">
                <a:solidFill>
                  <a:srgbClr val="00FBFF"/>
                </a:solidFill>
              </a:rPr>
              <a:t> </a:t>
            </a:r>
            <a:r>
              <a:rPr lang="en-US" sz="1600" dirty="0" smtClean="0">
                <a:solidFill>
                  <a:srgbClr val="00FBFF"/>
                </a:solidFill>
              </a:rPr>
              <a:t>; so                                                         there is little need for magnetic fields to explain the dynamical forces (only the spectrum itself)</a:t>
            </a:r>
          </a:p>
          <a:p>
            <a:pPr>
              <a:defRPr/>
            </a:pPr>
            <a:r>
              <a:rPr lang="en-US" sz="2000" dirty="0" smtClean="0">
                <a:solidFill>
                  <a:srgbClr val="00FBFF"/>
                </a:solidFill>
              </a:rPr>
              <a:t>VLBI Quasars</a:t>
            </a:r>
          </a:p>
          <a:p>
            <a:pPr lvl="1">
              <a:defRPr/>
            </a:pPr>
            <a:r>
              <a:rPr lang="en-US" sz="1600" dirty="0" smtClean="0">
                <a:solidFill>
                  <a:srgbClr val="00FBFF"/>
                </a:solidFill>
              </a:rPr>
              <a:t>Are modeled as having either </a:t>
            </a:r>
            <a:r>
              <a:rPr lang="en-US" sz="1600" dirty="0" smtClean="0">
                <a:solidFill>
                  <a:srgbClr val="FFCC66"/>
                </a:solidFill>
              </a:rPr>
              <a:t>longitudinal</a:t>
            </a:r>
            <a:r>
              <a:rPr lang="en-US" sz="1600" dirty="0" smtClean="0">
                <a:solidFill>
                  <a:srgbClr val="00FBFF"/>
                </a:solidFill>
              </a:rPr>
              <a:t> (EVPA normal to the jet) or </a:t>
            </a:r>
            <a:r>
              <a:rPr lang="en-US" sz="1600" dirty="0" smtClean="0">
                <a:solidFill>
                  <a:srgbClr val="FFCC66"/>
                </a:solidFill>
              </a:rPr>
              <a:t>tangled magnetic field</a:t>
            </a:r>
            <a:r>
              <a:rPr lang="en-US" sz="1600" dirty="0" smtClean="0">
                <a:solidFill>
                  <a:srgbClr val="00FBFF"/>
                </a:solidFill>
              </a:rPr>
              <a:t>, implying that hydrodynamic forces dominate</a:t>
            </a:r>
          </a:p>
          <a:p>
            <a:pPr lvl="1">
              <a:defRPr/>
            </a:pPr>
            <a:endParaRPr lang="en-US" sz="1600" dirty="0" smtClean="0">
              <a:solidFill>
                <a:srgbClr val="00FBFF"/>
              </a:solidFill>
            </a:endParaRPr>
          </a:p>
          <a:p>
            <a:pPr marL="0" indent="0">
              <a:buNone/>
              <a:defRPr/>
            </a:pPr>
            <a:endParaRPr lang="en-US" sz="2000" dirty="0">
              <a:solidFill>
                <a:srgbClr val="00FBFF"/>
              </a:solidFill>
            </a:endParaRPr>
          </a:p>
          <a:p>
            <a:pPr>
              <a:defRPr/>
            </a:pPr>
            <a:r>
              <a:rPr lang="en-US" sz="2000" dirty="0" smtClean="0">
                <a:solidFill>
                  <a:srgbClr val="00FBFF"/>
                </a:solidFill>
              </a:rPr>
              <a:t>1.  Very </a:t>
            </a:r>
            <a:r>
              <a:rPr lang="en-US" sz="2000" dirty="0" smtClean="0">
                <a:solidFill>
                  <a:schemeClr val="tx2"/>
                </a:solidFill>
              </a:rPr>
              <a:t>powerful QSR jets</a:t>
            </a:r>
            <a:r>
              <a:rPr lang="en-US" sz="2000" dirty="0" smtClean="0">
                <a:solidFill>
                  <a:srgbClr val="00FBFF"/>
                </a:solidFill>
              </a:rPr>
              <a:t> produce an even </a:t>
            </a:r>
            <a:r>
              <a:rPr lang="en-US" sz="2000" dirty="0" smtClean="0">
                <a:solidFill>
                  <a:srgbClr val="FFCC66"/>
                </a:solidFill>
              </a:rPr>
              <a:t>stronger RCS</a:t>
            </a:r>
            <a:r>
              <a:rPr lang="en-US" sz="2000" dirty="0" smtClean="0">
                <a:solidFill>
                  <a:srgbClr val="00FBFF"/>
                </a:solidFill>
              </a:rPr>
              <a:t> that becomes turbulent;              it breaks, reconnects, and </a:t>
            </a:r>
            <a:r>
              <a:rPr lang="en-US" sz="2000" dirty="0" smtClean="0">
                <a:solidFill>
                  <a:srgbClr val="FFCC66"/>
                </a:solidFill>
              </a:rPr>
              <a:t>dissipates the magnetic field</a:t>
            </a:r>
            <a:r>
              <a:rPr lang="en-US" sz="2000" dirty="0" smtClean="0">
                <a:solidFill>
                  <a:srgbClr val="00FBFF"/>
                </a:solidFill>
              </a:rPr>
              <a:t>, but preserves jet momentum</a:t>
            </a:r>
          </a:p>
          <a:p>
            <a:pPr>
              <a:defRPr/>
            </a:pPr>
            <a:r>
              <a:rPr lang="en-US" sz="2000" dirty="0" smtClean="0">
                <a:solidFill>
                  <a:srgbClr val="00FBFF"/>
                </a:solidFill>
              </a:rPr>
              <a:t>2.  No RCS forms at all.  Instead, the jet emerging from the ACZ remains KFD,   but its initially dominant magnetic field eventually decays as the jet propagates</a:t>
            </a:r>
          </a:p>
        </p:txBody>
      </p:sp>
      <p:sp>
        <p:nvSpPr>
          <p:cNvPr id="18434" name="Title 1"/>
          <p:cNvSpPr>
            <a:spLocks noGrp="1"/>
          </p:cNvSpPr>
          <p:nvPr>
            <p:ph type="title"/>
          </p:nvPr>
        </p:nvSpPr>
        <p:spPr>
          <a:xfrm>
            <a:off x="76200" y="-76200"/>
            <a:ext cx="9067800" cy="609600"/>
          </a:xfrm>
        </p:spPr>
        <p:txBody>
          <a:bodyPr/>
          <a:lstStyle/>
          <a:p>
            <a:r>
              <a:rPr lang="en-US" sz="3200" dirty="0" smtClean="0">
                <a:latin typeface="Times New Roman" charset="0"/>
                <a:ea typeface="ＭＳ Ｐゴシック" charset="0"/>
                <a:cs typeface="ＭＳ Ｐゴシック" charset="0"/>
              </a:rPr>
              <a:t>What about Quasars and FR IIs?</a:t>
            </a:r>
            <a:endParaRPr lang="en-US" sz="3200" dirty="0">
              <a:latin typeface="Times New Roman" charset="0"/>
              <a:ea typeface="ＭＳ Ｐゴシック" charset="0"/>
              <a:cs typeface="ＭＳ Ｐゴシック" charset="0"/>
            </a:endParaRPr>
          </a:p>
        </p:txBody>
      </p:sp>
      <p:sp>
        <p:nvSpPr>
          <p:cNvPr id="58" name="TextBox 3"/>
          <p:cNvSpPr txBox="1">
            <a:spLocks noChangeArrowheads="1"/>
          </p:cNvSpPr>
          <p:nvPr/>
        </p:nvSpPr>
        <p:spPr bwMode="auto">
          <a:xfrm>
            <a:off x="76200" y="457200"/>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defRPr/>
            </a:pPr>
            <a:r>
              <a:rPr lang="en-US" sz="2000" dirty="0"/>
              <a:t>Quasars and FR IIs have traditionally been modeled as hydrodynamic </a:t>
            </a:r>
            <a:r>
              <a:rPr lang="en-US" sz="2000" dirty="0" smtClean="0"/>
              <a:t>(KFD) </a:t>
            </a:r>
            <a:r>
              <a:rPr lang="en-US" sz="2000" dirty="0"/>
              <a:t>flows</a:t>
            </a:r>
          </a:p>
        </p:txBody>
      </p:sp>
      <p:sp>
        <p:nvSpPr>
          <p:cNvPr id="5" name="TextBox 3"/>
          <p:cNvSpPr txBox="1">
            <a:spLocks noChangeArrowheads="1"/>
          </p:cNvSpPr>
          <p:nvPr/>
        </p:nvSpPr>
        <p:spPr bwMode="auto">
          <a:xfrm>
            <a:off x="228600" y="3251537"/>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defRPr/>
            </a:pPr>
            <a:r>
              <a:rPr lang="en-US" sz="2000" dirty="0" smtClean="0"/>
              <a:t>I see two possible scenarios for Quasar / FR II sources:</a:t>
            </a:r>
            <a:endParaRPr lang="en-US" sz="2000" dirty="0"/>
          </a:p>
        </p:txBody>
      </p:sp>
      <p:sp>
        <p:nvSpPr>
          <p:cNvPr id="6" name="TextBox 3"/>
          <p:cNvSpPr txBox="1">
            <a:spLocks noChangeArrowheads="1"/>
          </p:cNvSpPr>
          <p:nvPr/>
        </p:nvSpPr>
        <p:spPr bwMode="auto">
          <a:xfrm>
            <a:off x="76200" y="5156537"/>
            <a:ext cx="89916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defRPr/>
            </a:pPr>
            <a:r>
              <a:rPr lang="en-US" sz="2000" dirty="0" smtClean="0">
                <a:solidFill>
                  <a:srgbClr val="FF3C9D"/>
                </a:solidFill>
              </a:rPr>
              <a:t>Currently I favor option #1, based on a phenomenological argument:  </a:t>
            </a:r>
          </a:p>
          <a:p>
            <a:pPr algn="ctr">
              <a:defRPr/>
            </a:pPr>
            <a:r>
              <a:rPr lang="en-US" sz="2000" dirty="0" smtClean="0">
                <a:solidFill>
                  <a:srgbClr val="FF3C9D"/>
                </a:solidFill>
              </a:rPr>
              <a:t>GRB jets </a:t>
            </a:r>
            <a:r>
              <a:rPr lang="en-US" sz="2000" u="sng" dirty="0" smtClean="0">
                <a:solidFill>
                  <a:srgbClr val="FF3C9D"/>
                </a:solidFill>
              </a:rPr>
              <a:t>also</a:t>
            </a:r>
            <a:r>
              <a:rPr lang="en-US" sz="2000" dirty="0" smtClean="0">
                <a:solidFill>
                  <a:srgbClr val="FF3C9D"/>
                </a:solidFill>
              </a:rPr>
              <a:t> seem to </a:t>
            </a:r>
            <a:r>
              <a:rPr lang="en-US" sz="2000" u="sng" dirty="0" smtClean="0">
                <a:solidFill>
                  <a:srgbClr val="FF3C9D"/>
                </a:solidFill>
              </a:rPr>
              <a:t>need rapid dissipation</a:t>
            </a:r>
            <a:r>
              <a:rPr lang="en-US" sz="2000" dirty="0" smtClean="0">
                <a:solidFill>
                  <a:srgbClr val="FF3C9D"/>
                </a:solidFill>
              </a:rPr>
              <a:t> of the magnetic field far from the BH,</a:t>
            </a:r>
          </a:p>
          <a:p>
            <a:pPr algn="ctr">
              <a:defRPr/>
            </a:pPr>
            <a:r>
              <a:rPr lang="en-US" sz="2000" dirty="0" smtClean="0">
                <a:solidFill>
                  <a:srgbClr val="FF3C9D"/>
                </a:solidFill>
              </a:rPr>
              <a:t>and FR IIs seem to be close cousins to GRBs</a:t>
            </a:r>
          </a:p>
          <a:p>
            <a:pPr algn="ctr">
              <a:defRPr/>
            </a:pPr>
            <a:endParaRPr lang="en-US" sz="1400" dirty="0">
              <a:solidFill>
                <a:srgbClr val="FF3C9D"/>
              </a:solidFill>
            </a:endParaRPr>
          </a:p>
          <a:p>
            <a:pPr algn="ctr">
              <a:defRPr/>
            </a:pPr>
            <a:r>
              <a:rPr lang="en-US" sz="2000" dirty="0" smtClean="0"/>
              <a:t>Problem:  More powerful RCS in more distant Quasars may be </a:t>
            </a:r>
            <a:r>
              <a:rPr lang="en-US" sz="2000" i="1" u="sng" dirty="0" smtClean="0"/>
              <a:t>much</a:t>
            </a:r>
            <a:r>
              <a:rPr lang="en-US" sz="2000" dirty="0" smtClean="0"/>
              <a:t> closer to the BH</a:t>
            </a:r>
            <a:endParaRPr lang="en-US" sz="2000" dirty="0"/>
          </a:p>
        </p:txBody>
      </p:sp>
    </p:spTree>
    <p:extLst>
      <p:ext uri="{BB962C8B-B14F-4D97-AF65-F5344CB8AC3E}">
        <p14:creationId xmlns:p14="http://schemas.microsoft.com/office/powerpoint/2010/main" val="388353912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8" grpId="0"/>
      <p:bldP spid="5"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antasyFirePhoeni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76200"/>
            <a:ext cx="767729" cy="804333"/>
          </a:xfrm>
          <a:prstGeom prst="rect">
            <a:avLst/>
          </a:prstGeom>
        </p:spPr>
      </p:pic>
      <p:pic>
        <p:nvPicPr>
          <p:cNvPr id="17" name="Picture 16" descr="FantasyFirePhoeni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767729" cy="804333"/>
          </a:xfrm>
          <a:prstGeom prst="rect">
            <a:avLst/>
          </a:prstGeom>
        </p:spPr>
      </p:pic>
      <p:sp>
        <p:nvSpPr>
          <p:cNvPr id="3" name="Content Placeholder 2"/>
          <p:cNvSpPr>
            <a:spLocks noGrp="1"/>
          </p:cNvSpPr>
          <p:nvPr>
            <p:ph idx="1"/>
          </p:nvPr>
        </p:nvSpPr>
        <p:spPr>
          <a:xfrm>
            <a:off x="0" y="2971800"/>
            <a:ext cx="9067800" cy="3733800"/>
          </a:xfrm>
        </p:spPr>
        <p:txBody>
          <a:bodyPr/>
          <a:lstStyle/>
          <a:p>
            <a:pPr marL="0" indent="0">
              <a:buFontTx/>
              <a:buNone/>
              <a:defRPr/>
            </a:pPr>
            <a:endParaRPr lang="en-US" sz="200" dirty="0" smtClean="0">
              <a:solidFill>
                <a:schemeClr val="tx2"/>
              </a:solidFill>
            </a:endParaRPr>
          </a:p>
          <a:p>
            <a:pPr>
              <a:defRPr/>
            </a:pPr>
            <a:r>
              <a:rPr lang="en-US" sz="2200" dirty="0" smtClean="0"/>
              <a:t>The origin of the FR I / II </a:t>
            </a:r>
            <a:r>
              <a:rPr lang="en-US" sz="2200" dirty="0"/>
              <a:t>(and </a:t>
            </a:r>
            <a:r>
              <a:rPr lang="en-US" sz="2200" dirty="0" smtClean="0"/>
              <a:t>corresponding </a:t>
            </a:r>
            <a:r>
              <a:rPr lang="en-US" sz="2200" dirty="0"/>
              <a:t>BL Lac / Quasar</a:t>
            </a:r>
            <a:r>
              <a:rPr lang="en-US" sz="2200" dirty="0" smtClean="0"/>
              <a:t>) sequence may lie in the strength and nature of the recollimation shock (RCS)                          that is predicted to form in the causally-disconnected, hyper-magnetosonic flow that emerges from the acceleration and collimation zone (ACZ)</a:t>
            </a:r>
          </a:p>
          <a:p>
            <a:pPr>
              <a:defRPr/>
            </a:pPr>
            <a:endParaRPr lang="en-US" sz="1200" dirty="0" smtClean="0"/>
          </a:p>
          <a:p>
            <a:pPr>
              <a:defRPr/>
            </a:pPr>
            <a:r>
              <a:rPr lang="en-US" sz="2200" dirty="0" smtClean="0">
                <a:solidFill>
                  <a:srgbClr val="00FBFF"/>
                </a:solidFill>
              </a:rPr>
              <a:t>Modest RCSs in moderate-power jets restructure the flow into a trans-magnetosonic, Poynting-dominated one, producing BL </a:t>
            </a:r>
            <a:r>
              <a:rPr lang="en-US" sz="2200" dirty="0" err="1" smtClean="0">
                <a:solidFill>
                  <a:srgbClr val="00FBFF"/>
                </a:solidFill>
              </a:rPr>
              <a:t>Lacs</a:t>
            </a:r>
            <a:r>
              <a:rPr lang="en-US" sz="2200" dirty="0" smtClean="0">
                <a:solidFill>
                  <a:srgbClr val="00FBFF"/>
                </a:solidFill>
              </a:rPr>
              <a:t> and FR Is </a:t>
            </a:r>
          </a:p>
          <a:p>
            <a:pPr>
              <a:defRPr/>
            </a:pPr>
            <a:endParaRPr lang="en-US" sz="1200" dirty="0" smtClean="0">
              <a:solidFill>
                <a:srgbClr val="00FBFF"/>
              </a:solidFill>
            </a:endParaRPr>
          </a:p>
          <a:p>
            <a:pPr>
              <a:defRPr/>
            </a:pPr>
            <a:r>
              <a:rPr lang="en-US" sz="2200" dirty="0" smtClean="0">
                <a:solidFill>
                  <a:schemeClr val="accent1"/>
                </a:solidFill>
              </a:rPr>
              <a:t>Strong RCSs in high-power jets actually dissipate the magnetic field, leaving a super-sonic, kinetic-flux-dominated one, producing Quasars and FR IIs</a:t>
            </a:r>
          </a:p>
        </p:txBody>
      </p:sp>
      <p:sp>
        <p:nvSpPr>
          <p:cNvPr id="18434" name="Title 1"/>
          <p:cNvSpPr>
            <a:spLocks noGrp="1"/>
          </p:cNvSpPr>
          <p:nvPr>
            <p:ph type="title"/>
          </p:nvPr>
        </p:nvSpPr>
        <p:spPr>
          <a:xfrm>
            <a:off x="76200" y="-76200"/>
            <a:ext cx="9067800" cy="609600"/>
          </a:xfrm>
        </p:spPr>
        <p:txBody>
          <a:bodyPr/>
          <a:lstStyle/>
          <a:p>
            <a:r>
              <a:rPr lang="en-US" sz="3200" dirty="0" smtClean="0">
                <a:latin typeface="Times New Roman" charset="0"/>
                <a:ea typeface="ＭＳ Ｐゴシック" charset="0"/>
                <a:cs typeface="ＭＳ Ｐゴシック" charset="0"/>
              </a:rPr>
              <a:t>The Current Proposed Paradigm</a:t>
            </a:r>
            <a:endParaRPr lang="en-US" sz="3200" dirty="0">
              <a:latin typeface="Times New Roman" charset="0"/>
              <a:ea typeface="ＭＳ Ｐゴシック" charset="0"/>
              <a:cs typeface="ＭＳ Ｐゴシック" charset="0"/>
            </a:endParaRPr>
          </a:p>
        </p:txBody>
      </p:sp>
      <p:pic>
        <p:nvPicPr>
          <p:cNvPr id="8" name="Picture 7" descr="phoenix-fire_paradig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65517"/>
            <a:ext cx="7620000" cy="2330083"/>
          </a:xfrm>
          <a:prstGeom prst="rect">
            <a:avLst/>
          </a:prstGeom>
        </p:spPr>
      </p:pic>
    </p:spTree>
    <p:extLst>
      <p:ext uri="{BB962C8B-B14F-4D97-AF65-F5344CB8AC3E}">
        <p14:creationId xmlns:p14="http://schemas.microsoft.com/office/powerpoint/2010/main" val="290300504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01042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067800" cy="5562600"/>
          </a:xfrm>
        </p:spPr>
        <p:txBody>
          <a:bodyPr/>
          <a:lstStyle/>
          <a:p>
            <a:pPr marL="0" indent="0">
              <a:buFontTx/>
              <a:buNone/>
              <a:defRPr/>
            </a:pPr>
            <a:endParaRPr lang="en-US" sz="400" dirty="0" smtClean="0">
              <a:solidFill>
                <a:schemeClr val="tx2"/>
              </a:solidFill>
            </a:endParaRPr>
          </a:p>
          <a:p>
            <a:pPr>
              <a:defRPr/>
            </a:pPr>
            <a:r>
              <a:rPr lang="en-US" sz="2400" dirty="0" smtClean="0">
                <a:solidFill>
                  <a:srgbClr val="00FBFF"/>
                </a:solidFill>
              </a:rPr>
              <a:t>Requirements</a:t>
            </a:r>
          </a:p>
          <a:p>
            <a:pPr lvl="1">
              <a:defRPr/>
            </a:pPr>
            <a:r>
              <a:rPr lang="en-US" sz="2000" dirty="0" smtClean="0">
                <a:solidFill>
                  <a:srgbClr val="00FBFF"/>
                </a:solidFill>
              </a:rPr>
              <a:t>Low beta plasma </a:t>
            </a:r>
            <a:r>
              <a:rPr lang="en-US" sz="2000" dirty="0">
                <a:solidFill>
                  <a:srgbClr val="00FBFF"/>
                </a:solidFill>
                <a:latin typeface="Times New Roman" charset="0"/>
                <a:ea typeface="ＭＳ Ｐゴシック" charset="0"/>
                <a:cs typeface="ＭＳ Ｐゴシック" charset="0"/>
              </a:rPr>
              <a:t>(</a:t>
            </a:r>
            <a:r>
              <a:rPr lang="en-US" sz="2000" i="1" dirty="0" err="1">
                <a:solidFill>
                  <a:srgbClr val="00FBFF"/>
                </a:solidFill>
                <a:latin typeface="Times New Roman" charset="0"/>
                <a:ea typeface="ＭＳ Ｐゴシック" charset="0"/>
                <a:cs typeface="ＭＳ Ｐゴシック" charset="0"/>
              </a:rPr>
              <a:t>U</a:t>
            </a:r>
            <a:r>
              <a:rPr lang="en-US" sz="2000" baseline="-25000" dirty="0" err="1">
                <a:solidFill>
                  <a:srgbClr val="00FBFF"/>
                </a:solidFill>
                <a:latin typeface="Times New Roman" charset="0"/>
                <a:ea typeface="ＭＳ Ｐゴシック" charset="0"/>
                <a:cs typeface="ＭＳ Ｐゴシック" charset="0"/>
              </a:rPr>
              <a:t>mag</a:t>
            </a:r>
            <a:r>
              <a:rPr lang="en-US" sz="2000" dirty="0">
                <a:solidFill>
                  <a:srgbClr val="00FBFF"/>
                </a:solidFill>
                <a:latin typeface="Times New Roman" charset="0"/>
                <a:ea typeface="ＭＳ Ｐゴシック" charset="0"/>
                <a:cs typeface="ＭＳ Ｐゴシック" charset="0"/>
              </a:rPr>
              <a:t> &gt;&gt; </a:t>
            </a:r>
            <a:r>
              <a:rPr lang="en-US" sz="2000" i="1" dirty="0">
                <a:solidFill>
                  <a:srgbClr val="00FBFF"/>
                </a:solidFill>
                <a:latin typeface="Times New Roman" charset="0"/>
                <a:ea typeface="ＭＳ Ｐゴシック" charset="0"/>
                <a:cs typeface="ＭＳ Ｐゴシック" charset="0"/>
              </a:rPr>
              <a:t>U</a:t>
            </a:r>
            <a:r>
              <a:rPr lang="en-US" sz="2000" baseline="-25000" dirty="0">
                <a:solidFill>
                  <a:srgbClr val="00FBFF"/>
                </a:solidFill>
                <a:latin typeface="Times New Roman" charset="0"/>
                <a:ea typeface="ＭＳ Ｐゴシック" charset="0"/>
                <a:cs typeface="ＭＳ Ｐゴシック" charset="0"/>
              </a:rPr>
              <a:t>p </a:t>
            </a:r>
            <a:r>
              <a:rPr lang="en-US" sz="2000" dirty="0">
                <a:solidFill>
                  <a:srgbClr val="00FBFF"/>
                </a:solidFill>
                <a:latin typeface="Times New Roman" charset="0"/>
                <a:ea typeface="ＭＳ Ｐゴシック" charset="0"/>
                <a:cs typeface="ＭＳ Ｐゴシック" charset="0"/>
              </a:rPr>
              <a:t>;  </a:t>
            </a:r>
            <a:r>
              <a:rPr lang="en-US" sz="2000" i="1" dirty="0">
                <a:solidFill>
                  <a:srgbClr val="00FBFF"/>
                </a:solidFill>
                <a:latin typeface="Times New Roman" charset="0"/>
                <a:ea typeface="ＭＳ Ｐゴシック" charset="0"/>
                <a:cs typeface="ＭＳ Ｐゴシック" charset="0"/>
              </a:rPr>
              <a:t>V</a:t>
            </a:r>
            <a:r>
              <a:rPr lang="en-US" sz="2000" baseline="-25000" dirty="0">
                <a:solidFill>
                  <a:srgbClr val="00FBFF"/>
                </a:solidFill>
                <a:latin typeface="Times New Roman" charset="0"/>
                <a:ea typeface="ＭＳ Ｐゴシック" charset="0"/>
                <a:cs typeface="ＭＳ Ｐゴシック" charset="0"/>
              </a:rPr>
              <a:t>A</a:t>
            </a:r>
            <a:r>
              <a:rPr lang="en-US" sz="2000" dirty="0">
                <a:solidFill>
                  <a:srgbClr val="00FBFF"/>
                </a:solidFill>
                <a:latin typeface="Times New Roman" charset="0"/>
                <a:ea typeface="ＭＳ Ｐゴシック" charset="0"/>
                <a:cs typeface="ＭＳ Ｐゴシック" charset="0"/>
              </a:rPr>
              <a:t> &gt;&gt; </a:t>
            </a:r>
            <a:r>
              <a:rPr lang="en-US" sz="2000" dirty="0" err="1">
                <a:solidFill>
                  <a:srgbClr val="00FBFF"/>
                </a:solidFill>
                <a:latin typeface="Times New Roman" charset="0"/>
                <a:ea typeface="ＭＳ Ｐゴシック" charset="0"/>
                <a:cs typeface="ＭＳ Ｐゴシック" charset="0"/>
              </a:rPr>
              <a:t>c</a:t>
            </a:r>
            <a:r>
              <a:rPr lang="en-US" sz="2000" baseline="-25000" dirty="0" err="1">
                <a:solidFill>
                  <a:srgbClr val="00FBFF"/>
                </a:solidFill>
                <a:latin typeface="Times New Roman" charset="0"/>
                <a:ea typeface="ＭＳ Ｐゴシック" charset="0"/>
                <a:cs typeface="ＭＳ Ｐゴシック" charset="0"/>
              </a:rPr>
              <a:t>s</a:t>
            </a:r>
            <a:r>
              <a:rPr lang="en-US" sz="2000" dirty="0" smtClean="0">
                <a:solidFill>
                  <a:srgbClr val="00FBFF"/>
                </a:solidFill>
                <a:latin typeface="Times New Roman" charset="0"/>
                <a:ea typeface="ＭＳ Ｐゴシック" charset="0"/>
                <a:cs typeface="ＭＳ Ｐゴシック" charset="0"/>
              </a:rPr>
              <a:t>)</a:t>
            </a:r>
          </a:p>
          <a:p>
            <a:pPr lvl="1">
              <a:defRPr/>
            </a:pPr>
            <a:r>
              <a:rPr lang="en-US" sz="2000" dirty="0" smtClean="0">
                <a:solidFill>
                  <a:srgbClr val="00FBFF"/>
                </a:solidFill>
                <a:latin typeface="Times New Roman" charset="0"/>
                <a:ea typeface="ＭＳ Ｐゴシック" charset="0"/>
                <a:cs typeface="ＭＳ Ｐゴシック" charset="0"/>
              </a:rPr>
              <a:t>Torsional Alfven wave(s)</a:t>
            </a:r>
          </a:p>
          <a:p>
            <a:pPr lvl="1">
              <a:defRPr/>
            </a:pPr>
            <a:r>
              <a:rPr lang="en-US" sz="2000" dirty="0" smtClean="0">
                <a:solidFill>
                  <a:srgbClr val="00FBFF"/>
                </a:solidFill>
                <a:latin typeface="Times New Roman" charset="0"/>
                <a:ea typeface="ＭＳ Ｐゴシック" charset="0"/>
                <a:cs typeface="ＭＳ Ｐゴシック" charset="0"/>
              </a:rPr>
              <a:t>Outflow</a:t>
            </a:r>
          </a:p>
          <a:p>
            <a:pPr>
              <a:defRPr/>
            </a:pPr>
            <a:r>
              <a:rPr lang="en-US" sz="2400" dirty="0" smtClean="0">
                <a:solidFill>
                  <a:srgbClr val="00FBFF"/>
                </a:solidFill>
                <a:latin typeface="Times New Roman" charset="0"/>
                <a:ea typeface="ＭＳ Ｐゴシック" charset="0"/>
                <a:cs typeface="ＭＳ Ｐゴシック" charset="0"/>
              </a:rPr>
              <a:t>Mechanism</a:t>
            </a:r>
          </a:p>
          <a:p>
            <a:pPr lvl="1">
              <a:defRPr/>
            </a:pPr>
            <a:r>
              <a:rPr lang="en-US" sz="2000" dirty="0" smtClean="0">
                <a:solidFill>
                  <a:srgbClr val="00FBFF"/>
                </a:solidFill>
                <a:latin typeface="Times New Roman" charset="0"/>
                <a:ea typeface="ＭＳ Ｐゴシック" charset="0"/>
                <a:cs typeface="ＭＳ Ｐゴシック" charset="0"/>
              </a:rPr>
              <a:t>TAW scatters sound (slow-mode) waves downstream, which steepen into shocks</a:t>
            </a:r>
          </a:p>
          <a:p>
            <a:pPr lvl="1">
              <a:defRPr/>
            </a:pPr>
            <a:r>
              <a:rPr lang="en-US" sz="2000" dirty="0" smtClean="0">
                <a:solidFill>
                  <a:srgbClr val="00FBFF"/>
                </a:solidFill>
                <a:latin typeface="Times New Roman" charset="0"/>
                <a:ea typeface="ＭＳ Ｐゴシック" charset="0"/>
                <a:cs typeface="ＭＳ Ｐゴシック" charset="0"/>
              </a:rPr>
              <a:t>Shocks dissipate, heating plasma</a:t>
            </a:r>
          </a:p>
          <a:p>
            <a:pPr lvl="1">
              <a:defRPr/>
            </a:pPr>
            <a:r>
              <a:rPr lang="en-US" sz="2000" dirty="0" smtClean="0">
                <a:solidFill>
                  <a:srgbClr val="00FBFF"/>
                </a:solidFill>
                <a:latin typeface="Times New Roman" charset="0"/>
                <a:ea typeface="ＭＳ Ｐゴシック" charset="0"/>
                <a:cs typeface="ＭＳ Ｐゴシック" charset="0"/>
              </a:rPr>
              <a:t>TAW diminishes, eventually becoming turbulent, tangled</a:t>
            </a:r>
          </a:p>
          <a:p>
            <a:pPr lvl="1">
              <a:defRPr/>
            </a:pPr>
            <a:r>
              <a:rPr lang="en-US" sz="2000" dirty="0" smtClean="0">
                <a:solidFill>
                  <a:srgbClr val="00FBFF"/>
                </a:solidFill>
                <a:latin typeface="Times New Roman" charset="0"/>
                <a:ea typeface="ＭＳ Ｐゴシック" charset="0"/>
                <a:cs typeface="ＭＳ Ｐゴシック" charset="0"/>
              </a:rPr>
              <a:t>Instability shuts off when (</a:t>
            </a:r>
            <a:r>
              <a:rPr lang="en-US" sz="2000" i="1" dirty="0" err="1" smtClean="0">
                <a:solidFill>
                  <a:srgbClr val="00FBFF"/>
                </a:solidFill>
                <a:latin typeface="Times New Roman" charset="0"/>
                <a:ea typeface="ＭＳ Ｐゴシック" charset="0"/>
                <a:cs typeface="ＭＳ Ｐゴシック" charset="0"/>
              </a:rPr>
              <a:t>U</a:t>
            </a:r>
            <a:r>
              <a:rPr lang="en-US" sz="2000" baseline="-25000" dirty="0" err="1" smtClean="0">
                <a:solidFill>
                  <a:srgbClr val="00FBFF"/>
                </a:solidFill>
                <a:latin typeface="Times New Roman" charset="0"/>
                <a:ea typeface="ＭＳ Ｐゴシック" charset="0"/>
                <a:cs typeface="ＭＳ Ｐゴシック" charset="0"/>
              </a:rPr>
              <a:t>mag</a:t>
            </a:r>
            <a:r>
              <a:rPr lang="en-US" sz="2000" baseline="-25000" dirty="0" smtClean="0">
                <a:solidFill>
                  <a:srgbClr val="00FBFF"/>
                </a:solidFill>
                <a:latin typeface="Times New Roman" charset="0"/>
                <a:ea typeface="ＭＳ Ｐゴシック" charset="0"/>
                <a:cs typeface="ＭＳ Ｐゴシック" charset="0"/>
              </a:rPr>
              <a:t> </a:t>
            </a:r>
            <a:r>
              <a:rPr lang="en-US" sz="2000" dirty="0" smtClean="0">
                <a:solidFill>
                  <a:srgbClr val="00FBFF"/>
                </a:solidFill>
                <a:latin typeface="Times New Roman" charset="0"/>
                <a:ea typeface="ＭＳ Ｐゴシック" charset="0"/>
                <a:cs typeface="ＭＳ Ｐゴシック" charset="0"/>
              </a:rPr>
              <a:t> ~  </a:t>
            </a:r>
            <a:r>
              <a:rPr lang="en-US" sz="2000" i="1" dirty="0">
                <a:solidFill>
                  <a:srgbClr val="00FBFF"/>
                </a:solidFill>
                <a:latin typeface="Times New Roman" charset="0"/>
                <a:ea typeface="ＭＳ Ｐゴシック" charset="0"/>
                <a:cs typeface="ＭＳ Ｐゴシック" charset="0"/>
              </a:rPr>
              <a:t>U</a:t>
            </a:r>
            <a:r>
              <a:rPr lang="en-US" sz="2000" baseline="-25000" dirty="0">
                <a:solidFill>
                  <a:srgbClr val="00FBFF"/>
                </a:solidFill>
                <a:latin typeface="Times New Roman" charset="0"/>
                <a:ea typeface="ＭＳ Ｐゴシック" charset="0"/>
                <a:cs typeface="ＭＳ Ｐゴシック" charset="0"/>
              </a:rPr>
              <a:t>p </a:t>
            </a:r>
            <a:r>
              <a:rPr lang="en-US" sz="2000" dirty="0" smtClean="0">
                <a:solidFill>
                  <a:srgbClr val="00FBFF"/>
                </a:solidFill>
                <a:latin typeface="Times New Roman" charset="0"/>
                <a:ea typeface="ＭＳ Ｐゴシック" charset="0"/>
                <a:cs typeface="ＭＳ Ｐゴシック" charset="0"/>
              </a:rPr>
              <a:t>)</a:t>
            </a:r>
          </a:p>
          <a:p>
            <a:pPr>
              <a:defRPr/>
            </a:pPr>
            <a:r>
              <a:rPr lang="en-US" sz="2400" dirty="0">
                <a:solidFill>
                  <a:srgbClr val="00FBFF"/>
                </a:solidFill>
                <a:latin typeface="Times New Roman" charset="0"/>
                <a:ea typeface="ＭＳ Ｐゴシック" charset="0"/>
                <a:cs typeface="ＭＳ Ｐゴシック" charset="0"/>
              </a:rPr>
              <a:t>R</a:t>
            </a:r>
            <a:r>
              <a:rPr lang="en-US" sz="2400" dirty="0" smtClean="0">
                <a:solidFill>
                  <a:srgbClr val="00FBFF"/>
                </a:solidFill>
                <a:latin typeface="Times New Roman" charset="0"/>
                <a:ea typeface="ＭＳ Ｐゴシック" charset="0"/>
                <a:cs typeface="ＭＳ Ｐゴシック" charset="0"/>
              </a:rPr>
              <a:t>elativistic jets:</a:t>
            </a:r>
          </a:p>
          <a:p>
            <a:pPr lvl="1">
              <a:defRPr/>
            </a:pPr>
            <a:r>
              <a:rPr lang="en-US" sz="2000" dirty="0" smtClean="0">
                <a:solidFill>
                  <a:srgbClr val="00FBFF"/>
                </a:solidFill>
                <a:latin typeface="Times New Roman" charset="0"/>
                <a:ea typeface="ＭＳ Ｐゴシック" charset="0"/>
                <a:cs typeface="ＭＳ Ｐゴシック" charset="0"/>
              </a:rPr>
              <a:t>Have all requirements</a:t>
            </a:r>
          </a:p>
          <a:p>
            <a:pPr lvl="1">
              <a:defRPr/>
            </a:pPr>
            <a:r>
              <a:rPr lang="en-US" sz="2000" dirty="0" smtClean="0">
                <a:solidFill>
                  <a:srgbClr val="00FBFF"/>
                </a:solidFill>
                <a:latin typeface="Times New Roman" charset="0"/>
                <a:ea typeface="ＭＳ Ｐゴシック" charset="0"/>
                <a:cs typeface="ＭＳ Ｐゴシック" charset="0"/>
              </a:rPr>
              <a:t>“Heating” = particle acceleration</a:t>
            </a:r>
          </a:p>
          <a:p>
            <a:pPr lvl="1">
              <a:defRPr/>
            </a:pPr>
            <a:r>
              <a:rPr lang="en-US" sz="2000" dirty="0" smtClean="0">
                <a:solidFill>
                  <a:srgbClr val="00FBFF"/>
                </a:solidFill>
              </a:rPr>
              <a:t>Converts magnetically-dominated plasma to equipartition</a:t>
            </a:r>
          </a:p>
        </p:txBody>
      </p:sp>
      <p:sp>
        <p:nvSpPr>
          <p:cNvPr id="18434" name="Title 1"/>
          <p:cNvSpPr>
            <a:spLocks noGrp="1"/>
          </p:cNvSpPr>
          <p:nvPr>
            <p:ph type="title"/>
          </p:nvPr>
        </p:nvSpPr>
        <p:spPr>
          <a:xfrm>
            <a:off x="76200" y="76200"/>
            <a:ext cx="9067800" cy="609600"/>
          </a:xfrm>
        </p:spPr>
        <p:txBody>
          <a:bodyPr/>
          <a:lstStyle/>
          <a:p>
            <a:r>
              <a:rPr lang="en-US" sz="3200" dirty="0" smtClean="0">
                <a:latin typeface="Times New Roman" charset="0"/>
                <a:ea typeface="ＭＳ Ｐゴシック" charset="0"/>
                <a:cs typeface="ＭＳ Ｐゴシック" charset="0"/>
              </a:rPr>
              <a:t>Can We Use This?</a:t>
            </a:r>
            <a:endParaRPr lang="en-US" sz="3200" dirty="0">
              <a:latin typeface="Times New Roman" charset="0"/>
              <a:ea typeface="ＭＳ Ｐゴシック" charset="0"/>
              <a:cs typeface="ＭＳ Ｐゴシック" charset="0"/>
            </a:endParaRPr>
          </a:p>
        </p:txBody>
      </p:sp>
      <p:sp>
        <p:nvSpPr>
          <p:cNvPr id="58" name="TextBox 3"/>
          <p:cNvSpPr txBox="1">
            <a:spLocks noChangeArrowheads="1"/>
          </p:cNvSpPr>
          <p:nvPr/>
        </p:nvSpPr>
        <p:spPr bwMode="auto">
          <a:xfrm>
            <a:off x="76200" y="609600"/>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defRPr/>
            </a:pPr>
            <a:r>
              <a:rPr lang="en-US" sz="2800" dirty="0"/>
              <a:t>Parametric Instability Heating of Solar </a:t>
            </a:r>
            <a:r>
              <a:rPr lang="en-US" sz="2800" dirty="0" smtClean="0"/>
              <a:t>Corona &amp; Wind</a:t>
            </a:r>
          </a:p>
          <a:p>
            <a:pPr algn="ctr">
              <a:defRPr/>
            </a:pPr>
            <a:r>
              <a:rPr lang="en-US" sz="2000" dirty="0"/>
              <a:t>Anna </a:t>
            </a:r>
            <a:r>
              <a:rPr lang="en-US" sz="2000" dirty="0" err="1" smtClean="0"/>
              <a:t>Tenerani</a:t>
            </a:r>
            <a:r>
              <a:rPr lang="en-US" sz="2000" dirty="0"/>
              <a:t> </a:t>
            </a:r>
            <a:r>
              <a:rPr lang="en-US" sz="2000" dirty="0" smtClean="0"/>
              <a:t>(Caltech/JPL; </a:t>
            </a:r>
            <a:r>
              <a:rPr lang="en-US" sz="2000" dirty="0"/>
              <a:t>U. di Pisa; LPP-</a:t>
            </a:r>
            <a:r>
              <a:rPr lang="en-US" sz="2000" dirty="0" smtClean="0"/>
              <a:t>Paris)</a:t>
            </a:r>
            <a:endParaRPr lang="en-US" sz="2000" dirty="0"/>
          </a:p>
        </p:txBody>
      </p:sp>
    </p:spTree>
    <p:extLst>
      <p:ext uri="{BB962C8B-B14F-4D97-AF65-F5344CB8AC3E}">
        <p14:creationId xmlns:p14="http://schemas.microsoft.com/office/powerpoint/2010/main" val="14118490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067800" cy="5562600"/>
          </a:xfrm>
        </p:spPr>
        <p:txBody>
          <a:bodyPr/>
          <a:lstStyle/>
          <a:p>
            <a:pPr marL="0" indent="0">
              <a:buFontTx/>
              <a:buNone/>
              <a:defRPr/>
            </a:pPr>
            <a:endParaRPr lang="en-US" sz="200" dirty="0" smtClean="0">
              <a:solidFill>
                <a:schemeClr val="tx2"/>
              </a:solidFill>
            </a:endParaRPr>
          </a:p>
          <a:p>
            <a:pPr>
              <a:defRPr/>
            </a:pPr>
            <a:r>
              <a:rPr lang="en-US" sz="2000" dirty="0" smtClean="0">
                <a:solidFill>
                  <a:srgbClr val="00FBFF"/>
                </a:solidFill>
              </a:rPr>
              <a:t>FR IIs</a:t>
            </a:r>
          </a:p>
          <a:p>
            <a:pPr lvl="1">
              <a:defRPr/>
            </a:pPr>
            <a:r>
              <a:rPr lang="en-US" sz="1600" dirty="0" smtClean="0">
                <a:solidFill>
                  <a:srgbClr val="00FBFF"/>
                </a:solidFill>
              </a:rPr>
              <a:t>Simple 2- and 3-D hydrodynamic simulations nicely explain the flow patterns of FR II hot spots and lobes, with no magnetic forces needed</a:t>
            </a:r>
          </a:p>
          <a:p>
            <a:pPr lvl="1">
              <a:defRPr/>
            </a:pPr>
            <a:r>
              <a:rPr lang="en-US" sz="1600" dirty="0" smtClean="0">
                <a:solidFill>
                  <a:srgbClr val="00FBFF"/>
                </a:solidFill>
              </a:rPr>
              <a:t>SSC spectral synthesis of FR II hot spots shows </a:t>
            </a:r>
            <a:r>
              <a:rPr lang="en-US" sz="1600" i="1" dirty="0" err="1" smtClean="0">
                <a:solidFill>
                  <a:srgbClr val="00FBFF"/>
                </a:solidFill>
              </a:rPr>
              <a:t>U</a:t>
            </a:r>
            <a:r>
              <a:rPr lang="en-US" sz="1600" baseline="-25000" dirty="0" err="1" smtClean="0">
                <a:solidFill>
                  <a:srgbClr val="00FBFF"/>
                </a:solidFill>
              </a:rPr>
              <a:t>mag</a:t>
            </a:r>
            <a:r>
              <a:rPr lang="en-US" sz="1600" dirty="0" smtClean="0">
                <a:solidFill>
                  <a:srgbClr val="00FBFF"/>
                </a:solidFill>
              </a:rPr>
              <a:t> &lt;&lt; </a:t>
            </a:r>
            <a:r>
              <a:rPr lang="en-US" sz="1600" i="1" dirty="0" smtClean="0">
                <a:solidFill>
                  <a:srgbClr val="00FBFF"/>
                </a:solidFill>
              </a:rPr>
              <a:t>U</a:t>
            </a:r>
            <a:r>
              <a:rPr lang="en-US" sz="1600" baseline="-25000" dirty="0" smtClean="0">
                <a:solidFill>
                  <a:srgbClr val="00FBFF"/>
                </a:solidFill>
              </a:rPr>
              <a:t>p </a:t>
            </a:r>
            <a:r>
              <a:rPr lang="en-US" sz="1600" dirty="0" smtClean="0">
                <a:solidFill>
                  <a:srgbClr val="00FBFF"/>
                </a:solidFill>
              </a:rPr>
              <a:t>; so                                                         there is little need for magnetic fields to explain the dynamical forces (only the spectrum itself)</a:t>
            </a:r>
          </a:p>
          <a:p>
            <a:pPr>
              <a:defRPr/>
            </a:pPr>
            <a:r>
              <a:rPr lang="en-US" sz="2000" dirty="0" smtClean="0">
                <a:solidFill>
                  <a:srgbClr val="00FBFF"/>
                </a:solidFill>
              </a:rPr>
              <a:t>VLBI Quasars</a:t>
            </a:r>
          </a:p>
          <a:p>
            <a:pPr lvl="1">
              <a:defRPr/>
            </a:pPr>
            <a:r>
              <a:rPr lang="en-US" sz="1600" dirty="0" smtClean="0">
                <a:solidFill>
                  <a:srgbClr val="00FBFF"/>
                </a:solidFill>
              </a:rPr>
              <a:t>Are modeled as having either longitudinal (EVPA normal to the jet) or tangled magnetic field, implying that hydrodynamic forces dominate</a:t>
            </a:r>
          </a:p>
          <a:p>
            <a:pPr lvl="1">
              <a:defRPr/>
            </a:pPr>
            <a:endParaRPr lang="en-US" sz="1600" dirty="0" smtClean="0">
              <a:solidFill>
                <a:srgbClr val="00FBFF"/>
              </a:solidFill>
            </a:endParaRPr>
          </a:p>
          <a:p>
            <a:pPr>
              <a:defRPr/>
            </a:pPr>
            <a:endParaRPr lang="en-US" sz="2000" dirty="0">
              <a:solidFill>
                <a:srgbClr val="00FBFF"/>
              </a:solidFill>
            </a:endParaRPr>
          </a:p>
          <a:p>
            <a:pPr>
              <a:defRPr/>
            </a:pPr>
            <a:endParaRPr lang="en-US" sz="2000" dirty="0" smtClean="0">
              <a:solidFill>
                <a:srgbClr val="00FBFF"/>
              </a:solidFill>
            </a:endParaRPr>
          </a:p>
          <a:p>
            <a:pPr>
              <a:defRPr/>
            </a:pPr>
            <a:endParaRPr lang="en-US" sz="2000" dirty="0">
              <a:solidFill>
                <a:srgbClr val="00FBFF"/>
              </a:solidFill>
            </a:endParaRPr>
          </a:p>
          <a:p>
            <a:pPr>
              <a:defRPr/>
            </a:pPr>
            <a:r>
              <a:rPr lang="en-US" sz="2000" dirty="0" smtClean="0">
                <a:solidFill>
                  <a:srgbClr val="00FBFF"/>
                </a:solidFill>
              </a:rPr>
              <a:t>Theoretically, this is still untested (but is fairly straightforward to do)</a:t>
            </a:r>
          </a:p>
          <a:p>
            <a:pPr>
              <a:defRPr/>
            </a:pPr>
            <a:r>
              <a:rPr lang="en-US" sz="2000" dirty="0" smtClean="0">
                <a:solidFill>
                  <a:srgbClr val="00FBFF"/>
                </a:solidFill>
              </a:rPr>
              <a:t>Observationally, however, it is clear that, at the parsec scale or below, jets know whether they are going to be a BL Lac or Quasar and, by inference, whether they are going to be an FR I or FR II</a:t>
            </a:r>
          </a:p>
        </p:txBody>
      </p:sp>
      <p:sp>
        <p:nvSpPr>
          <p:cNvPr id="18434" name="Title 1"/>
          <p:cNvSpPr>
            <a:spLocks noGrp="1"/>
          </p:cNvSpPr>
          <p:nvPr>
            <p:ph type="title"/>
          </p:nvPr>
        </p:nvSpPr>
        <p:spPr>
          <a:xfrm>
            <a:off x="76200" y="-76200"/>
            <a:ext cx="9067800" cy="609600"/>
          </a:xfrm>
        </p:spPr>
        <p:txBody>
          <a:bodyPr/>
          <a:lstStyle/>
          <a:p>
            <a:r>
              <a:rPr lang="en-US" sz="3200" dirty="0" smtClean="0">
                <a:latin typeface="Times New Roman" charset="0"/>
                <a:ea typeface="ＭＳ Ｐゴシック" charset="0"/>
                <a:cs typeface="ＭＳ Ｐゴシック" charset="0"/>
              </a:rPr>
              <a:t>What about Quasars and FR IIs?</a:t>
            </a:r>
            <a:endParaRPr lang="en-US" sz="3200" dirty="0">
              <a:latin typeface="Times New Roman" charset="0"/>
              <a:ea typeface="ＭＳ Ｐゴシック" charset="0"/>
              <a:cs typeface="ＭＳ Ｐゴシック" charset="0"/>
            </a:endParaRPr>
          </a:p>
        </p:txBody>
      </p:sp>
      <p:sp>
        <p:nvSpPr>
          <p:cNvPr id="58" name="TextBox 3"/>
          <p:cNvSpPr txBox="1">
            <a:spLocks noChangeArrowheads="1"/>
          </p:cNvSpPr>
          <p:nvPr/>
        </p:nvSpPr>
        <p:spPr bwMode="auto">
          <a:xfrm>
            <a:off x="76200" y="457200"/>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defRPr/>
            </a:pPr>
            <a:r>
              <a:rPr lang="en-US" sz="2000" dirty="0"/>
              <a:t>Quasars and FR IIs have traditionally been modeled as hydrodynamic </a:t>
            </a:r>
            <a:r>
              <a:rPr lang="en-US" sz="2000" dirty="0" smtClean="0"/>
              <a:t>(KFD) </a:t>
            </a:r>
            <a:r>
              <a:rPr lang="en-US" sz="2000" dirty="0"/>
              <a:t>flows</a:t>
            </a:r>
          </a:p>
        </p:txBody>
      </p:sp>
      <p:sp>
        <p:nvSpPr>
          <p:cNvPr id="5" name="TextBox 3"/>
          <p:cNvSpPr txBox="1">
            <a:spLocks noChangeArrowheads="1"/>
          </p:cNvSpPr>
          <p:nvPr/>
        </p:nvSpPr>
        <p:spPr bwMode="auto">
          <a:xfrm>
            <a:off x="76200" y="3251537"/>
            <a:ext cx="899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defRPr/>
            </a:pPr>
            <a:r>
              <a:rPr lang="en-US" sz="2000" dirty="0" smtClean="0"/>
              <a:t>The implication is that powerful enough jets produce recollimation shocks that are strong enough to actually dissipate (tear apart and reconnect) the magnetic field while still conserving jet momentum.  The jet, then, is reborn as a hypersonic KFD one. </a:t>
            </a:r>
            <a:endParaRPr lang="en-US" sz="2000" dirty="0"/>
          </a:p>
        </p:txBody>
      </p:sp>
      <p:sp>
        <p:nvSpPr>
          <p:cNvPr id="6" name="TextBox 3"/>
          <p:cNvSpPr txBox="1">
            <a:spLocks noChangeArrowheads="1"/>
          </p:cNvSpPr>
          <p:nvPr/>
        </p:nvSpPr>
        <p:spPr bwMode="auto">
          <a:xfrm>
            <a:off x="76200" y="59436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defRPr/>
            </a:pPr>
            <a:r>
              <a:rPr lang="en-US" sz="2000" dirty="0" smtClean="0">
                <a:solidFill>
                  <a:srgbClr val="FF3C9D"/>
                </a:solidFill>
              </a:rPr>
              <a:t>That is, the origin of the FR I/II morphology difference occurs at the sub-parsec scale, and likely has to do with the nature of the recollimation shock</a:t>
            </a:r>
            <a:endParaRPr lang="en-US" sz="2000" dirty="0">
              <a:solidFill>
                <a:srgbClr val="FF3C9D"/>
              </a:solidFill>
            </a:endParaRPr>
          </a:p>
        </p:txBody>
      </p:sp>
    </p:spTree>
    <p:extLst>
      <p:ext uri="{BB962C8B-B14F-4D97-AF65-F5344CB8AC3E}">
        <p14:creationId xmlns:p14="http://schemas.microsoft.com/office/powerpoint/2010/main" val="251176754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19400"/>
            <a:ext cx="9067800" cy="3733800"/>
          </a:xfrm>
        </p:spPr>
        <p:txBody>
          <a:bodyPr/>
          <a:lstStyle/>
          <a:p>
            <a:pPr marL="0" indent="0">
              <a:buFontTx/>
              <a:buNone/>
              <a:defRPr/>
            </a:pPr>
            <a:endParaRPr lang="en-US" sz="200" dirty="0" smtClean="0">
              <a:solidFill>
                <a:schemeClr val="tx2"/>
              </a:solidFill>
            </a:endParaRPr>
          </a:p>
          <a:p>
            <a:pPr>
              <a:defRPr/>
            </a:pPr>
            <a:r>
              <a:rPr lang="en-US" sz="2200" dirty="0" smtClean="0">
                <a:solidFill>
                  <a:srgbClr val="00FBFF"/>
                </a:solidFill>
              </a:rPr>
              <a:t>Is the VLBI jet of BL Lac truly PFD?  If so, are all BL </a:t>
            </a:r>
            <a:r>
              <a:rPr lang="en-US" sz="2200" dirty="0" err="1" smtClean="0">
                <a:solidFill>
                  <a:srgbClr val="00FBFF"/>
                </a:solidFill>
              </a:rPr>
              <a:t>Lacs</a:t>
            </a:r>
            <a:r>
              <a:rPr lang="en-US" sz="2200" dirty="0" smtClean="0">
                <a:solidFill>
                  <a:srgbClr val="00FBFF"/>
                </a:solidFill>
              </a:rPr>
              <a:t> also PFD?</a:t>
            </a:r>
          </a:p>
          <a:p>
            <a:pPr>
              <a:defRPr/>
            </a:pPr>
            <a:r>
              <a:rPr lang="en-US" sz="2200" dirty="0" smtClean="0">
                <a:solidFill>
                  <a:srgbClr val="00FBFF"/>
                </a:solidFill>
              </a:rPr>
              <a:t>Are FR Is and BL </a:t>
            </a:r>
            <a:r>
              <a:rPr lang="en-US" sz="2200" dirty="0" err="1" smtClean="0">
                <a:solidFill>
                  <a:srgbClr val="00FBFF"/>
                </a:solidFill>
              </a:rPr>
              <a:t>Lacs</a:t>
            </a:r>
            <a:r>
              <a:rPr lang="en-US" sz="2200" dirty="0" smtClean="0">
                <a:solidFill>
                  <a:srgbClr val="00FBFF"/>
                </a:solidFill>
              </a:rPr>
              <a:t> EXACTLY the same class?   That is, is the FR I/II break IDENTICAL to the BL Lac/quasar break?</a:t>
            </a:r>
          </a:p>
          <a:p>
            <a:pPr>
              <a:defRPr/>
            </a:pPr>
            <a:r>
              <a:rPr lang="en-US" sz="2200" dirty="0" smtClean="0">
                <a:solidFill>
                  <a:srgbClr val="00FBFF"/>
                </a:solidFill>
              </a:rPr>
              <a:t>Or, are there some quasar FR Is?</a:t>
            </a:r>
          </a:p>
          <a:p>
            <a:pPr>
              <a:defRPr/>
            </a:pPr>
            <a:r>
              <a:rPr lang="en-US" sz="2200" dirty="0" smtClean="0">
                <a:solidFill>
                  <a:srgbClr val="00FBFF"/>
                </a:solidFill>
              </a:rPr>
              <a:t>Are there BL Lac FR IIs (LBLs)?</a:t>
            </a:r>
          </a:p>
          <a:p>
            <a:pPr>
              <a:defRPr/>
            </a:pPr>
            <a:endParaRPr lang="en-US" sz="2200" dirty="0">
              <a:solidFill>
                <a:srgbClr val="00FBFF"/>
              </a:solidFill>
            </a:endParaRPr>
          </a:p>
        </p:txBody>
      </p:sp>
      <p:sp>
        <p:nvSpPr>
          <p:cNvPr id="18434" name="Title 1"/>
          <p:cNvSpPr>
            <a:spLocks noGrp="1"/>
          </p:cNvSpPr>
          <p:nvPr>
            <p:ph type="title"/>
          </p:nvPr>
        </p:nvSpPr>
        <p:spPr>
          <a:xfrm>
            <a:off x="76200" y="-76200"/>
            <a:ext cx="9067800" cy="609600"/>
          </a:xfrm>
        </p:spPr>
        <p:txBody>
          <a:bodyPr/>
          <a:lstStyle/>
          <a:p>
            <a:r>
              <a:rPr lang="en-US" sz="3200" dirty="0" smtClean="0">
                <a:latin typeface="Times New Roman" charset="0"/>
                <a:ea typeface="ＭＳ Ｐゴシック" charset="0"/>
                <a:cs typeface="ＭＳ Ｐゴシック" charset="0"/>
              </a:rPr>
              <a:t>Fundamental Observational Questions</a:t>
            </a:r>
            <a:endParaRPr lang="en-US" sz="3200" dirty="0">
              <a:latin typeface="Times New Roman" charset="0"/>
              <a:ea typeface="ＭＳ Ｐゴシック" charset="0"/>
              <a:cs typeface="ＭＳ Ｐゴシック" charset="0"/>
            </a:endParaRPr>
          </a:p>
        </p:txBody>
      </p:sp>
      <p:pic>
        <p:nvPicPr>
          <p:cNvPr id="17" name="Picture 16" descr="phoenix-fire_paradig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33400"/>
            <a:ext cx="7620000" cy="2330083"/>
          </a:xfrm>
          <a:prstGeom prst="rect">
            <a:avLst/>
          </a:prstGeom>
        </p:spPr>
      </p:pic>
    </p:spTree>
    <p:extLst>
      <p:ext uri="{BB962C8B-B14F-4D97-AF65-F5344CB8AC3E}">
        <p14:creationId xmlns:p14="http://schemas.microsoft.com/office/powerpoint/2010/main" val="319772239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06672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76200"/>
            <a:ext cx="7772400" cy="609600"/>
          </a:xfrm>
        </p:spPr>
        <p:txBody>
          <a:bodyPr/>
          <a:lstStyle/>
          <a:p>
            <a:r>
              <a:rPr lang="en-US" sz="3200" dirty="0">
                <a:latin typeface="Times New Roman" charset="0"/>
                <a:ea typeface="ＭＳ Ｐゴシック" charset="0"/>
                <a:cs typeface="ＭＳ Ｐゴシック" charset="0"/>
              </a:rPr>
              <a:t>Summary:  Class Divisions in AGN Jets</a:t>
            </a:r>
          </a:p>
        </p:txBody>
      </p:sp>
      <p:sp>
        <p:nvSpPr>
          <p:cNvPr id="14" name="Content Placeholder 2"/>
          <p:cNvSpPr>
            <a:spLocks noGrp="1"/>
          </p:cNvSpPr>
          <p:nvPr>
            <p:ph idx="1"/>
          </p:nvPr>
        </p:nvSpPr>
        <p:spPr>
          <a:xfrm>
            <a:off x="0" y="533400"/>
            <a:ext cx="9144000" cy="4876800"/>
          </a:xfrm>
        </p:spPr>
        <p:txBody>
          <a:bodyPr/>
          <a:lstStyle/>
          <a:p>
            <a:pPr>
              <a:defRPr/>
            </a:pPr>
            <a:r>
              <a:rPr lang="en-US" sz="2400" dirty="0" smtClean="0">
                <a:solidFill>
                  <a:schemeClr val="tx2"/>
                </a:solidFill>
              </a:rPr>
              <a:t>Two widely-held cherished beliefs…</a:t>
            </a:r>
          </a:p>
          <a:p>
            <a:pPr lvl="1">
              <a:defRPr/>
            </a:pPr>
            <a:r>
              <a:rPr lang="en-US" sz="2000" dirty="0" smtClean="0">
                <a:solidFill>
                  <a:srgbClr val="00FBFF"/>
                </a:solidFill>
              </a:rPr>
              <a:t>All sources appearing as </a:t>
            </a:r>
            <a:r>
              <a:rPr lang="en-US" sz="2000" dirty="0" smtClean="0">
                <a:solidFill>
                  <a:schemeClr val="tx2"/>
                </a:solidFill>
              </a:rPr>
              <a:t>BL </a:t>
            </a:r>
            <a:r>
              <a:rPr lang="en-US" sz="2000" dirty="0" err="1" smtClean="0">
                <a:solidFill>
                  <a:schemeClr val="tx2"/>
                </a:solidFill>
              </a:rPr>
              <a:t>Lacs</a:t>
            </a:r>
            <a:r>
              <a:rPr lang="en-US" sz="2000" dirty="0" smtClean="0">
                <a:solidFill>
                  <a:srgbClr val="00FBFF"/>
                </a:solidFill>
              </a:rPr>
              <a:t> when viewed nearly end-on and imaged with VLBI on the parsec scale   are, in fact, drawn from the same population:             the class of  </a:t>
            </a:r>
            <a:r>
              <a:rPr lang="en-US" sz="2000" dirty="0" smtClean="0">
                <a:solidFill>
                  <a:srgbClr val="FFCC66"/>
                </a:solidFill>
              </a:rPr>
              <a:t>FR I radio sources</a:t>
            </a:r>
          </a:p>
          <a:p>
            <a:pPr lvl="1">
              <a:defRPr/>
            </a:pPr>
            <a:r>
              <a:rPr lang="en-US" sz="2000" dirty="0" smtClean="0">
                <a:solidFill>
                  <a:schemeClr val="accent1"/>
                </a:solidFill>
              </a:rPr>
              <a:t>All sources appearing as </a:t>
            </a:r>
            <a:r>
              <a:rPr lang="en-US" sz="2000" dirty="0" smtClean="0"/>
              <a:t>Quasars</a:t>
            </a:r>
            <a:r>
              <a:rPr lang="en-US" sz="2000" dirty="0" smtClean="0">
                <a:solidFill>
                  <a:schemeClr val="accent1"/>
                </a:solidFill>
              </a:rPr>
              <a:t> when viewed nearly end-on and imaged with VLBI on the parsec scale   are, in fact, drawn from the same population:          the class of  </a:t>
            </a:r>
            <a:r>
              <a:rPr lang="en-US" sz="2000" dirty="0" smtClean="0">
                <a:solidFill>
                  <a:srgbClr val="FFFFCC"/>
                </a:solidFill>
              </a:rPr>
              <a:t>FR II radio sources</a:t>
            </a:r>
            <a:endParaRPr lang="en-US" sz="2000" dirty="0">
              <a:solidFill>
                <a:srgbClr val="FFFFCC"/>
              </a:solidFill>
            </a:endParaRPr>
          </a:p>
          <a:p>
            <a:pPr lvl="1">
              <a:defRPr/>
            </a:pPr>
            <a:endParaRPr lang="en-US" sz="1400" dirty="0" smtClean="0"/>
          </a:p>
          <a:p>
            <a:pPr lvl="1">
              <a:defRPr/>
            </a:pPr>
            <a:endParaRPr lang="en-US" sz="1400" dirty="0"/>
          </a:p>
          <a:p>
            <a:pPr lvl="1">
              <a:defRPr/>
            </a:pPr>
            <a:endParaRPr lang="en-US" sz="1400" dirty="0" smtClean="0"/>
          </a:p>
          <a:p>
            <a:pPr lvl="1">
              <a:defRPr/>
            </a:pPr>
            <a:endParaRPr lang="en-US" sz="1400" dirty="0"/>
          </a:p>
          <a:p>
            <a:pPr lvl="1">
              <a:defRPr/>
            </a:pPr>
            <a:endParaRPr lang="en-US" sz="1400" dirty="0" smtClean="0"/>
          </a:p>
          <a:p>
            <a:pPr lvl="1">
              <a:defRPr/>
            </a:pPr>
            <a:endParaRPr lang="en-US" sz="1400" dirty="0"/>
          </a:p>
          <a:p>
            <a:pPr lvl="1">
              <a:defRPr/>
            </a:pPr>
            <a:endParaRPr lang="en-US" sz="1400" dirty="0"/>
          </a:p>
          <a:p>
            <a:pPr>
              <a:defRPr/>
            </a:pPr>
            <a:r>
              <a:rPr lang="en-US" sz="2400" dirty="0" smtClean="0">
                <a:solidFill>
                  <a:schemeClr val="tx2"/>
                </a:solidFill>
              </a:rPr>
              <a:t>…Lead </a:t>
            </a:r>
            <a:r>
              <a:rPr lang="en-US" sz="2400" dirty="0">
                <a:solidFill>
                  <a:schemeClr val="tx2"/>
                </a:solidFill>
              </a:rPr>
              <a:t>to a surprising </a:t>
            </a:r>
            <a:r>
              <a:rPr lang="en-US" sz="2400" dirty="0" smtClean="0">
                <a:solidFill>
                  <a:schemeClr val="tx2"/>
                </a:solidFill>
              </a:rPr>
              <a:t>conclusion</a:t>
            </a:r>
          </a:p>
          <a:p>
            <a:pPr lvl="1">
              <a:defRPr/>
            </a:pPr>
            <a:r>
              <a:rPr lang="en-US" sz="2000" dirty="0" smtClean="0"/>
              <a:t>Jets not only </a:t>
            </a:r>
            <a:r>
              <a:rPr lang="en-US" sz="2000" i="1" u="sng" dirty="0" smtClean="0"/>
              <a:t>know early</a:t>
            </a:r>
            <a:r>
              <a:rPr lang="en-US" sz="2000" dirty="0" smtClean="0"/>
              <a:t> whether or not they are going to be an FR I or FR II, i.e. within </a:t>
            </a:r>
            <a:r>
              <a:rPr lang="en-US" sz="2000" dirty="0"/>
              <a:t>only 10</a:t>
            </a:r>
            <a:r>
              <a:rPr lang="en-US" sz="2000" baseline="30000" dirty="0"/>
              <a:t>5–6</a:t>
            </a:r>
            <a:r>
              <a:rPr lang="en-US" sz="2000" dirty="0"/>
              <a:t> stellar (BH) radii of the jet launch </a:t>
            </a:r>
            <a:r>
              <a:rPr lang="en-US" sz="2000" dirty="0" smtClean="0"/>
              <a:t>point,                          but they also </a:t>
            </a:r>
            <a:r>
              <a:rPr lang="en-US" sz="2000" i="1" u="sng" dirty="0" smtClean="0"/>
              <a:t>have acquired morphological and magnetic properties</a:t>
            </a:r>
            <a:r>
              <a:rPr lang="en-US" sz="2000" dirty="0" smtClean="0"/>
              <a:t>               that are related to what type of jet they eventually will be</a:t>
            </a:r>
          </a:p>
          <a:p>
            <a:pPr marL="457200" lvl="1" indent="0">
              <a:buNone/>
              <a:defRPr/>
            </a:pPr>
            <a:r>
              <a:rPr lang="en-US" sz="2000" dirty="0" smtClean="0">
                <a:solidFill>
                  <a:srgbClr val="FF3C9D"/>
                </a:solidFill>
                <a:latin typeface="Wingdings"/>
                <a:ea typeface="Wingdings"/>
                <a:cs typeface="Wingdings"/>
                <a:sym typeface="Wingdings"/>
              </a:rPr>
              <a:t></a:t>
            </a:r>
            <a:r>
              <a:rPr lang="en-US" sz="2000" dirty="0" smtClean="0">
                <a:solidFill>
                  <a:srgbClr val="FF3C9D"/>
                </a:solidFill>
              </a:rPr>
              <a:t> The origin of the FR sequence lies very deep in the nucleus of the host galaxy</a:t>
            </a:r>
            <a:endParaRPr lang="en-US" sz="2000" dirty="0">
              <a:solidFill>
                <a:srgbClr val="FF3C9D"/>
              </a:solidFill>
            </a:endParaRPr>
          </a:p>
        </p:txBody>
      </p:sp>
      <p:grpSp>
        <p:nvGrpSpPr>
          <p:cNvPr id="5" name="Group 4"/>
          <p:cNvGrpSpPr/>
          <p:nvPr/>
        </p:nvGrpSpPr>
        <p:grpSpPr>
          <a:xfrm>
            <a:off x="4038600" y="2590800"/>
            <a:ext cx="5029200" cy="2222501"/>
            <a:chOff x="3987000" y="4176176"/>
            <a:chExt cx="5385600" cy="2568004"/>
          </a:xfrm>
        </p:grpSpPr>
        <p:pic>
          <p:nvPicPr>
            <p:cNvPr id="6" name="Picture 5" descr="NewOwenLedlowDiagram_GhisellineCelotti01_AA_379_L1-L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920" y="4531359"/>
              <a:ext cx="2304258" cy="2212821"/>
            </a:xfrm>
            <a:prstGeom prst="rect">
              <a:avLst/>
            </a:prstGeom>
          </p:spPr>
        </p:pic>
        <p:pic>
          <p:nvPicPr>
            <p:cNvPr id="7" name="Picture 6" descr="Giroletti_etal2006_fig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269" y="4538097"/>
              <a:ext cx="2265531" cy="2199345"/>
            </a:xfrm>
            <a:prstGeom prst="rect">
              <a:avLst/>
            </a:prstGeom>
          </p:spPr>
        </p:pic>
        <p:sp>
          <p:nvSpPr>
            <p:cNvPr id="8" name="Text Box 20"/>
            <p:cNvSpPr txBox="1">
              <a:spLocks noChangeArrowheads="1"/>
            </p:cNvSpPr>
            <p:nvPr/>
          </p:nvSpPr>
          <p:spPr bwMode="auto">
            <a:xfrm>
              <a:off x="6705600" y="4176176"/>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err="1" smtClean="0"/>
                <a:t>Giroletti</a:t>
              </a:r>
              <a:r>
                <a:rPr lang="en-US" sz="1400" dirty="0" smtClean="0"/>
                <a:t> </a:t>
              </a:r>
              <a:r>
                <a:rPr lang="en-US" sz="1400" i="1" dirty="0" smtClean="0"/>
                <a:t>et al</a:t>
              </a:r>
              <a:r>
                <a:rPr lang="en-US" sz="1400" dirty="0" smtClean="0"/>
                <a:t>. </a:t>
              </a:r>
              <a:r>
                <a:rPr lang="en-US" sz="1400" dirty="0"/>
                <a:t>(</a:t>
              </a:r>
              <a:r>
                <a:rPr lang="en-US" sz="1400" dirty="0" smtClean="0"/>
                <a:t>2006)</a:t>
              </a:r>
              <a:endParaRPr lang="en-US" sz="1400" dirty="0"/>
            </a:p>
          </p:txBody>
        </p:sp>
        <p:sp>
          <p:nvSpPr>
            <p:cNvPr id="9" name="Text Box 20"/>
            <p:cNvSpPr txBox="1">
              <a:spLocks noChangeArrowheads="1"/>
            </p:cNvSpPr>
            <p:nvPr/>
          </p:nvSpPr>
          <p:spPr bwMode="auto">
            <a:xfrm>
              <a:off x="3987000" y="4179152"/>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err="1" smtClean="0"/>
                <a:t>Ghisellini</a:t>
              </a:r>
              <a:r>
                <a:rPr lang="en-US" sz="1400" dirty="0" smtClean="0"/>
                <a:t> &amp; </a:t>
              </a:r>
              <a:r>
                <a:rPr lang="en-US" sz="1400" dirty="0" err="1" smtClean="0"/>
                <a:t>Celotti</a:t>
              </a:r>
              <a:r>
                <a:rPr lang="en-US" sz="1400" dirty="0" smtClean="0"/>
                <a:t> </a:t>
              </a:r>
              <a:r>
                <a:rPr lang="en-US" sz="1400" dirty="0"/>
                <a:t>(</a:t>
              </a:r>
              <a:r>
                <a:rPr lang="en-US" sz="1400" dirty="0" smtClean="0"/>
                <a:t>2001)</a:t>
              </a:r>
              <a:endParaRPr lang="en-US" sz="1400" dirty="0"/>
            </a:p>
          </p:txBody>
        </p:sp>
        <p:sp>
          <p:nvSpPr>
            <p:cNvPr id="10" name="TextBox 9"/>
            <p:cNvSpPr txBox="1"/>
            <p:nvPr/>
          </p:nvSpPr>
          <p:spPr>
            <a:xfrm>
              <a:off x="8077200" y="4724400"/>
              <a:ext cx="685800" cy="307777"/>
            </a:xfrm>
            <a:prstGeom prst="rect">
              <a:avLst/>
            </a:prstGeom>
            <a:noFill/>
          </p:spPr>
          <p:txBody>
            <a:bodyPr wrap="square" rtlCol="0">
              <a:spAutoFit/>
            </a:bodyPr>
            <a:lstStyle/>
            <a:p>
              <a:pPr algn="ctr"/>
              <a:r>
                <a:rPr lang="en-US" sz="1400" b="1" dirty="0" smtClean="0">
                  <a:solidFill>
                    <a:schemeClr val="bg1"/>
                  </a:solidFill>
                </a:rPr>
                <a:t>LBLs</a:t>
              </a:r>
              <a:endParaRPr lang="en-US" sz="1400" b="1" dirty="0">
                <a:solidFill>
                  <a:schemeClr val="bg1"/>
                </a:solidFill>
              </a:endParaRPr>
            </a:p>
          </p:txBody>
        </p:sp>
        <p:sp>
          <p:nvSpPr>
            <p:cNvPr id="11" name="TextBox 10"/>
            <p:cNvSpPr txBox="1"/>
            <p:nvPr/>
          </p:nvSpPr>
          <p:spPr>
            <a:xfrm>
              <a:off x="7772400" y="5950783"/>
              <a:ext cx="685800" cy="307777"/>
            </a:xfrm>
            <a:prstGeom prst="rect">
              <a:avLst/>
            </a:prstGeom>
            <a:noFill/>
          </p:spPr>
          <p:txBody>
            <a:bodyPr wrap="square" rtlCol="0">
              <a:spAutoFit/>
            </a:bodyPr>
            <a:lstStyle/>
            <a:p>
              <a:pPr algn="ctr"/>
              <a:r>
                <a:rPr lang="en-US" sz="1400" b="1" dirty="0">
                  <a:solidFill>
                    <a:schemeClr val="bg1"/>
                  </a:solidFill>
                </a:rPr>
                <a:t>H</a:t>
              </a:r>
              <a:r>
                <a:rPr lang="en-US" sz="1400" b="1" dirty="0" smtClean="0">
                  <a:solidFill>
                    <a:schemeClr val="bg1"/>
                  </a:solidFill>
                </a:rPr>
                <a:t>BLs</a:t>
              </a:r>
              <a:endParaRPr lang="en-US" sz="1400" b="1" dirty="0">
                <a:solidFill>
                  <a:schemeClr val="bg1"/>
                </a:solidFill>
              </a:endParaRPr>
            </a:p>
          </p:txBody>
        </p:sp>
      </p:grpSp>
    </p:spTree>
    <p:extLst>
      <p:ext uri="{BB962C8B-B14F-4D97-AF65-F5344CB8AC3E}">
        <p14:creationId xmlns:p14="http://schemas.microsoft.com/office/powerpoint/2010/main" val="271382751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FantasyFirePhoeni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381000"/>
            <a:ext cx="767729" cy="804333"/>
          </a:xfrm>
          <a:prstGeom prst="rect">
            <a:avLst/>
          </a:prstGeom>
        </p:spPr>
      </p:pic>
      <p:pic>
        <p:nvPicPr>
          <p:cNvPr id="22" name="Picture 21" descr="FantasyFirePhoeni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767729" cy="804333"/>
          </a:xfrm>
          <a:prstGeom prst="rect">
            <a:avLst/>
          </a:prstGeom>
        </p:spPr>
      </p:pic>
      <p:sp>
        <p:nvSpPr>
          <p:cNvPr id="3" name="Content Placeholder 2"/>
          <p:cNvSpPr>
            <a:spLocks noGrp="1"/>
          </p:cNvSpPr>
          <p:nvPr>
            <p:ph idx="1"/>
          </p:nvPr>
        </p:nvSpPr>
        <p:spPr>
          <a:xfrm>
            <a:off x="-228600" y="1676400"/>
            <a:ext cx="9296400" cy="5029200"/>
          </a:xfrm>
        </p:spPr>
        <p:txBody>
          <a:bodyPr/>
          <a:lstStyle/>
          <a:p>
            <a:pPr lvl="1">
              <a:defRPr/>
            </a:pPr>
            <a:r>
              <a:rPr lang="en-US" sz="1800" dirty="0" smtClean="0">
                <a:solidFill>
                  <a:schemeClr val="tx2"/>
                </a:solidFill>
              </a:rPr>
              <a:t>Tenet #1:  All jets have an Acceleration &amp; Collimation Zone (ACZ) that ends with the jets being hyper-magnetosonic and passing through </a:t>
            </a:r>
            <a:r>
              <a:rPr lang="en-US" sz="1800" dirty="0" smtClean="0">
                <a:solidFill>
                  <a:srgbClr val="66FF99"/>
                </a:solidFill>
              </a:rPr>
              <a:t>a magnetosonic (MS) horizon</a:t>
            </a:r>
          </a:p>
          <a:p>
            <a:pPr lvl="1">
              <a:defRPr/>
            </a:pPr>
            <a:r>
              <a:rPr lang="en-US" sz="1800" dirty="0" smtClean="0">
                <a:solidFill>
                  <a:schemeClr val="tx2"/>
                </a:solidFill>
              </a:rPr>
              <a:t>Tenet #2:  Beyond the MS horizon, jets pass through at </a:t>
            </a:r>
            <a:r>
              <a:rPr lang="en-US" sz="1800" smtClean="0">
                <a:solidFill>
                  <a:schemeClr val="tx2"/>
                </a:solidFill>
              </a:rPr>
              <a:t>least one </a:t>
            </a:r>
            <a:r>
              <a:rPr lang="en-US" sz="1800" dirty="0" smtClean="0">
                <a:solidFill>
                  <a:schemeClr val="tx2"/>
                </a:solidFill>
              </a:rPr>
              <a:t>(re-)collimation shock (RCS)</a:t>
            </a:r>
            <a:r>
              <a:rPr lang="en-US" sz="1800" smtClean="0">
                <a:solidFill>
                  <a:schemeClr val="tx2"/>
                </a:solidFill>
              </a:rPr>
              <a:t>,     </a:t>
            </a:r>
            <a:r>
              <a:rPr lang="en-US" sz="1800" dirty="0" smtClean="0">
                <a:solidFill>
                  <a:schemeClr val="tx2"/>
                </a:solidFill>
              </a:rPr>
              <a:t>in which they are </a:t>
            </a:r>
            <a:r>
              <a:rPr lang="en-US" sz="1800" u="sng" dirty="0" smtClean="0">
                <a:solidFill>
                  <a:srgbClr val="FF9933"/>
                </a:solidFill>
              </a:rPr>
              <a:t>reborn as a new type of jet that can propagate long distances</a:t>
            </a:r>
          </a:p>
          <a:p>
            <a:pPr lvl="1">
              <a:defRPr/>
            </a:pPr>
            <a:endParaRPr lang="en-US" sz="1800" u="sng" dirty="0" smtClean="0">
              <a:solidFill>
                <a:srgbClr val="FF9933"/>
              </a:solidFill>
            </a:endParaRPr>
          </a:p>
          <a:p>
            <a:pPr>
              <a:defRPr/>
            </a:pPr>
            <a:endParaRPr lang="en-US" sz="1800" dirty="0" smtClean="0"/>
          </a:p>
          <a:p>
            <a:pPr>
              <a:defRPr/>
            </a:pPr>
            <a:endParaRPr lang="en-US" sz="1800" dirty="0"/>
          </a:p>
          <a:p>
            <a:pPr marL="0" indent="0">
              <a:buFontTx/>
              <a:buNone/>
              <a:defRPr/>
            </a:pPr>
            <a:endParaRPr lang="en-US" sz="1800" dirty="0"/>
          </a:p>
          <a:p>
            <a:pPr lvl="1">
              <a:defRPr/>
            </a:pPr>
            <a:endParaRPr lang="en-US" sz="1800" dirty="0" smtClean="0">
              <a:solidFill>
                <a:srgbClr val="00FBFF"/>
              </a:solidFill>
            </a:endParaRPr>
          </a:p>
          <a:p>
            <a:pPr lvl="1">
              <a:defRPr/>
            </a:pPr>
            <a:endParaRPr lang="en-US" sz="1600" dirty="0">
              <a:solidFill>
                <a:srgbClr val="00FBFF"/>
              </a:solidFill>
            </a:endParaRPr>
          </a:p>
          <a:p>
            <a:pPr lvl="1">
              <a:defRPr/>
            </a:pPr>
            <a:r>
              <a:rPr lang="en-US" sz="1800" dirty="0" smtClean="0">
                <a:solidFill>
                  <a:srgbClr val="00FBFF"/>
                </a:solidFill>
              </a:rPr>
              <a:t>The goal in this talk is to discuss (on the basis of observations and simulations)                  the possible properties of the RCS and the post-shock jet:</a:t>
            </a:r>
          </a:p>
          <a:p>
            <a:pPr lvl="2">
              <a:defRPr/>
            </a:pPr>
            <a:r>
              <a:rPr lang="en-US" sz="1600" dirty="0" smtClean="0">
                <a:solidFill>
                  <a:srgbClr val="66FF99"/>
                </a:solidFill>
              </a:rPr>
              <a:t>Is the jet super-, trans-, or sub- (magneto-)sonic  ( </a:t>
            </a:r>
            <a:r>
              <a:rPr lang="en-US" sz="1600" i="1" dirty="0" err="1" smtClean="0">
                <a:solidFill>
                  <a:srgbClr val="66FF99"/>
                </a:solidFill>
              </a:rPr>
              <a:t>V</a:t>
            </a:r>
            <a:r>
              <a:rPr lang="en-US" sz="1600" baseline="-25000" dirty="0" err="1" smtClean="0">
                <a:solidFill>
                  <a:srgbClr val="66FF99"/>
                </a:solidFill>
              </a:rPr>
              <a:t>j</a:t>
            </a:r>
            <a:r>
              <a:rPr lang="en-US" sz="1600" dirty="0" smtClean="0">
                <a:solidFill>
                  <a:srgbClr val="66FF99"/>
                </a:solidFill>
              </a:rPr>
              <a:t>  </a:t>
            </a:r>
            <a:r>
              <a:rPr lang="en-US" sz="1600" i="1" dirty="0" smtClean="0">
                <a:solidFill>
                  <a:srgbClr val="66FF99"/>
                </a:solidFill>
              </a:rPr>
              <a:t>vs</a:t>
            </a:r>
            <a:r>
              <a:rPr lang="en-US" sz="1600" dirty="0" smtClean="0">
                <a:solidFill>
                  <a:srgbClr val="66FF99"/>
                </a:solidFill>
              </a:rPr>
              <a:t>.  </a:t>
            </a:r>
            <a:r>
              <a:rPr lang="en-US" sz="1600" dirty="0" err="1" smtClean="0">
                <a:solidFill>
                  <a:srgbClr val="66FF99"/>
                </a:solidFill>
              </a:rPr>
              <a:t>c</a:t>
            </a:r>
            <a:r>
              <a:rPr lang="en-US" sz="1600" baseline="-25000" dirty="0" err="1" smtClean="0">
                <a:solidFill>
                  <a:srgbClr val="66FF99"/>
                </a:solidFill>
              </a:rPr>
              <a:t>ms</a:t>
            </a:r>
            <a:r>
              <a:rPr lang="en-US" sz="1600" dirty="0" smtClean="0">
                <a:solidFill>
                  <a:srgbClr val="66FF99"/>
                </a:solidFill>
              </a:rPr>
              <a:t> = [c</a:t>
            </a:r>
            <a:r>
              <a:rPr lang="en-US" sz="1600" baseline="-25000" dirty="0" smtClean="0">
                <a:solidFill>
                  <a:srgbClr val="66FF99"/>
                </a:solidFill>
              </a:rPr>
              <a:t>s</a:t>
            </a:r>
            <a:r>
              <a:rPr lang="en-US" sz="1600" baseline="30000" dirty="0" smtClean="0">
                <a:solidFill>
                  <a:srgbClr val="66FF99"/>
                </a:solidFill>
              </a:rPr>
              <a:t>2</a:t>
            </a:r>
            <a:r>
              <a:rPr lang="en-US" sz="1600" dirty="0" smtClean="0">
                <a:solidFill>
                  <a:srgbClr val="66FF99"/>
                </a:solidFill>
              </a:rPr>
              <a:t> + </a:t>
            </a:r>
            <a:r>
              <a:rPr lang="en-US" sz="1600" i="1" dirty="0" smtClean="0">
                <a:solidFill>
                  <a:srgbClr val="66FF99"/>
                </a:solidFill>
              </a:rPr>
              <a:t>V</a:t>
            </a:r>
            <a:r>
              <a:rPr lang="en-US" sz="1600" baseline="-25000" dirty="0" smtClean="0">
                <a:solidFill>
                  <a:srgbClr val="66FF99"/>
                </a:solidFill>
              </a:rPr>
              <a:t>A</a:t>
            </a:r>
            <a:r>
              <a:rPr lang="en-US" sz="1600" baseline="30000" dirty="0" smtClean="0">
                <a:solidFill>
                  <a:srgbClr val="66FF99"/>
                </a:solidFill>
              </a:rPr>
              <a:t>2</a:t>
            </a:r>
            <a:r>
              <a:rPr lang="en-US" sz="1600" dirty="0" smtClean="0">
                <a:solidFill>
                  <a:srgbClr val="66FF99"/>
                </a:solidFill>
              </a:rPr>
              <a:t>]</a:t>
            </a:r>
            <a:r>
              <a:rPr lang="en-US" sz="1600" baseline="30000" dirty="0" smtClean="0">
                <a:solidFill>
                  <a:srgbClr val="66FF99"/>
                </a:solidFill>
              </a:rPr>
              <a:t>1/2</a:t>
            </a:r>
            <a:r>
              <a:rPr lang="en-US" sz="1600" dirty="0" smtClean="0">
                <a:solidFill>
                  <a:srgbClr val="66FF99"/>
                </a:solidFill>
              </a:rPr>
              <a:t> )?</a:t>
            </a:r>
          </a:p>
          <a:p>
            <a:pPr lvl="2">
              <a:defRPr/>
            </a:pPr>
            <a:r>
              <a:rPr lang="en-US" sz="1600" dirty="0" smtClean="0">
                <a:solidFill>
                  <a:srgbClr val="00FBFF"/>
                </a:solidFill>
              </a:rPr>
              <a:t>Is it </a:t>
            </a:r>
            <a:r>
              <a:rPr lang="en-US" sz="1600" dirty="0">
                <a:solidFill>
                  <a:srgbClr val="00FBFF"/>
                </a:solidFill>
              </a:rPr>
              <a:t>Kinetic (KFD) or Poynting (PFD) Flux </a:t>
            </a:r>
            <a:r>
              <a:rPr lang="en-US" sz="1600" dirty="0" smtClean="0">
                <a:solidFill>
                  <a:srgbClr val="00FBFF"/>
                </a:solidFill>
              </a:rPr>
              <a:t>Dominated ( ½ </a:t>
            </a:r>
            <a:r>
              <a:rPr lang="en-US" sz="1600" i="1" dirty="0">
                <a:solidFill>
                  <a:srgbClr val="00FBFF"/>
                </a:solidFill>
              </a:rPr>
              <a:t>ρ</a:t>
            </a:r>
            <a:r>
              <a:rPr lang="en-US" sz="1600" baseline="-25000" dirty="0">
                <a:solidFill>
                  <a:srgbClr val="00FBFF"/>
                </a:solidFill>
              </a:rPr>
              <a:t>0</a:t>
            </a:r>
            <a:r>
              <a:rPr lang="en-US" sz="1600" dirty="0">
                <a:solidFill>
                  <a:srgbClr val="00FBFF"/>
                </a:solidFill>
              </a:rPr>
              <a:t> </a:t>
            </a:r>
            <a:r>
              <a:rPr lang="en-US" sz="1600" i="1" dirty="0">
                <a:solidFill>
                  <a:srgbClr val="00FBFF"/>
                </a:solidFill>
              </a:rPr>
              <a:t>V</a:t>
            </a:r>
            <a:r>
              <a:rPr lang="en-US" sz="1600" baseline="-25000" dirty="0">
                <a:solidFill>
                  <a:srgbClr val="00FBFF"/>
                </a:solidFill>
              </a:rPr>
              <a:t>j</a:t>
            </a:r>
            <a:r>
              <a:rPr lang="en-US" sz="1600" baseline="30000" dirty="0">
                <a:solidFill>
                  <a:srgbClr val="00FBFF"/>
                </a:solidFill>
              </a:rPr>
              <a:t>3</a:t>
            </a:r>
            <a:r>
              <a:rPr lang="en-US" sz="1600" dirty="0">
                <a:solidFill>
                  <a:srgbClr val="00FBFF"/>
                </a:solidFill>
              </a:rPr>
              <a:t> </a:t>
            </a:r>
            <a:r>
              <a:rPr lang="en-US" sz="1600" dirty="0" smtClean="0">
                <a:solidFill>
                  <a:srgbClr val="00FBFF"/>
                </a:solidFill>
              </a:rPr>
              <a:t> </a:t>
            </a:r>
            <a:r>
              <a:rPr lang="en-US" sz="1600" i="1" dirty="0" smtClean="0">
                <a:solidFill>
                  <a:srgbClr val="00FBFF"/>
                </a:solidFill>
              </a:rPr>
              <a:t>vs</a:t>
            </a:r>
            <a:r>
              <a:rPr lang="en-US" sz="1600" dirty="0" smtClean="0">
                <a:solidFill>
                  <a:srgbClr val="00FBFF"/>
                </a:solidFill>
              </a:rPr>
              <a:t>.  </a:t>
            </a:r>
            <a:r>
              <a:rPr lang="en-US" sz="1600" i="1" dirty="0">
                <a:solidFill>
                  <a:srgbClr val="00FBFF"/>
                </a:solidFill>
              </a:rPr>
              <a:t>ρ</a:t>
            </a:r>
            <a:r>
              <a:rPr lang="en-US" sz="1600" baseline="-25000" dirty="0">
                <a:solidFill>
                  <a:srgbClr val="00FBFF"/>
                </a:solidFill>
              </a:rPr>
              <a:t>0</a:t>
            </a:r>
            <a:r>
              <a:rPr lang="en-US" sz="1600" dirty="0">
                <a:solidFill>
                  <a:srgbClr val="00FBFF"/>
                </a:solidFill>
              </a:rPr>
              <a:t> </a:t>
            </a:r>
            <a:r>
              <a:rPr lang="en-US" sz="1600" i="1" dirty="0" err="1">
                <a:solidFill>
                  <a:srgbClr val="00FBFF"/>
                </a:solidFill>
              </a:rPr>
              <a:t>R</a:t>
            </a:r>
            <a:r>
              <a:rPr lang="en-US" sz="1600" baseline="-25000" dirty="0" err="1">
                <a:solidFill>
                  <a:srgbClr val="00FBFF"/>
                </a:solidFill>
              </a:rPr>
              <a:t>j</a:t>
            </a:r>
            <a:r>
              <a:rPr lang="en-US" sz="1600" i="1" dirty="0" err="1">
                <a:solidFill>
                  <a:srgbClr val="00FBFF"/>
                </a:solidFill>
              </a:rPr>
              <a:t>Ω</a:t>
            </a:r>
            <a:r>
              <a:rPr lang="en-US" sz="1600" i="1" baseline="-25000" dirty="0" err="1">
                <a:solidFill>
                  <a:srgbClr val="00FBFF"/>
                </a:solidFill>
              </a:rPr>
              <a:t>f</a:t>
            </a:r>
            <a:r>
              <a:rPr lang="en-US" sz="1600" dirty="0">
                <a:solidFill>
                  <a:srgbClr val="00FBFF"/>
                </a:solidFill>
              </a:rPr>
              <a:t> </a:t>
            </a:r>
            <a:r>
              <a:rPr lang="en-US" sz="1600" i="1" dirty="0">
                <a:solidFill>
                  <a:srgbClr val="00FBFF"/>
                </a:solidFill>
              </a:rPr>
              <a:t>V</a:t>
            </a:r>
            <a:r>
              <a:rPr lang="en-US" sz="1600" baseline="-25000" dirty="0">
                <a:solidFill>
                  <a:srgbClr val="00FBFF"/>
                </a:solidFill>
              </a:rPr>
              <a:t>A</a:t>
            </a:r>
            <a:r>
              <a:rPr lang="en-US" sz="1600" baseline="30000" dirty="0">
                <a:solidFill>
                  <a:srgbClr val="00FBFF"/>
                </a:solidFill>
              </a:rPr>
              <a:t>2</a:t>
            </a:r>
            <a:r>
              <a:rPr lang="en-US" sz="1600" dirty="0">
                <a:solidFill>
                  <a:srgbClr val="00FBFF"/>
                </a:solidFill>
              </a:rPr>
              <a:t> </a:t>
            </a:r>
            <a:r>
              <a:rPr lang="en-US" sz="1600" dirty="0" smtClean="0">
                <a:solidFill>
                  <a:srgbClr val="00FBFF"/>
                </a:solidFill>
              </a:rPr>
              <a:t>)?</a:t>
            </a:r>
            <a:endParaRPr lang="en-US" sz="1600" dirty="0">
              <a:solidFill>
                <a:srgbClr val="00FBFF"/>
              </a:solidFill>
            </a:endParaRPr>
          </a:p>
          <a:p>
            <a:pPr lvl="2">
              <a:defRPr/>
            </a:pPr>
            <a:r>
              <a:rPr lang="en-US" sz="1600" dirty="0" smtClean="0"/>
              <a:t>What is the jet’s internal magnetic properties ( </a:t>
            </a:r>
            <a:r>
              <a:rPr lang="en-US" sz="1600" i="1" dirty="0" smtClean="0"/>
              <a:t>U</a:t>
            </a:r>
            <a:r>
              <a:rPr lang="en-US" sz="1600" baseline="-25000" dirty="0" smtClean="0"/>
              <a:t>p</a:t>
            </a:r>
            <a:r>
              <a:rPr lang="en-US" sz="1600" dirty="0" smtClean="0"/>
              <a:t>  </a:t>
            </a:r>
            <a:r>
              <a:rPr lang="en-US" sz="1600" i="1" dirty="0" smtClean="0"/>
              <a:t>vs</a:t>
            </a:r>
            <a:r>
              <a:rPr lang="en-US" sz="1600" dirty="0" smtClean="0"/>
              <a:t>.  </a:t>
            </a:r>
            <a:r>
              <a:rPr lang="en-US" sz="1600" i="1" dirty="0" err="1" smtClean="0"/>
              <a:t>U</a:t>
            </a:r>
            <a:r>
              <a:rPr lang="en-US" sz="1600" baseline="-25000" dirty="0" err="1" smtClean="0"/>
              <a:t>mag</a:t>
            </a:r>
            <a:r>
              <a:rPr lang="en-US" sz="1600" dirty="0" smtClean="0"/>
              <a:t>    or    </a:t>
            </a:r>
            <a:r>
              <a:rPr lang="en-US" sz="1600" dirty="0" err="1" smtClean="0"/>
              <a:t>c</a:t>
            </a:r>
            <a:r>
              <a:rPr lang="en-US" sz="1600" baseline="-25000" dirty="0" err="1" smtClean="0"/>
              <a:t>s</a:t>
            </a:r>
            <a:r>
              <a:rPr lang="en-US" sz="1600" dirty="0" smtClean="0"/>
              <a:t>  </a:t>
            </a:r>
            <a:r>
              <a:rPr lang="en-US" sz="1600" i="1" dirty="0" smtClean="0"/>
              <a:t>vs</a:t>
            </a:r>
            <a:r>
              <a:rPr lang="en-US" sz="1600" dirty="0" smtClean="0"/>
              <a:t>.  </a:t>
            </a:r>
            <a:r>
              <a:rPr lang="en-US" sz="1600" i="1" dirty="0" smtClean="0"/>
              <a:t>V</a:t>
            </a:r>
            <a:r>
              <a:rPr lang="en-US" sz="1600" baseline="-25000" dirty="0" smtClean="0"/>
              <a:t>A</a:t>
            </a:r>
            <a:r>
              <a:rPr lang="en-US" sz="1600" dirty="0" smtClean="0"/>
              <a:t> ) ?</a:t>
            </a:r>
          </a:p>
          <a:p>
            <a:pPr lvl="1">
              <a:defRPr/>
            </a:pPr>
            <a:r>
              <a:rPr lang="en-US" sz="2000" dirty="0" smtClean="0">
                <a:solidFill>
                  <a:srgbClr val="FF3C9D"/>
                </a:solidFill>
              </a:rPr>
              <a:t>Could processes in the RCS be the origin of the Fanaroff &amp; Riley sequence?</a:t>
            </a:r>
          </a:p>
        </p:txBody>
      </p:sp>
      <p:sp>
        <p:nvSpPr>
          <p:cNvPr id="7170" name="Title 1"/>
          <p:cNvSpPr>
            <a:spLocks noGrp="1"/>
          </p:cNvSpPr>
          <p:nvPr>
            <p:ph type="title"/>
          </p:nvPr>
        </p:nvSpPr>
        <p:spPr>
          <a:xfrm>
            <a:off x="685800" y="381000"/>
            <a:ext cx="7772400" cy="609600"/>
          </a:xfrm>
        </p:spPr>
        <p:txBody>
          <a:bodyPr/>
          <a:lstStyle/>
          <a:p>
            <a:r>
              <a:rPr lang="en-US" sz="3200" dirty="0" smtClean="0">
                <a:latin typeface="Times New Roman" charset="0"/>
                <a:ea typeface="ＭＳ Ｐゴシック" charset="0"/>
                <a:cs typeface="ＭＳ Ｐゴシック" charset="0"/>
              </a:rPr>
              <a:t>Summary: The “Phoenix-Fire” Paradigm</a:t>
            </a:r>
            <a:br>
              <a:rPr lang="en-US" sz="3200" dirty="0" smtClean="0">
                <a:latin typeface="Times New Roman" charset="0"/>
                <a:ea typeface="ＭＳ Ｐゴシック" charset="0"/>
                <a:cs typeface="ＭＳ Ｐゴシック" charset="0"/>
              </a:rPr>
            </a:br>
            <a:r>
              <a:rPr lang="en-US" sz="3200" dirty="0" smtClean="0">
                <a:latin typeface="Times New Roman" charset="0"/>
                <a:ea typeface="ＭＳ Ｐゴシック" charset="0"/>
                <a:cs typeface="ＭＳ Ｐゴシック" charset="0"/>
              </a:rPr>
              <a:t>For the Birth of Astrophysical Jets</a:t>
            </a:r>
            <a:endParaRPr lang="en-US" sz="3200" dirty="0">
              <a:latin typeface="Times New Roman" charset="0"/>
              <a:ea typeface="ＭＳ Ｐゴシック" charset="0"/>
              <a:cs typeface="ＭＳ Ｐゴシック" charset="0"/>
            </a:endParaRPr>
          </a:p>
        </p:txBody>
      </p:sp>
      <p:sp>
        <p:nvSpPr>
          <p:cNvPr id="4" name="TextBox 3"/>
          <p:cNvSpPr txBox="1">
            <a:spLocks noChangeArrowheads="1"/>
          </p:cNvSpPr>
          <p:nvPr/>
        </p:nvSpPr>
        <p:spPr bwMode="auto">
          <a:xfrm>
            <a:off x="76200" y="968514"/>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000" dirty="0" smtClean="0"/>
              <a:t>Fire  =  The </a:t>
            </a:r>
            <a:r>
              <a:rPr lang="en-US" sz="2000" dirty="0" smtClean="0">
                <a:solidFill>
                  <a:schemeClr val="accent1"/>
                </a:solidFill>
              </a:rPr>
              <a:t>Jet Recollimation Shock </a:t>
            </a:r>
            <a:r>
              <a:rPr lang="en-US" sz="2000" dirty="0" smtClean="0"/>
              <a:t>at significant distance from the BH   </a:t>
            </a:r>
          </a:p>
          <a:p>
            <a:pPr algn="ctr" eaLnBrk="1" hangingPunct="1"/>
            <a:r>
              <a:rPr lang="en-US" sz="2000" dirty="0" smtClean="0"/>
              <a:t>Phoenix (bird)  =  The Jet itself, which is </a:t>
            </a:r>
            <a:r>
              <a:rPr lang="en-US" sz="2000" u="sng" dirty="0" smtClean="0">
                <a:solidFill>
                  <a:schemeClr val="accent1"/>
                </a:solidFill>
              </a:rPr>
              <a:t>reborn</a:t>
            </a:r>
            <a:r>
              <a:rPr lang="en-US" sz="2000" dirty="0" smtClean="0">
                <a:solidFill>
                  <a:schemeClr val="accent1"/>
                </a:solidFill>
              </a:rPr>
              <a:t> </a:t>
            </a:r>
            <a:r>
              <a:rPr lang="en-US" sz="2000" dirty="0" smtClean="0"/>
              <a:t>in the shock in its (nearly) final form </a:t>
            </a:r>
            <a:endParaRPr lang="en-US" sz="2000" dirty="0"/>
          </a:p>
        </p:txBody>
      </p:sp>
      <p:pic>
        <p:nvPicPr>
          <p:cNvPr id="15" name="Picture 14" descr="phoenix-fire_paradigm_generic_v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2971800"/>
            <a:ext cx="8119872" cy="1840992"/>
          </a:xfrm>
          <a:prstGeom prst="rect">
            <a:avLst/>
          </a:prstGeom>
        </p:spPr>
      </p:pic>
      <p:pic>
        <p:nvPicPr>
          <p:cNvPr id="16" name="Picture 15" descr="phoenix-fire_paradigm_generic_v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 y="2971800"/>
            <a:ext cx="8119872" cy="1840992"/>
          </a:xfrm>
          <a:prstGeom prst="rect">
            <a:avLst/>
          </a:prstGeom>
        </p:spPr>
      </p:pic>
      <p:pic>
        <p:nvPicPr>
          <p:cNvPr id="17" name="Picture 16" descr="phoenix-fire_paradigm_generic_v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0" y="2971800"/>
            <a:ext cx="8119872" cy="1840992"/>
          </a:xfrm>
          <a:prstGeom prst="rect">
            <a:avLst/>
          </a:prstGeom>
        </p:spPr>
      </p:pic>
      <p:pic>
        <p:nvPicPr>
          <p:cNvPr id="18" name="Picture 17" descr="phoenix-fire_paradigm_generic_v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00" y="2971800"/>
            <a:ext cx="8119872" cy="1840992"/>
          </a:xfrm>
          <a:prstGeom prst="rect">
            <a:avLst/>
          </a:prstGeom>
        </p:spPr>
      </p:pic>
    </p:spTree>
    <p:extLst>
      <p:ext uri="{BB962C8B-B14F-4D97-AF65-F5344CB8AC3E}">
        <p14:creationId xmlns:p14="http://schemas.microsoft.com/office/powerpoint/2010/main" val="81597165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400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026"/>
          <p:cNvSpPr>
            <a:spLocks noGrp="1" noChangeArrowheads="1"/>
          </p:cNvSpPr>
          <p:nvPr>
            <p:ph type="title"/>
          </p:nvPr>
        </p:nvSpPr>
        <p:spPr>
          <a:xfrm>
            <a:off x="762000" y="1981200"/>
            <a:ext cx="7772400" cy="1676400"/>
          </a:xfrm>
        </p:spPr>
        <p:txBody>
          <a:bodyPr/>
          <a:lstStyle/>
          <a:p>
            <a:pPr eaLnBrk="1" hangingPunct="1"/>
            <a:r>
              <a:rPr lang="en-US" dirty="0" smtClean="0">
                <a:solidFill>
                  <a:schemeClr val="accent1"/>
                </a:solidFill>
                <a:latin typeface="Times New Roman" charset="0"/>
                <a:ea typeface="ＭＳ Ｐゴシック" charset="0"/>
                <a:cs typeface="ＭＳ Ｐゴシック" charset="0"/>
              </a:rPr>
              <a:t>Preliminary Discussion:</a:t>
            </a:r>
            <a:r>
              <a:rPr lang="en-US" dirty="0">
                <a:solidFill>
                  <a:schemeClr val="accent1"/>
                </a:solidFill>
                <a:latin typeface="Times New Roman" charset="0"/>
                <a:ea typeface="ＭＳ Ｐゴシック" charset="0"/>
                <a:cs typeface="ＭＳ Ｐゴシック" charset="0"/>
              </a:rPr>
              <a:t/>
            </a:r>
            <a:br>
              <a:rPr lang="en-US" dirty="0">
                <a:solidFill>
                  <a:schemeClr val="accent1"/>
                </a:solidFill>
                <a:latin typeface="Times New Roman" charset="0"/>
                <a:ea typeface="ＭＳ Ｐゴシック" charset="0"/>
                <a:cs typeface="ＭＳ Ｐゴシック" charset="0"/>
              </a:rPr>
            </a:br>
            <a:r>
              <a:rPr lang="en-US" dirty="0">
                <a:solidFill>
                  <a:schemeClr val="accent1"/>
                </a:solidFill>
                <a:latin typeface="Times New Roman" charset="0"/>
                <a:ea typeface="ＭＳ Ｐゴシック" charset="0"/>
                <a:cs typeface="ＭＳ Ｐゴシック" charset="0"/>
              </a:rPr>
              <a:t>MHD Waves and MHD Jets</a:t>
            </a:r>
            <a:endParaRPr lang="en-US" dirty="0">
              <a:solidFill>
                <a:srgbClr val="99FFCC"/>
              </a:solidFill>
              <a:latin typeface="Times New Roman" charset="0"/>
              <a:ea typeface="ＭＳ Ｐゴシック" charset="0"/>
              <a:cs typeface="ＭＳ Ｐゴシック"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534400" cy="4876800"/>
          </a:xfrm>
        </p:spPr>
        <p:txBody>
          <a:bodyPr/>
          <a:lstStyle/>
          <a:p>
            <a:pPr>
              <a:defRPr/>
            </a:pPr>
            <a:r>
              <a:rPr lang="en-US" sz="2400" dirty="0" err="1" smtClean="0">
                <a:solidFill>
                  <a:schemeClr val="tx2"/>
                </a:solidFill>
              </a:rPr>
              <a:t>HydrodynamicWaves</a:t>
            </a:r>
            <a:r>
              <a:rPr lang="en-US" sz="2400" dirty="0" smtClean="0">
                <a:solidFill>
                  <a:schemeClr val="tx2"/>
                </a:solidFill>
              </a:rPr>
              <a:t> (NR):</a:t>
            </a:r>
          </a:p>
          <a:p>
            <a:pPr>
              <a:defRPr/>
            </a:pPr>
            <a:endParaRPr lang="en-US" sz="2400" dirty="0"/>
          </a:p>
          <a:p>
            <a:pPr>
              <a:defRPr/>
            </a:pPr>
            <a:endParaRPr lang="en-US" sz="2400" dirty="0" smtClean="0"/>
          </a:p>
          <a:p>
            <a:pPr marL="0" indent="0">
              <a:buFontTx/>
              <a:buNone/>
              <a:defRPr/>
            </a:pPr>
            <a:endParaRPr lang="en-US" sz="2800" dirty="0"/>
          </a:p>
          <a:p>
            <a:pPr>
              <a:defRPr/>
            </a:pPr>
            <a:r>
              <a:rPr lang="en-US" sz="2400" dirty="0" smtClean="0">
                <a:solidFill>
                  <a:srgbClr val="00FBFF"/>
                </a:solidFill>
              </a:rPr>
              <a:t>Magnetohydrodynamic Waves (NR):</a:t>
            </a:r>
            <a:endParaRPr lang="en-US" sz="2400" dirty="0">
              <a:solidFill>
                <a:srgbClr val="00FBFF"/>
              </a:solidFill>
            </a:endParaRPr>
          </a:p>
        </p:txBody>
      </p:sp>
      <p:sp>
        <p:nvSpPr>
          <p:cNvPr id="7170" name="Title 1"/>
          <p:cNvSpPr>
            <a:spLocks noGrp="1"/>
          </p:cNvSpPr>
          <p:nvPr>
            <p:ph type="title"/>
          </p:nvPr>
        </p:nvSpPr>
        <p:spPr>
          <a:xfrm>
            <a:off x="685800" y="76200"/>
            <a:ext cx="7772400" cy="609600"/>
          </a:xfrm>
        </p:spPr>
        <p:txBody>
          <a:bodyPr/>
          <a:lstStyle/>
          <a:p>
            <a:r>
              <a:rPr lang="en-US">
                <a:latin typeface="Times New Roman" charset="0"/>
                <a:ea typeface="ＭＳ Ｐゴシック" charset="0"/>
                <a:cs typeface="ＭＳ Ｐゴシック" charset="0"/>
              </a:rPr>
              <a:t>Preliminaries: MHD Waves</a:t>
            </a:r>
          </a:p>
        </p:txBody>
      </p:sp>
      <p:sp>
        <p:nvSpPr>
          <p:cNvPr id="4" name="TextBox 3"/>
          <p:cNvSpPr txBox="1">
            <a:spLocks noChangeArrowheads="1"/>
          </p:cNvSpPr>
          <p:nvPr/>
        </p:nvSpPr>
        <p:spPr bwMode="auto">
          <a:xfrm>
            <a:off x="228600" y="762000"/>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000" dirty="0"/>
              <a:t>It is </a:t>
            </a:r>
            <a:r>
              <a:rPr lang="en-US" sz="2000" b="1" dirty="0">
                <a:solidFill>
                  <a:srgbClr val="FF3C9D"/>
                </a:solidFill>
              </a:rPr>
              <a:t>more</a:t>
            </a:r>
            <a:r>
              <a:rPr lang="en-US" sz="2000" dirty="0">
                <a:solidFill>
                  <a:srgbClr val="FF3C9D"/>
                </a:solidFill>
              </a:rPr>
              <a:t> </a:t>
            </a:r>
            <a:r>
              <a:rPr lang="en-US" sz="2000" dirty="0"/>
              <a:t>important for jet astronomers to understand MHD waves </a:t>
            </a:r>
            <a:r>
              <a:rPr lang="en-US" sz="2000" dirty="0" smtClean="0"/>
              <a:t>                      than </a:t>
            </a:r>
            <a:r>
              <a:rPr lang="en-US" sz="2000" dirty="0"/>
              <a:t>for </a:t>
            </a:r>
            <a:r>
              <a:rPr lang="en-US" sz="2000" dirty="0" smtClean="0"/>
              <a:t>(</a:t>
            </a:r>
            <a:r>
              <a:rPr lang="en-US" sz="2000" dirty="0"/>
              <a:t>optical) stellar astronomers to understand nuclear reactions.  </a:t>
            </a:r>
          </a:p>
          <a:p>
            <a:pPr algn="ctr" eaLnBrk="1" hangingPunct="1"/>
            <a:r>
              <a:rPr lang="en-US" sz="2000" dirty="0">
                <a:solidFill>
                  <a:srgbClr val="FF9933"/>
                </a:solidFill>
              </a:rPr>
              <a:t>Why? Because MHD waves are potentially observable in jets. </a:t>
            </a:r>
          </a:p>
        </p:txBody>
      </p:sp>
      <p:grpSp>
        <p:nvGrpSpPr>
          <p:cNvPr id="63" name="Group 62"/>
          <p:cNvGrpSpPr>
            <a:grpSpLocks/>
          </p:cNvGrpSpPr>
          <p:nvPr/>
        </p:nvGrpSpPr>
        <p:grpSpPr bwMode="auto">
          <a:xfrm>
            <a:off x="228600" y="2438400"/>
            <a:ext cx="1905000" cy="1143000"/>
            <a:chOff x="228600" y="2438400"/>
            <a:chExt cx="1905000" cy="1143000"/>
          </a:xfrm>
        </p:grpSpPr>
        <p:pic>
          <p:nvPicPr>
            <p:cNvPr id="7208" name="Picture 4" descr="HD_eq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1905000" cy="87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9" name="TextBox 49"/>
            <p:cNvSpPr txBox="1">
              <a:spLocks noChangeArrowheads="1"/>
            </p:cNvSpPr>
            <p:nvPr/>
          </p:nvSpPr>
          <p:spPr bwMode="auto">
            <a:xfrm>
              <a:off x="279900" y="3242846"/>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chemeClr val="tx2"/>
                  </a:solidFill>
                </a:rPr>
                <a:t>HD Equations</a:t>
              </a:r>
            </a:p>
          </p:txBody>
        </p:sp>
      </p:grpSp>
      <p:grpSp>
        <p:nvGrpSpPr>
          <p:cNvPr id="59" name="Group 58"/>
          <p:cNvGrpSpPr>
            <a:grpSpLocks/>
          </p:cNvGrpSpPr>
          <p:nvPr/>
        </p:nvGrpSpPr>
        <p:grpSpPr bwMode="auto">
          <a:xfrm>
            <a:off x="2133600" y="2554288"/>
            <a:ext cx="2251075" cy="1154112"/>
            <a:chOff x="2133600" y="2553528"/>
            <a:chExt cx="2251300" cy="1155448"/>
          </a:xfrm>
        </p:grpSpPr>
        <p:pic>
          <p:nvPicPr>
            <p:cNvPr id="7205" name="Picture 5" descr="HD_perturb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53528"/>
              <a:ext cx="186858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a:stCxn id="7208" idx="3"/>
              <a:endCxn id="7205" idx="1"/>
            </p:cNvCxnSpPr>
            <p:nvPr/>
          </p:nvCxnSpPr>
          <p:spPr bwMode="auto">
            <a:xfrm flipV="1">
              <a:off x="2133600" y="2877753"/>
              <a:ext cx="228623" cy="0"/>
            </a:xfrm>
            <a:prstGeom prst="straightConnector1">
              <a:avLst/>
            </a:prstGeom>
            <a:noFill/>
            <a:ln w="25400" cap="flat" cmpd="sng" algn="ctr">
              <a:solidFill>
                <a:schemeClr val="accent3">
                  <a:lumMod val="60000"/>
                  <a:lumOff val="40000"/>
                </a:schemeClr>
              </a:solidFill>
              <a:prstDash val="solid"/>
              <a:round/>
              <a:headEnd type="none" w="sm" len="sm"/>
              <a:tailEnd type="arrow"/>
            </a:ln>
            <a:effectLst/>
          </p:spPr>
        </p:cxnSp>
        <p:sp>
          <p:nvSpPr>
            <p:cNvPr id="7207" name="TextBox 50"/>
            <p:cNvSpPr txBox="1">
              <a:spLocks noChangeArrowheads="1"/>
            </p:cNvSpPr>
            <p:nvPr/>
          </p:nvSpPr>
          <p:spPr bwMode="auto">
            <a:xfrm>
              <a:off x="2175100" y="3124200"/>
              <a:ext cx="2209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rgbClr val="FFCC66"/>
                  </a:solidFill>
                </a:rPr>
                <a:t>HD Linear Perturbations (</a:t>
              </a:r>
              <a:r>
                <a:rPr lang="en-US" sz="1600" i="1">
                  <a:solidFill>
                    <a:srgbClr val="FFCC66"/>
                  </a:solidFill>
                </a:rPr>
                <a:t>V</a:t>
              </a:r>
              <a:r>
                <a:rPr lang="en-US" sz="1600" baseline="-25000">
                  <a:solidFill>
                    <a:srgbClr val="FFCC66"/>
                  </a:solidFill>
                </a:rPr>
                <a:t>0</a:t>
              </a:r>
              <a:r>
                <a:rPr lang="en-US" sz="1600">
                  <a:solidFill>
                    <a:srgbClr val="FFCC66"/>
                  </a:solidFill>
                </a:rPr>
                <a:t> = 0)</a:t>
              </a:r>
            </a:p>
          </p:txBody>
        </p:sp>
      </p:grpSp>
      <p:grpSp>
        <p:nvGrpSpPr>
          <p:cNvPr id="60" name="Group 59"/>
          <p:cNvGrpSpPr>
            <a:grpSpLocks/>
          </p:cNvGrpSpPr>
          <p:nvPr/>
        </p:nvGrpSpPr>
        <p:grpSpPr bwMode="auto">
          <a:xfrm>
            <a:off x="4191000" y="2476500"/>
            <a:ext cx="2362200" cy="1062038"/>
            <a:chOff x="4191000" y="2476982"/>
            <a:chExt cx="2362200" cy="1061972"/>
          </a:xfrm>
        </p:grpSpPr>
        <p:pic>
          <p:nvPicPr>
            <p:cNvPr id="7202" name="Picture 6" descr="HD_lin_eq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2476982"/>
              <a:ext cx="1943100" cy="80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a:stCxn id="7205" idx="3"/>
              <a:endCxn id="7202" idx="1"/>
            </p:cNvCxnSpPr>
            <p:nvPr/>
          </p:nvCxnSpPr>
          <p:spPr bwMode="auto">
            <a:xfrm>
              <a:off x="4230688" y="2877007"/>
              <a:ext cx="150812" cy="0"/>
            </a:xfrm>
            <a:prstGeom prst="straightConnector1">
              <a:avLst/>
            </a:prstGeom>
            <a:noFill/>
            <a:ln w="25400" cap="flat" cmpd="sng" algn="ctr">
              <a:solidFill>
                <a:schemeClr val="accent3">
                  <a:lumMod val="60000"/>
                  <a:lumOff val="40000"/>
                </a:schemeClr>
              </a:solidFill>
              <a:prstDash val="solid"/>
              <a:round/>
              <a:headEnd type="none" w="sm" len="sm"/>
              <a:tailEnd type="arrow"/>
            </a:ln>
            <a:effectLst/>
          </p:spPr>
        </p:cxnSp>
        <p:sp>
          <p:nvSpPr>
            <p:cNvPr id="7204" name="TextBox 51"/>
            <p:cNvSpPr txBox="1">
              <a:spLocks noChangeArrowheads="1"/>
            </p:cNvSpPr>
            <p:nvPr/>
          </p:nvSpPr>
          <p:spPr bwMode="auto">
            <a:xfrm>
              <a:off x="4191000" y="3200400"/>
              <a:ext cx="236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chemeClr val="tx2"/>
                  </a:solidFill>
                </a:rPr>
                <a:t>HD Linearized Equations</a:t>
              </a:r>
            </a:p>
          </p:txBody>
        </p:sp>
      </p:grpSp>
      <p:grpSp>
        <p:nvGrpSpPr>
          <p:cNvPr id="61" name="Group 60"/>
          <p:cNvGrpSpPr>
            <a:grpSpLocks/>
          </p:cNvGrpSpPr>
          <p:nvPr/>
        </p:nvGrpSpPr>
        <p:grpSpPr bwMode="auto">
          <a:xfrm>
            <a:off x="6324600" y="1871663"/>
            <a:ext cx="2662238" cy="1006475"/>
            <a:chOff x="6324600" y="1871246"/>
            <a:chExt cx="2662766" cy="1006133"/>
          </a:xfrm>
        </p:grpSpPr>
        <p:cxnSp>
          <p:nvCxnSpPr>
            <p:cNvPr id="15" name="Straight Arrow Connector 14"/>
            <p:cNvCxnSpPr>
              <a:stCxn id="7202" idx="3"/>
              <a:endCxn id="7200" idx="1"/>
            </p:cNvCxnSpPr>
            <p:nvPr/>
          </p:nvCxnSpPr>
          <p:spPr bwMode="auto">
            <a:xfrm flipV="1">
              <a:off x="6324600" y="2494921"/>
              <a:ext cx="233409" cy="382458"/>
            </a:xfrm>
            <a:prstGeom prst="straightConnector1">
              <a:avLst/>
            </a:prstGeom>
            <a:noFill/>
            <a:ln w="25400" cap="flat" cmpd="sng" algn="ctr">
              <a:solidFill>
                <a:schemeClr val="accent3">
                  <a:lumMod val="60000"/>
                  <a:lumOff val="40000"/>
                </a:schemeClr>
              </a:solidFill>
              <a:prstDash val="solid"/>
              <a:round/>
              <a:headEnd type="none" w="sm" len="sm"/>
              <a:tailEnd type="arrow"/>
            </a:ln>
            <a:effectLst/>
          </p:spPr>
        </p:cxnSp>
        <p:pic>
          <p:nvPicPr>
            <p:cNvPr id="7200" name="Picture 27" descr="HD_disp_re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7434" y="2209799"/>
              <a:ext cx="2429932" cy="57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TextBox 52"/>
            <p:cNvSpPr txBox="1">
              <a:spLocks noChangeArrowheads="1"/>
            </p:cNvSpPr>
            <p:nvPr/>
          </p:nvSpPr>
          <p:spPr bwMode="auto">
            <a:xfrm>
              <a:off x="6553200" y="1871246"/>
              <a:ext cx="236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chemeClr val="tx2"/>
                  </a:solidFill>
                </a:rPr>
                <a:t>HD Dispersion Relations</a:t>
              </a:r>
            </a:p>
          </p:txBody>
        </p:sp>
      </p:grpSp>
      <p:grpSp>
        <p:nvGrpSpPr>
          <p:cNvPr id="65" name="Group 64"/>
          <p:cNvGrpSpPr>
            <a:grpSpLocks/>
          </p:cNvGrpSpPr>
          <p:nvPr/>
        </p:nvGrpSpPr>
        <p:grpSpPr bwMode="auto">
          <a:xfrm>
            <a:off x="2954338" y="4191000"/>
            <a:ext cx="3394075" cy="946150"/>
            <a:chOff x="2953881" y="4191000"/>
            <a:chExt cx="3393987" cy="946548"/>
          </a:xfrm>
        </p:grpSpPr>
        <p:pic>
          <p:nvPicPr>
            <p:cNvPr id="7196" name="Picture 32" descr="MHD_disp_re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7222" y="4527256"/>
              <a:ext cx="3220646" cy="61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a:stCxn id="7192" idx="3"/>
              <a:endCxn id="7196" idx="1"/>
            </p:cNvCxnSpPr>
            <p:nvPr/>
          </p:nvCxnSpPr>
          <p:spPr bwMode="auto">
            <a:xfrm>
              <a:off x="2953881" y="4832620"/>
              <a:ext cx="173033" cy="0"/>
            </a:xfrm>
            <a:prstGeom prst="straightConnector1">
              <a:avLst/>
            </a:prstGeom>
            <a:noFill/>
            <a:ln w="25400" cap="flat" cmpd="sng" algn="ctr">
              <a:solidFill>
                <a:schemeClr val="accent3">
                  <a:lumMod val="60000"/>
                  <a:lumOff val="40000"/>
                </a:schemeClr>
              </a:solidFill>
              <a:prstDash val="solid"/>
              <a:round/>
              <a:headEnd type="none" w="sm" len="sm"/>
              <a:tailEnd type="arrow"/>
            </a:ln>
            <a:effectLst/>
          </p:spPr>
        </p:cxnSp>
        <p:sp>
          <p:nvSpPr>
            <p:cNvPr id="7198" name="TextBox 53"/>
            <p:cNvSpPr txBox="1">
              <a:spLocks noChangeArrowheads="1"/>
            </p:cNvSpPr>
            <p:nvPr/>
          </p:nvSpPr>
          <p:spPr bwMode="auto">
            <a:xfrm>
              <a:off x="3429000" y="4191000"/>
              <a:ext cx="2514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rgbClr val="00FBFF"/>
                  </a:solidFill>
                </a:rPr>
                <a:t>MHD Dispersion Relations</a:t>
              </a:r>
            </a:p>
          </p:txBody>
        </p:sp>
      </p:grpSp>
      <p:grpSp>
        <p:nvGrpSpPr>
          <p:cNvPr id="64" name="Group 63"/>
          <p:cNvGrpSpPr>
            <a:grpSpLocks/>
          </p:cNvGrpSpPr>
          <p:nvPr/>
        </p:nvGrpSpPr>
        <p:grpSpPr bwMode="auto">
          <a:xfrm>
            <a:off x="228600" y="4267200"/>
            <a:ext cx="2725738" cy="1404938"/>
            <a:chOff x="228600" y="4267200"/>
            <a:chExt cx="2725281" cy="1405354"/>
          </a:xfrm>
        </p:grpSpPr>
        <p:grpSp>
          <p:nvGrpSpPr>
            <p:cNvPr id="7190" name="Group 26"/>
            <p:cNvGrpSpPr>
              <a:grpSpLocks/>
            </p:cNvGrpSpPr>
            <p:nvPr/>
          </p:nvGrpSpPr>
          <p:grpSpPr bwMode="auto">
            <a:xfrm>
              <a:off x="228600" y="4267200"/>
              <a:ext cx="2725281" cy="1130404"/>
              <a:chOff x="228600" y="4038600"/>
              <a:chExt cx="2725281" cy="1130404"/>
            </a:xfrm>
          </p:grpSpPr>
          <p:pic>
            <p:nvPicPr>
              <p:cNvPr id="7192" name="Picture 20" descr="MHD_eqn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038600"/>
                <a:ext cx="2725281" cy="113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3" name="Group 23"/>
              <p:cNvGrpSpPr>
                <a:grpSpLocks/>
              </p:cNvGrpSpPr>
              <p:nvPr/>
            </p:nvGrpSpPr>
            <p:grpSpPr bwMode="auto">
              <a:xfrm>
                <a:off x="228600" y="4259059"/>
                <a:ext cx="2718777" cy="898118"/>
                <a:chOff x="228600" y="4259059"/>
                <a:chExt cx="2718777" cy="898118"/>
              </a:xfrm>
            </p:grpSpPr>
            <p:sp>
              <p:nvSpPr>
                <p:cNvPr id="7194" name="Oval 21"/>
                <p:cNvSpPr>
                  <a:spLocks noChangeArrowheads="1"/>
                </p:cNvSpPr>
                <p:nvPr/>
              </p:nvSpPr>
              <p:spPr bwMode="auto">
                <a:xfrm>
                  <a:off x="1804377" y="4259059"/>
                  <a:ext cx="1143000" cy="533400"/>
                </a:xfrm>
                <a:prstGeom prst="ellipse">
                  <a:avLst/>
                </a:prstGeom>
                <a:noFill/>
                <a:ln w="25400">
                  <a:solidFill>
                    <a:srgbClr val="00FB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5" name="Oval 22"/>
                <p:cNvSpPr>
                  <a:spLocks noChangeArrowheads="1"/>
                </p:cNvSpPr>
                <p:nvPr/>
              </p:nvSpPr>
              <p:spPr bwMode="auto">
                <a:xfrm>
                  <a:off x="228600" y="4852377"/>
                  <a:ext cx="2438400" cy="304800"/>
                </a:xfrm>
                <a:prstGeom prst="ellipse">
                  <a:avLst/>
                </a:prstGeom>
                <a:noFill/>
                <a:ln w="25400">
                  <a:solidFill>
                    <a:srgbClr val="00FB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7191" name="TextBox 54"/>
            <p:cNvSpPr txBox="1">
              <a:spLocks noChangeArrowheads="1"/>
            </p:cNvSpPr>
            <p:nvPr/>
          </p:nvSpPr>
          <p:spPr bwMode="auto">
            <a:xfrm>
              <a:off x="609600" y="53340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rgbClr val="00FBFF"/>
                  </a:solidFill>
                </a:rPr>
                <a:t>MHD Equations</a:t>
              </a:r>
            </a:p>
          </p:txBody>
        </p:sp>
      </p:grpSp>
      <p:grpSp>
        <p:nvGrpSpPr>
          <p:cNvPr id="62" name="Group 61"/>
          <p:cNvGrpSpPr>
            <a:grpSpLocks/>
          </p:cNvGrpSpPr>
          <p:nvPr/>
        </p:nvGrpSpPr>
        <p:grpSpPr bwMode="auto">
          <a:xfrm>
            <a:off x="6553200" y="2781300"/>
            <a:ext cx="2438400" cy="1290638"/>
            <a:chOff x="6553200" y="2780550"/>
            <a:chExt cx="2438400" cy="1291804"/>
          </a:xfrm>
        </p:grpSpPr>
        <p:pic>
          <p:nvPicPr>
            <p:cNvPr id="7187" name="Picture 8" descr="HD_V_ph.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048000"/>
              <a:ext cx="2438400" cy="69556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18" name="Straight Arrow Connector 17"/>
            <p:cNvCxnSpPr>
              <a:stCxn id="7200" idx="2"/>
              <a:endCxn id="7187" idx="0"/>
            </p:cNvCxnSpPr>
            <p:nvPr/>
          </p:nvCxnSpPr>
          <p:spPr bwMode="auto">
            <a:xfrm>
              <a:off x="7772400" y="2780550"/>
              <a:ext cx="0" cy="266941"/>
            </a:xfrm>
            <a:prstGeom prst="straightConnector1">
              <a:avLst/>
            </a:prstGeom>
            <a:noFill/>
            <a:ln w="25400" cap="flat" cmpd="sng" algn="ctr">
              <a:solidFill>
                <a:schemeClr val="accent3">
                  <a:lumMod val="60000"/>
                  <a:lumOff val="40000"/>
                </a:schemeClr>
              </a:solidFill>
              <a:prstDash val="solid"/>
              <a:round/>
              <a:headEnd type="none" w="sm" len="sm"/>
              <a:tailEnd type="arrow"/>
            </a:ln>
            <a:effectLst/>
          </p:spPr>
        </p:cxnSp>
        <p:sp>
          <p:nvSpPr>
            <p:cNvPr id="7189" name="TextBox 55"/>
            <p:cNvSpPr txBox="1">
              <a:spLocks noChangeArrowheads="1"/>
            </p:cNvSpPr>
            <p:nvPr/>
          </p:nvSpPr>
          <p:spPr bwMode="auto">
            <a:xfrm>
              <a:off x="6553200" y="3733800"/>
              <a:ext cx="236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chemeClr val="tx2"/>
                  </a:solidFill>
                </a:rPr>
                <a:t>Sound (Acoustic) Waves</a:t>
              </a:r>
            </a:p>
          </p:txBody>
        </p:sp>
      </p:grpSp>
      <p:grpSp>
        <p:nvGrpSpPr>
          <p:cNvPr id="66" name="Group 65"/>
          <p:cNvGrpSpPr>
            <a:grpSpLocks/>
          </p:cNvGrpSpPr>
          <p:nvPr/>
        </p:nvGrpSpPr>
        <p:grpSpPr bwMode="auto">
          <a:xfrm>
            <a:off x="6348413" y="4456113"/>
            <a:ext cx="2643187" cy="1106487"/>
            <a:chOff x="6347868" y="4455668"/>
            <a:chExt cx="2643732" cy="1106932"/>
          </a:xfrm>
        </p:grpSpPr>
        <p:pic>
          <p:nvPicPr>
            <p:cNvPr id="7184" name="Picture 34" descr="MHD_V_phA.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41065" y="4455668"/>
              <a:ext cx="2450535" cy="75346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40" name="Straight Arrow Connector 39"/>
            <p:cNvCxnSpPr>
              <a:stCxn id="7196" idx="3"/>
              <a:endCxn id="7184" idx="1"/>
            </p:cNvCxnSpPr>
            <p:nvPr/>
          </p:nvCxnSpPr>
          <p:spPr bwMode="auto">
            <a:xfrm>
              <a:off x="6347868" y="4832056"/>
              <a:ext cx="193715" cy="0"/>
            </a:xfrm>
            <a:prstGeom prst="straightConnector1">
              <a:avLst/>
            </a:prstGeom>
            <a:noFill/>
            <a:ln w="25400" cap="flat" cmpd="sng" algn="ctr">
              <a:solidFill>
                <a:schemeClr val="accent3">
                  <a:lumMod val="60000"/>
                  <a:lumOff val="40000"/>
                </a:schemeClr>
              </a:solidFill>
              <a:prstDash val="solid"/>
              <a:round/>
              <a:headEnd type="none" w="sm" len="sm"/>
              <a:tailEnd type="arrow"/>
            </a:ln>
            <a:effectLst/>
          </p:spPr>
        </p:cxnSp>
        <p:sp>
          <p:nvSpPr>
            <p:cNvPr id="7186" name="TextBox 56"/>
            <p:cNvSpPr txBox="1">
              <a:spLocks noChangeArrowheads="1"/>
            </p:cNvSpPr>
            <p:nvPr/>
          </p:nvSpPr>
          <p:spPr bwMode="auto">
            <a:xfrm>
              <a:off x="6553200" y="5224046"/>
              <a:ext cx="236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rgbClr val="00FBFF"/>
                  </a:solidFill>
                </a:rPr>
                <a:t>Alfven Waves</a:t>
              </a:r>
            </a:p>
          </p:txBody>
        </p:sp>
      </p:grpSp>
      <p:grpSp>
        <p:nvGrpSpPr>
          <p:cNvPr id="67" name="Group 66"/>
          <p:cNvGrpSpPr>
            <a:grpSpLocks/>
          </p:cNvGrpSpPr>
          <p:nvPr/>
        </p:nvGrpSpPr>
        <p:grpSpPr bwMode="auto">
          <a:xfrm>
            <a:off x="3138488" y="5137150"/>
            <a:ext cx="3198812" cy="1652588"/>
            <a:chOff x="3137777" y="5137548"/>
            <a:chExt cx="3199536" cy="1652552"/>
          </a:xfrm>
        </p:grpSpPr>
        <p:pic>
          <p:nvPicPr>
            <p:cNvPr id="7181" name="Picture 43" descr="V_ph_F_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37777" y="5410488"/>
              <a:ext cx="3199536" cy="1066512"/>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45" name="Straight Arrow Connector 44"/>
            <p:cNvCxnSpPr>
              <a:stCxn id="7196" idx="2"/>
              <a:endCxn id="7181" idx="0"/>
            </p:cNvCxnSpPr>
            <p:nvPr/>
          </p:nvCxnSpPr>
          <p:spPr bwMode="auto">
            <a:xfrm>
              <a:off x="4738339" y="5137548"/>
              <a:ext cx="0" cy="273044"/>
            </a:xfrm>
            <a:prstGeom prst="straightConnector1">
              <a:avLst/>
            </a:prstGeom>
            <a:noFill/>
            <a:ln w="25400" cap="flat" cmpd="sng" algn="ctr">
              <a:solidFill>
                <a:schemeClr val="accent3">
                  <a:lumMod val="60000"/>
                  <a:lumOff val="40000"/>
                </a:schemeClr>
              </a:solidFill>
              <a:prstDash val="solid"/>
              <a:round/>
              <a:headEnd type="none" w="sm" len="sm"/>
              <a:tailEnd type="arrow"/>
            </a:ln>
            <a:effectLst/>
          </p:spPr>
        </p:cxnSp>
        <p:sp>
          <p:nvSpPr>
            <p:cNvPr id="7183" name="TextBox 57"/>
            <p:cNvSpPr txBox="1">
              <a:spLocks noChangeArrowheads="1"/>
            </p:cNvSpPr>
            <p:nvPr/>
          </p:nvSpPr>
          <p:spPr bwMode="auto">
            <a:xfrm>
              <a:off x="3429000" y="6451546"/>
              <a:ext cx="236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rgbClr val="00FBFF"/>
                  </a:solidFill>
                </a:rPr>
                <a:t>Magneto-Acoustic Waves</a:t>
              </a: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839200" cy="5910263"/>
          </a:xfrm>
        </p:spPr>
        <p:txBody>
          <a:bodyPr/>
          <a:lstStyle/>
          <a:p>
            <a:pPr>
              <a:defRPr/>
            </a:pPr>
            <a:r>
              <a:rPr lang="en-US" sz="2000" dirty="0" smtClean="0">
                <a:solidFill>
                  <a:srgbClr val="00FBFF"/>
                </a:solidFill>
              </a:rPr>
              <a:t>MHD Waves in </a:t>
            </a:r>
            <a:r>
              <a:rPr lang="en-US" sz="2000" dirty="0" smtClean="0">
                <a:solidFill>
                  <a:srgbClr val="FF3C9D"/>
                </a:solidFill>
              </a:rPr>
              <a:t>Magnetically-Dominated</a:t>
            </a:r>
            <a:r>
              <a:rPr lang="en-US" sz="2000" dirty="0" smtClean="0">
                <a:solidFill>
                  <a:srgbClr val="00FBFF"/>
                </a:solidFill>
              </a:rPr>
              <a:t> Plasmas (</a:t>
            </a:r>
            <a:r>
              <a:rPr lang="en-US" sz="2000" i="1" dirty="0" err="1" smtClean="0">
                <a:solidFill>
                  <a:srgbClr val="00FBFF"/>
                </a:solidFill>
              </a:rPr>
              <a:t>U</a:t>
            </a:r>
            <a:r>
              <a:rPr lang="en-US" sz="2000" baseline="-25000" dirty="0" err="1" smtClean="0">
                <a:solidFill>
                  <a:srgbClr val="00FBFF"/>
                </a:solidFill>
              </a:rPr>
              <a:t>mag</a:t>
            </a:r>
            <a:r>
              <a:rPr lang="en-US" sz="2000" dirty="0" smtClean="0">
                <a:solidFill>
                  <a:srgbClr val="00FBFF"/>
                </a:solidFill>
              </a:rPr>
              <a:t> &gt;&gt; </a:t>
            </a:r>
            <a:r>
              <a:rPr lang="en-US" sz="2000" i="1" dirty="0" smtClean="0">
                <a:solidFill>
                  <a:srgbClr val="00FBFF"/>
                </a:solidFill>
              </a:rPr>
              <a:t>U</a:t>
            </a:r>
            <a:r>
              <a:rPr lang="en-US" sz="2000" baseline="-25000" dirty="0" smtClean="0">
                <a:solidFill>
                  <a:srgbClr val="00FBFF"/>
                </a:solidFill>
              </a:rPr>
              <a:t>p </a:t>
            </a:r>
            <a:r>
              <a:rPr lang="en-US" sz="2000" dirty="0" smtClean="0">
                <a:solidFill>
                  <a:srgbClr val="00FBFF"/>
                </a:solidFill>
              </a:rPr>
              <a:t>;  </a:t>
            </a:r>
            <a:r>
              <a:rPr lang="en-US" sz="2000" i="1" dirty="0" smtClean="0">
                <a:solidFill>
                  <a:srgbClr val="00FBFF"/>
                </a:solidFill>
              </a:rPr>
              <a:t>V</a:t>
            </a:r>
            <a:r>
              <a:rPr lang="en-US" sz="2000" baseline="-25000" dirty="0" smtClean="0">
                <a:solidFill>
                  <a:srgbClr val="00FBFF"/>
                </a:solidFill>
              </a:rPr>
              <a:t>A</a:t>
            </a:r>
            <a:r>
              <a:rPr lang="en-US" sz="2000" dirty="0" smtClean="0">
                <a:solidFill>
                  <a:srgbClr val="00FBFF"/>
                </a:solidFill>
              </a:rPr>
              <a:t> &gt;&gt; </a:t>
            </a:r>
            <a:r>
              <a:rPr lang="en-US" sz="2000" dirty="0" err="1" smtClean="0">
                <a:solidFill>
                  <a:srgbClr val="00FBFF"/>
                </a:solidFill>
              </a:rPr>
              <a:t>c</a:t>
            </a:r>
            <a:r>
              <a:rPr lang="en-US" sz="2000" baseline="-25000" dirty="0" err="1" smtClean="0">
                <a:solidFill>
                  <a:srgbClr val="00FBFF"/>
                </a:solidFill>
              </a:rPr>
              <a:t>s</a:t>
            </a:r>
            <a:r>
              <a:rPr lang="en-US" sz="2000" dirty="0" smtClean="0">
                <a:solidFill>
                  <a:srgbClr val="00FBFF"/>
                </a:solidFill>
              </a:rPr>
              <a:t>)</a:t>
            </a:r>
          </a:p>
          <a:p>
            <a:pPr lvl="1">
              <a:defRPr/>
            </a:pPr>
            <a:endParaRPr lang="en-US" sz="1600" dirty="0">
              <a:solidFill>
                <a:schemeClr val="accent1"/>
              </a:solidFill>
            </a:endParaRPr>
          </a:p>
          <a:p>
            <a:pPr lvl="1">
              <a:defRPr/>
            </a:pPr>
            <a:endParaRPr lang="en-US" sz="1600" dirty="0" smtClean="0">
              <a:solidFill>
                <a:schemeClr val="accent1"/>
              </a:solidFill>
            </a:endParaRPr>
          </a:p>
          <a:p>
            <a:pPr lvl="1">
              <a:defRPr/>
            </a:pPr>
            <a:endParaRPr lang="en-US" sz="1600" dirty="0">
              <a:solidFill>
                <a:schemeClr val="accent1"/>
              </a:solidFill>
            </a:endParaRPr>
          </a:p>
          <a:p>
            <a:pPr lvl="1">
              <a:defRPr/>
            </a:pPr>
            <a:endParaRPr lang="en-US" sz="1600" dirty="0" smtClean="0">
              <a:solidFill>
                <a:schemeClr val="accent1"/>
              </a:solidFill>
            </a:endParaRPr>
          </a:p>
          <a:p>
            <a:pPr lvl="1">
              <a:defRPr/>
            </a:pPr>
            <a:endParaRPr lang="en-US" sz="1600" dirty="0">
              <a:solidFill>
                <a:schemeClr val="accent1"/>
              </a:solidFill>
            </a:endParaRPr>
          </a:p>
          <a:p>
            <a:pPr lvl="1">
              <a:defRPr/>
            </a:pPr>
            <a:endParaRPr lang="en-US" sz="1600" dirty="0" smtClean="0">
              <a:solidFill>
                <a:schemeClr val="accent1"/>
              </a:solidFill>
            </a:endParaRPr>
          </a:p>
          <a:p>
            <a:pPr marL="457200" lvl="1" indent="0">
              <a:buFontTx/>
              <a:buNone/>
              <a:defRPr/>
            </a:pPr>
            <a:endParaRPr lang="en-US" sz="1600" dirty="0" smtClean="0">
              <a:solidFill>
                <a:schemeClr val="accent1"/>
              </a:solidFill>
            </a:endParaRPr>
          </a:p>
          <a:p>
            <a:pPr lvl="1">
              <a:defRPr/>
            </a:pPr>
            <a:endParaRPr lang="en-US" sz="1600" dirty="0"/>
          </a:p>
          <a:p>
            <a:pPr>
              <a:defRPr/>
            </a:pPr>
            <a:r>
              <a:rPr lang="en-US" sz="2000" dirty="0" smtClean="0">
                <a:solidFill>
                  <a:schemeClr val="accent1"/>
                </a:solidFill>
              </a:rPr>
              <a:t>MHD Waves in </a:t>
            </a:r>
            <a:r>
              <a:rPr lang="en-US" sz="2000" dirty="0" smtClean="0">
                <a:solidFill>
                  <a:srgbClr val="FF3C9D"/>
                </a:solidFill>
              </a:rPr>
              <a:t>Particle-Dominated</a:t>
            </a:r>
            <a:r>
              <a:rPr lang="en-US" sz="2000" dirty="0" smtClean="0">
                <a:solidFill>
                  <a:schemeClr val="accent1"/>
                </a:solidFill>
              </a:rPr>
              <a:t> Plasmas (</a:t>
            </a:r>
            <a:r>
              <a:rPr lang="en-US" sz="2000" i="1" dirty="0" smtClean="0">
                <a:solidFill>
                  <a:schemeClr val="accent1"/>
                </a:solidFill>
              </a:rPr>
              <a:t>U</a:t>
            </a:r>
            <a:r>
              <a:rPr lang="en-US" sz="2000" baseline="-25000" dirty="0" smtClean="0">
                <a:solidFill>
                  <a:schemeClr val="accent1"/>
                </a:solidFill>
              </a:rPr>
              <a:t>p</a:t>
            </a:r>
            <a:r>
              <a:rPr lang="en-US" sz="2000" dirty="0" smtClean="0">
                <a:solidFill>
                  <a:schemeClr val="accent1"/>
                </a:solidFill>
              </a:rPr>
              <a:t> &gt;&gt; </a:t>
            </a:r>
            <a:r>
              <a:rPr lang="en-US" sz="2000" i="1" dirty="0" err="1" smtClean="0">
                <a:solidFill>
                  <a:schemeClr val="accent1"/>
                </a:solidFill>
              </a:rPr>
              <a:t>U</a:t>
            </a:r>
            <a:r>
              <a:rPr lang="en-US" sz="2000" baseline="-25000" dirty="0" err="1" smtClean="0">
                <a:solidFill>
                  <a:schemeClr val="accent1"/>
                </a:solidFill>
              </a:rPr>
              <a:t>mag</a:t>
            </a:r>
            <a:r>
              <a:rPr lang="en-US" sz="2000" baseline="-25000" dirty="0" smtClean="0">
                <a:solidFill>
                  <a:schemeClr val="accent1"/>
                </a:solidFill>
              </a:rPr>
              <a:t> </a:t>
            </a:r>
            <a:r>
              <a:rPr lang="en-US" sz="2000" dirty="0" smtClean="0">
                <a:solidFill>
                  <a:schemeClr val="accent1"/>
                </a:solidFill>
              </a:rPr>
              <a:t>; </a:t>
            </a:r>
            <a:r>
              <a:rPr lang="en-US" sz="2000" dirty="0" err="1" smtClean="0">
                <a:solidFill>
                  <a:schemeClr val="accent1"/>
                </a:solidFill>
              </a:rPr>
              <a:t>c</a:t>
            </a:r>
            <a:r>
              <a:rPr lang="en-US" sz="2000" baseline="-25000" dirty="0" err="1" smtClean="0">
                <a:solidFill>
                  <a:schemeClr val="accent1"/>
                </a:solidFill>
              </a:rPr>
              <a:t>s</a:t>
            </a:r>
            <a:r>
              <a:rPr lang="en-US" sz="2000" dirty="0" smtClean="0">
                <a:solidFill>
                  <a:schemeClr val="accent1"/>
                </a:solidFill>
              </a:rPr>
              <a:t> &gt;&gt; </a:t>
            </a:r>
            <a:r>
              <a:rPr lang="en-US" sz="2000" i="1" dirty="0" smtClean="0">
                <a:solidFill>
                  <a:schemeClr val="accent1"/>
                </a:solidFill>
              </a:rPr>
              <a:t>V</a:t>
            </a:r>
            <a:r>
              <a:rPr lang="en-US" sz="2000" baseline="-25000" dirty="0" smtClean="0">
                <a:solidFill>
                  <a:schemeClr val="accent1"/>
                </a:solidFill>
              </a:rPr>
              <a:t>A</a:t>
            </a:r>
            <a:r>
              <a:rPr lang="en-US" sz="2000" dirty="0" smtClean="0">
                <a:solidFill>
                  <a:schemeClr val="accent1"/>
                </a:solidFill>
              </a:rPr>
              <a:t>)</a:t>
            </a:r>
          </a:p>
          <a:p>
            <a:pPr>
              <a:defRPr/>
            </a:pPr>
            <a:endParaRPr lang="en-US" sz="2000" dirty="0">
              <a:solidFill>
                <a:schemeClr val="accent1"/>
              </a:solidFill>
            </a:endParaRPr>
          </a:p>
          <a:p>
            <a:pPr>
              <a:defRPr/>
            </a:pPr>
            <a:endParaRPr lang="en-US" sz="2000" dirty="0" smtClean="0">
              <a:solidFill>
                <a:schemeClr val="accent1"/>
              </a:solidFill>
            </a:endParaRPr>
          </a:p>
          <a:p>
            <a:pPr>
              <a:defRPr/>
            </a:pPr>
            <a:endParaRPr lang="en-US" sz="2000" dirty="0">
              <a:solidFill>
                <a:schemeClr val="accent1"/>
              </a:solidFill>
            </a:endParaRPr>
          </a:p>
          <a:p>
            <a:pPr>
              <a:defRPr/>
            </a:pPr>
            <a:endParaRPr lang="en-US" sz="2000" dirty="0" smtClean="0">
              <a:solidFill>
                <a:schemeClr val="accent1"/>
              </a:solidFill>
            </a:endParaRPr>
          </a:p>
          <a:p>
            <a:pPr>
              <a:defRPr/>
            </a:pPr>
            <a:endParaRPr lang="en-US" sz="2000" dirty="0">
              <a:solidFill>
                <a:schemeClr val="accent1"/>
              </a:solidFill>
            </a:endParaRPr>
          </a:p>
          <a:p>
            <a:pPr>
              <a:defRPr/>
            </a:pPr>
            <a:endParaRPr lang="en-US" sz="2000" dirty="0" smtClean="0">
              <a:solidFill>
                <a:schemeClr val="accent1"/>
              </a:solidFill>
            </a:endParaRPr>
          </a:p>
          <a:p>
            <a:pPr>
              <a:defRPr/>
            </a:pPr>
            <a:endParaRPr lang="en-US" sz="2000" dirty="0" smtClean="0">
              <a:solidFill>
                <a:srgbClr val="5089FF"/>
              </a:solidFill>
            </a:endParaRPr>
          </a:p>
          <a:p>
            <a:pPr>
              <a:defRPr/>
            </a:pPr>
            <a:endParaRPr lang="en-US" sz="1400" dirty="0">
              <a:solidFill>
                <a:srgbClr val="5089FF"/>
              </a:solidFill>
            </a:endParaRPr>
          </a:p>
          <a:p>
            <a:pPr>
              <a:defRPr/>
            </a:pPr>
            <a:r>
              <a:rPr lang="en-US" sz="2000" dirty="0" smtClean="0">
                <a:solidFill>
                  <a:srgbClr val="66FF99"/>
                </a:solidFill>
              </a:rPr>
              <a:t>NOTE: When </a:t>
            </a:r>
            <a:r>
              <a:rPr lang="en-US" sz="2000" i="1" dirty="0" smtClean="0">
                <a:solidFill>
                  <a:srgbClr val="66FF99"/>
                </a:solidFill>
              </a:rPr>
              <a:t>V</a:t>
            </a:r>
            <a:r>
              <a:rPr lang="en-US" sz="2000" baseline="-25000" dirty="0" smtClean="0">
                <a:solidFill>
                  <a:srgbClr val="66FF99"/>
                </a:solidFill>
              </a:rPr>
              <a:t>A</a:t>
            </a:r>
            <a:r>
              <a:rPr lang="en-US" sz="2000" dirty="0" smtClean="0">
                <a:solidFill>
                  <a:srgbClr val="66FF99"/>
                </a:solidFill>
              </a:rPr>
              <a:t> ~ </a:t>
            </a:r>
            <a:r>
              <a:rPr lang="en-US" sz="2000" dirty="0" err="1" smtClean="0">
                <a:solidFill>
                  <a:srgbClr val="66FF99"/>
                </a:solidFill>
              </a:rPr>
              <a:t>c</a:t>
            </a:r>
            <a:r>
              <a:rPr lang="en-US" sz="2000" baseline="-25000" dirty="0" err="1" smtClean="0">
                <a:solidFill>
                  <a:srgbClr val="66FF99"/>
                </a:solidFill>
              </a:rPr>
              <a:t>s</a:t>
            </a:r>
            <a:r>
              <a:rPr lang="en-US" sz="2000" dirty="0" smtClean="0">
                <a:solidFill>
                  <a:srgbClr val="66FF99"/>
                </a:solidFill>
              </a:rPr>
              <a:t> (</a:t>
            </a:r>
            <a:r>
              <a:rPr lang="en-US" sz="2000" dirty="0" err="1" smtClean="0">
                <a:solidFill>
                  <a:srgbClr val="66FF99"/>
                </a:solidFill>
              </a:rPr>
              <a:t>equipartion</a:t>
            </a:r>
            <a:r>
              <a:rPr lang="en-US" sz="2000" dirty="0" smtClean="0">
                <a:solidFill>
                  <a:srgbClr val="66FF99"/>
                </a:solidFill>
              </a:rPr>
              <a:t>), </a:t>
            </a:r>
            <a:r>
              <a:rPr lang="en-US" sz="2000" u="sng" dirty="0" smtClean="0">
                <a:solidFill>
                  <a:srgbClr val="66FF99"/>
                </a:solidFill>
              </a:rPr>
              <a:t>all 3 types (Alfven, fast, slow) are important</a:t>
            </a:r>
            <a:endParaRPr lang="en-US" sz="2000" u="sng" dirty="0">
              <a:solidFill>
                <a:srgbClr val="66FF99"/>
              </a:solidFill>
            </a:endParaRPr>
          </a:p>
        </p:txBody>
      </p:sp>
      <p:sp>
        <p:nvSpPr>
          <p:cNvPr id="8194" name="Title 1"/>
          <p:cNvSpPr>
            <a:spLocks noGrp="1"/>
          </p:cNvSpPr>
          <p:nvPr>
            <p:ph type="title"/>
          </p:nvPr>
        </p:nvSpPr>
        <p:spPr>
          <a:xfrm>
            <a:off x="0" y="-76200"/>
            <a:ext cx="9067800" cy="609600"/>
          </a:xfrm>
        </p:spPr>
        <p:txBody>
          <a:bodyPr/>
          <a:lstStyle/>
          <a:p>
            <a:r>
              <a:rPr lang="en-US">
                <a:latin typeface="Times New Roman" charset="0"/>
                <a:ea typeface="ＭＳ Ｐゴシック" charset="0"/>
                <a:cs typeface="ＭＳ Ｐゴシック" charset="0"/>
              </a:rPr>
              <a:t>Preliminaries: Properties of MHD Waves</a:t>
            </a:r>
          </a:p>
        </p:txBody>
      </p:sp>
      <p:grpSp>
        <p:nvGrpSpPr>
          <p:cNvPr id="8195" name="Group 24"/>
          <p:cNvGrpSpPr>
            <a:grpSpLocks/>
          </p:cNvGrpSpPr>
          <p:nvPr/>
        </p:nvGrpSpPr>
        <p:grpSpPr bwMode="auto">
          <a:xfrm>
            <a:off x="-76200" y="1033463"/>
            <a:ext cx="2667000" cy="2108200"/>
            <a:chOff x="381000" y="1371600"/>
            <a:chExt cx="2667000" cy="2108776"/>
          </a:xfrm>
        </p:grpSpPr>
        <p:pic>
          <p:nvPicPr>
            <p:cNvPr id="8221" name="Picture 9" descr="Alfven_pic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51180" y="1505283"/>
              <a:ext cx="1526640" cy="125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2" name="TextBox 40"/>
            <p:cNvSpPr txBox="1">
              <a:spLocks noChangeArrowheads="1"/>
            </p:cNvSpPr>
            <p:nvPr/>
          </p:nvSpPr>
          <p:spPr bwMode="auto">
            <a:xfrm>
              <a:off x="381000" y="2895600"/>
              <a:ext cx="266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rgbClr val="00FBFF"/>
                  </a:solidFill>
                </a:rPr>
                <a:t>Alfven Wave (</a:t>
              </a:r>
              <a:r>
                <a:rPr lang="en-US" sz="1600" i="1">
                  <a:solidFill>
                    <a:srgbClr val="00FBFF"/>
                  </a:solidFill>
                </a:rPr>
                <a:t>V</a:t>
              </a:r>
              <a:r>
                <a:rPr lang="en-US" sz="1600" baseline="-25000">
                  <a:solidFill>
                    <a:srgbClr val="00FBFF"/>
                  </a:solidFill>
                </a:rPr>
                <a:t>ph</a:t>
              </a:r>
              <a:r>
                <a:rPr lang="en-US" sz="1600">
                  <a:solidFill>
                    <a:srgbClr val="00FBFF"/>
                  </a:solidFill>
                </a:rPr>
                <a:t> = </a:t>
              </a:r>
              <a:r>
                <a:rPr lang="en-US" sz="1600" i="1">
                  <a:solidFill>
                    <a:srgbClr val="00FBFF"/>
                  </a:solidFill>
                </a:rPr>
                <a:t>V</a:t>
              </a:r>
              <a:r>
                <a:rPr lang="en-US" sz="1600" baseline="-25000">
                  <a:solidFill>
                    <a:srgbClr val="00FBFF"/>
                  </a:solidFill>
                </a:rPr>
                <a:t>A</a:t>
              </a:r>
              <a:r>
                <a:rPr lang="en-US" sz="1600">
                  <a:solidFill>
                    <a:srgbClr val="00FBFF"/>
                  </a:solidFill>
                </a:rPr>
                <a:t> cos θ)</a:t>
              </a:r>
            </a:p>
            <a:p>
              <a:pPr algn="ctr" eaLnBrk="1" hangingPunct="1"/>
              <a:r>
                <a:rPr lang="en-US" sz="1600" i="1">
                  <a:solidFill>
                    <a:srgbClr val="00FBFF"/>
                  </a:solidFill>
                </a:rPr>
                <a:t>V</a:t>
              </a:r>
              <a:r>
                <a:rPr lang="en-US" sz="1600" baseline="-25000">
                  <a:solidFill>
                    <a:srgbClr val="00FBFF"/>
                  </a:solidFill>
                </a:rPr>
                <a:t>ph, A, ||</a:t>
              </a:r>
              <a:r>
                <a:rPr lang="en-US" sz="1600">
                  <a:solidFill>
                    <a:srgbClr val="00FBFF"/>
                  </a:solidFill>
                </a:rPr>
                <a:t> = </a:t>
              </a:r>
              <a:r>
                <a:rPr lang="en-US" sz="1600" i="1">
                  <a:solidFill>
                    <a:srgbClr val="00FBFF"/>
                  </a:solidFill>
                </a:rPr>
                <a:t>V</a:t>
              </a:r>
              <a:r>
                <a:rPr lang="en-US" sz="1600" baseline="-25000">
                  <a:solidFill>
                    <a:srgbClr val="00FBFF"/>
                  </a:solidFill>
                </a:rPr>
                <a:t>A </a:t>
              </a:r>
              <a:r>
                <a:rPr lang="en-US" sz="1600">
                  <a:solidFill>
                    <a:srgbClr val="00FBFF"/>
                  </a:solidFill>
                </a:rPr>
                <a:t>;   </a:t>
              </a:r>
              <a:r>
                <a:rPr lang="en-US" sz="1600" i="1">
                  <a:solidFill>
                    <a:srgbClr val="00FBFF"/>
                  </a:solidFill>
                </a:rPr>
                <a:t>V</a:t>
              </a:r>
              <a:r>
                <a:rPr lang="en-US" sz="1600" baseline="-25000">
                  <a:solidFill>
                    <a:srgbClr val="00FBFF"/>
                  </a:solidFill>
                </a:rPr>
                <a:t>ph, A, perp</a:t>
              </a:r>
              <a:r>
                <a:rPr lang="en-US" sz="1600">
                  <a:solidFill>
                    <a:srgbClr val="00FBFF"/>
                  </a:solidFill>
                </a:rPr>
                <a:t> = 0</a:t>
              </a:r>
              <a:endParaRPr lang="en-US" sz="1600" baseline="-25000">
                <a:solidFill>
                  <a:srgbClr val="00FBFF"/>
                </a:solidFill>
              </a:endParaRPr>
            </a:p>
          </p:txBody>
        </p:sp>
      </p:grpSp>
      <p:grpSp>
        <p:nvGrpSpPr>
          <p:cNvPr id="26" name="Group 25"/>
          <p:cNvGrpSpPr>
            <a:grpSpLocks/>
          </p:cNvGrpSpPr>
          <p:nvPr/>
        </p:nvGrpSpPr>
        <p:grpSpPr bwMode="auto">
          <a:xfrm>
            <a:off x="2743200" y="1042988"/>
            <a:ext cx="3352800" cy="2098675"/>
            <a:chOff x="3276600" y="1381784"/>
            <a:chExt cx="3352800" cy="2098592"/>
          </a:xfrm>
        </p:grpSpPr>
        <p:pic>
          <p:nvPicPr>
            <p:cNvPr id="8219" name="Picture 15" descr="fast_per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7195" y="1381784"/>
              <a:ext cx="3351611" cy="151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TextBox 41"/>
            <p:cNvSpPr txBox="1">
              <a:spLocks noChangeArrowheads="1"/>
            </p:cNvSpPr>
            <p:nvPr/>
          </p:nvSpPr>
          <p:spPr bwMode="auto">
            <a:xfrm>
              <a:off x="3276600" y="2895600"/>
              <a:ext cx="3352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rgbClr val="00FBFF"/>
                  </a:solidFill>
                </a:rPr>
                <a:t>Fast Wave (</a:t>
              </a:r>
              <a:r>
                <a:rPr lang="en-US" sz="1600" i="1">
                  <a:solidFill>
                    <a:srgbClr val="00FBFF"/>
                  </a:solidFill>
                </a:rPr>
                <a:t>V</a:t>
              </a:r>
              <a:r>
                <a:rPr lang="en-US" sz="1600" baseline="-25000">
                  <a:solidFill>
                    <a:srgbClr val="00FBFF"/>
                  </a:solidFill>
                </a:rPr>
                <a:t>ph</a:t>
              </a:r>
              <a:r>
                <a:rPr lang="en-US" sz="1600">
                  <a:solidFill>
                    <a:srgbClr val="00FBFF"/>
                  </a:solidFill>
                </a:rPr>
                <a:t> = </a:t>
              </a:r>
              <a:r>
                <a:rPr lang="en-US" sz="1600" i="1">
                  <a:solidFill>
                    <a:srgbClr val="00FBFF"/>
                  </a:solidFill>
                </a:rPr>
                <a:t>V</a:t>
              </a:r>
              <a:r>
                <a:rPr lang="en-US" sz="1600" baseline="-25000">
                  <a:solidFill>
                    <a:srgbClr val="00FBFF"/>
                  </a:solidFill>
                </a:rPr>
                <a:t>F</a:t>
              </a:r>
              <a:r>
                <a:rPr lang="en-US" sz="1600">
                  <a:solidFill>
                    <a:srgbClr val="00FBFF"/>
                  </a:solidFill>
                </a:rPr>
                <a:t>)</a:t>
              </a:r>
            </a:p>
            <a:p>
              <a:pPr algn="ctr" eaLnBrk="1" hangingPunct="1"/>
              <a:r>
                <a:rPr lang="en-US" sz="1600" i="1">
                  <a:solidFill>
                    <a:srgbClr val="00FBFF"/>
                  </a:solidFill>
                </a:rPr>
                <a:t>V</a:t>
              </a:r>
              <a:r>
                <a:rPr lang="en-US" sz="1600" baseline="-25000">
                  <a:solidFill>
                    <a:srgbClr val="00FBFF"/>
                  </a:solidFill>
                </a:rPr>
                <a:t>ph, F, ||</a:t>
              </a:r>
              <a:r>
                <a:rPr lang="en-US" sz="1600">
                  <a:solidFill>
                    <a:srgbClr val="00FBFF"/>
                  </a:solidFill>
                </a:rPr>
                <a:t> = </a:t>
              </a:r>
              <a:r>
                <a:rPr lang="en-US" sz="1600" i="1">
                  <a:solidFill>
                    <a:srgbClr val="00FBFF"/>
                  </a:solidFill>
                </a:rPr>
                <a:t>V</a:t>
              </a:r>
              <a:r>
                <a:rPr lang="en-US" sz="1600" baseline="-25000">
                  <a:solidFill>
                    <a:srgbClr val="00FBFF"/>
                  </a:solidFill>
                </a:rPr>
                <a:t>A </a:t>
              </a:r>
              <a:r>
                <a:rPr lang="en-US" sz="1600">
                  <a:solidFill>
                    <a:srgbClr val="00FBFF"/>
                  </a:solidFill>
                </a:rPr>
                <a:t>;   </a:t>
              </a:r>
              <a:r>
                <a:rPr lang="en-US" sz="1600" i="1">
                  <a:solidFill>
                    <a:srgbClr val="00FBFF"/>
                  </a:solidFill>
                </a:rPr>
                <a:t>V</a:t>
              </a:r>
              <a:r>
                <a:rPr lang="en-US" sz="1600" baseline="-25000">
                  <a:solidFill>
                    <a:srgbClr val="00FBFF"/>
                  </a:solidFill>
                </a:rPr>
                <a:t>ph, F, perp</a:t>
              </a:r>
              <a:r>
                <a:rPr lang="en-US" sz="1600">
                  <a:solidFill>
                    <a:srgbClr val="00FBFF"/>
                  </a:solidFill>
                </a:rPr>
                <a:t> = (</a:t>
              </a:r>
              <a:r>
                <a:rPr lang="en-US" sz="1600" i="1">
                  <a:solidFill>
                    <a:srgbClr val="00FBFF"/>
                  </a:solidFill>
                </a:rPr>
                <a:t>V</a:t>
              </a:r>
              <a:r>
                <a:rPr lang="en-US" sz="1600" baseline="-25000">
                  <a:solidFill>
                    <a:srgbClr val="00FBFF"/>
                  </a:solidFill>
                </a:rPr>
                <a:t>A</a:t>
              </a:r>
              <a:r>
                <a:rPr lang="en-US" sz="1600" baseline="30000">
                  <a:solidFill>
                    <a:srgbClr val="00FBFF"/>
                  </a:solidFill>
                </a:rPr>
                <a:t>2</a:t>
              </a:r>
              <a:r>
                <a:rPr lang="en-US" sz="1600">
                  <a:solidFill>
                    <a:srgbClr val="00FBFF"/>
                  </a:solidFill>
                </a:rPr>
                <a:t>+c</a:t>
              </a:r>
              <a:r>
                <a:rPr lang="en-US" sz="1600" baseline="-25000">
                  <a:solidFill>
                    <a:srgbClr val="00FBFF"/>
                  </a:solidFill>
                </a:rPr>
                <a:t>s</a:t>
              </a:r>
              <a:r>
                <a:rPr lang="en-US" sz="1600" baseline="30000">
                  <a:solidFill>
                    <a:srgbClr val="00FBFF"/>
                  </a:solidFill>
                </a:rPr>
                <a:t>2</a:t>
              </a:r>
              <a:r>
                <a:rPr lang="en-US" sz="1600">
                  <a:solidFill>
                    <a:srgbClr val="00FBFF"/>
                  </a:solidFill>
                </a:rPr>
                <a:t>)</a:t>
              </a:r>
              <a:r>
                <a:rPr lang="en-US" sz="1600" baseline="30000">
                  <a:solidFill>
                    <a:srgbClr val="00FBFF"/>
                  </a:solidFill>
                </a:rPr>
                <a:t>1/2</a:t>
              </a:r>
            </a:p>
          </p:txBody>
        </p:sp>
      </p:grpSp>
      <p:grpSp>
        <p:nvGrpSpPr>
          <p:cNvPr id="29" name="Group 28"/>
          <p:cNvGrpSpPr>
            <a:grpSpLocks/>
          </p:cNvGrpSpPr>
          <p:nvPr/>
        </p:nvGrpSpPr>
        <p:grpSpPr bwMode="auto">
          <a:xfrm>
            <a:off x="6096000" y="1033463"/>
            <a:ext cx="2971800" cy="2108200"/>
            <a:chOff x="6477000" y="1371600"/>
            <a:chExt cx="2667000" cy="2108776"/>
          </a:xfrm>
        </p:grpSpPr>
        <p:pic>
          <p:nvPicPr>
            <p:cNvPr id="8217" name="Picture 18" descr="slow_par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42489" y="1371600"/>
              <a:ext cx="1288423" cy="153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8" name="TextBox 45"/>
            <p:cNvSpPr txBox="1">
              <a:spLocks noChangeArrowheads="1"/>
            </p:cNvSpPr>
            <p:nvPr/>
          </p:nvSpPr>
          <p:spPr bwMode="auto">
            <a:xfrm>
              <a:off x="6477000" y="2895600"/>
              <a:ext cx="266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rgbClr val="00FBFF"/>
                  </a:solidFill>
                </a:rPr>
                <a:t>Slow Wave (</a:t>
              </a:r>
              <a:r>
                <a:rPr lang="en-US" sz="1600" i="1">
                  <a:solidFill>
                    <a:srgbClr val="00FBFF"/>
                  </a:solidFill>
                </a:rPr>
                <a:t>V</a:t>
              </a:r>
              <a:r>
                <a:rPr lang="en-US" sz="1600" baseline="-25000">
                  <a:solidFill>
                    <a:srgbClr val="00FBFF"/>
                  </a:solidFill>
                </a:rPr>
                <a:t>ph</a:t>
              </a:r>
              <a:r>
                <a:rPr lang="en-US" sz="1600">
                  <a:solidFill>
                    <a:srgbClr val="00FBFF"/>
                  </a:solidFill>
                </a:rPr>
                <a:t> = </a:t>
              </a:r>
              <a:r>
                <a:rPr lang="en-US" sz="1600" i="1">
                  <a:solidFill>
                    <a:srgbClr val="00FBFF"/>
                  </a:solidFill>
                </a:rPr>
                <a:t>V</a:t>
              </a:r>
              <a:r>
                <a:rPr lang="en-US" sz="1600" baseline="-25000">
                  <a:solidFill>
                    <a:srgbClr val="00FBFF"/>
                  </a:solidFill>
                </a:rPr>
                <a:t>F</a:t>
              </a:r>
              <a:r>
                <a:rPr lang="en-US" sz="1600">
                  <a:solidFill>
                    <a:srgbClr val="00FBFF"/>
                  </a:solidFill>
                </a:rPr>
                <a:t>)</a:t>
              </a:r>
            </a:p>
            <a:p>
              <a:pPr algn="ctr" eaLnBrk="1" hangingPunct="1"/>
              <a:r>
                <a:rPr lang="en-US" sz="1600" i="1">
                  <a:solidFill>
                    <a:srgbClr val="00FBFF"/>
                  </a:solidFill>
                </a:rPr>
                <a:t>V</a:t>
              </a:r>
              <a:r>
                <a:rPr lang="en-US" sz="1600" baseline="-25000">
                  <a:solidFill>
                    <a:srgbClr val="00FBFF"/>
                  </a:solidFill>
                </a:rPr>
                <a:t>ph, S, ||</a:t>
              </a:r>
              <a:r>
                <a:rPr lang="en-US" sz="1600">
                  <a:solidFill>
                    <a:srgbClr val="00FBFF"/>
                  </a:solidFill>
                </a:rPr>
                <a:t> = c</a:t>
              </a:r>
              <a:r>
                <a:rPr lang="en-US" sz="1600" baseline="-25000">
                  <a:solidFill>
                    <a:srgbClr val="00FBFF"/>
                  </a:solidFill>
                </a:rPr>
                <a:t>s </a:t>
              </a:r>
              <a:r>
                <a:rPr lang="en-US" sz="1600">
                  <a:solidFill>
                    <a:srgbClr val="00FBFF"/>
                  </a:solidFill>
                </a:rPr>
                <a:t>&lt;&lt; </a:t>
              </a:r>
              <a:r>
                <a:rPr lang="en-US" sz="1600" i="1">
                  <a:solidFill>
                    <a:srgbClr val="00FBFF"/>
                  </a:solidFill>
                </a:rPr>
                <a:t>V</a:t>
              </a:r>
              <a:r>
                <a:rPr lang="en-US" sz="1600" baseline="-25000">
                  <a:solidFill>
                    <a:srgbClr val="00FBFF"/>
                  </a:solidFill>
                </a:rPr>
                <a:t>A </a:t>
              </a:r>
              <a:r>
                <a:rPr lang="en-US" sz="1600">
                  <a:solidFill>
                    <a:srgbClr val="00FBFF"/>
                  </a:solidFill>
                </a:rPr>
                <a:t>;   </a:t>
              </a:r>
              <a:r>
                <a:rPr lang="en-US" sz="1600" i="1">
                  <a:solidFill>
                    <a:srgbClr val="00FBFF"/>
                  </a:solidFill>
                </a:rPr>
                <a:t>V</a:t>
              </a:r>
              <a:r>
                <a:rPr lang="en-US" sz="1600" baseline="-25000">
                  <a:solidFill>
                    <a:srgbClr val="00FBFF"/>
                  </a:solidFill>
                </a:rPr>
                <a:t>ph, S, perp</a:t>
              </a:r>
              <a:r>
                <a:rPr lang="en-US" sz="1600">
                  <a:solidFill>
                    <a:srgbClr val="00FBFF"/>
                  </a:solidFill>
                </a:rPr>
                <a:t> = 0</a:t>
              </a:r>
              <a:endParaRPr lang="en-US" sz="1600" baseline="-25000">
                <a:solidFill>
                  <a:srgbClr val="00FBFF"/>
                </a:solidFill>
              </a:endParaRPr>
            </a:p>
          </p:txBody>
        </p:sp>
      </p:grpSp>
      <p:grpSp>
        <p:nvGrpSpPr>
          <p:cNvPr id="74" name="Group 73"/>
          <p:cNvGrpSpPr>
            <a:grpSpLocks/>
          </p:cNvGrpSpPr>
          <p:nvPr/>
        </p:nvGrpSpPr>
        <p:grpSpPr bwMode="auto">
          <a:xfrm>
            <a:off x="3352800" y="3700463"/>
            <a:ext cx="2133600" cy="2806243"/>
            <a:chOff x="3352800" y="3700046"/>
            <a:chExt cx="2133600" cy="2806243"/>
          </a:xfrm>
        </p:grpSpPr>
        <p:cxnSp>
          <p:nvCxnSpPr>
            <p:cNvPr id="8213" name="Straight Arrow Connector 31"/>
            <p:cNvCxnSpPr>
              <a:cxnSpLocks noChangeShapeType="1"/>
            </p:cNvCxnSpPr>
            <p:nvPr/>
          </p:nvCxnSpPr>
          <p:spPr bwMode="auto">
            <a:xfrm>
              <a:off x="3619500" y="4690646"/>
              <a:ext cx="1600200" cy="0"/>
            </a:xfrm>
            <a:prstGeom prst="straightConnector1">
              <a:avLst/>
            </a:prstGeom>
            <a:noFill/>
            <a:ln w="25400">
              <a:solidFill>
                <a:schemeClr val="accent1"/>
              </a:solidFill>
              <a:round/>
              <a:headEnd type="none" w="sm" len="sm"/>
              <a:tailEnd type="arrow" w="med" len="med"/>
            </a:ln>
            <a:extLst>
              <a:ext uri="{909E8E84-426E-40dd-AFC4-6F175D3DCCD1}">
                <a14:hiddenFill xmlns:a14="http://schemas.microsoft.com/office/drawing/2010/main">
                  <a:noFill/>
                </a14:hiddenFill>
              </a:ext>
            </a:extLst>
          </p:spPr>
        </p:cxnSp>
        <p:sp>
          <p:nvSpPr>
            <p:cNvPr id="8214" name="TextBox 60"/>
            <p:cNvSpPr txBox="1">
              <a:spLocks noChangeArrowheads="1"/>
            </p:cNvSpPr>
            <p:nvPr/>
          </p:nvSpPr>
          <p:spPr bwMode="auto">
            <a:xfrm>
              <a:off x="4876800" y="4275892"/>
              <a:ext cx="381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chemeClr val="accent1"/>
                  </a:solidFill>
                </a:rPr>
                <a:t>k</a:t>
              </a:r>
              <a:endParaRPr lang="en-US" sz="1600" baseline="-25000">
                <a:solidFill>
                  <a:schemeClr val="accent1"/>
                </a:solidFill>
              </a:endParaRPr>
            </a:p>
          </p:txBody>
        </p:sp>
        <p:pic>
          <p:nvPicPr>
            <p:cNvPr id="8215" name="Picture 59" descr="tangled_field_2010_apj_711_16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0063" y="3700046"/>
              <a:ext cx="579075" cy="200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TextBox 62"/>
            <p:cNvSpPr txBox="1">
              <a:spLocks noChangeArrowheads="1"/>
            </p:cNvSpPr>
            <p:nvPr/>
          </p:nvSpPr>
          <p:spPr bwMode="auto">
            <a:xfrm>
              <a:off x="3352800" y="5706070"/>
              <a:ext cx="2133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dirty="0">
                  <a:solidFill>
                    <a:schemeClr val="accent1"/>
                  </a:solidFill>
                </a:rPr>
                <a:t>Fast (~Sound) Wave</a:t>
              </a:r>
            </a:p>
            <a:p>
              <a:pPr algn="ctr" eaLnBrk="1" hangingPunct="1"/>
              <a:r>
                <a:rPr lang="en-US" sz="1600" i="1" dirty="0" err="1">
                  <a:solidFill>
                    <a:schemeClr val="accent1"/>
                  </a:solidFill>
                </a:rPr>
                <a:t>V</a:t>
              </a:r>
              <a:r>
                <a:rPr lang="en-US" sz="1600" baseline="-25000" dirty="0" err="1">
                  <a:solidFill>
                    <a:schemeClr val="accent1"/>
                  </a:solidFill>
                </a:rPr>
                <a:t>ph</a:t>
              </a:r>
              <a:r>
                <a:rPr lang="en-US" sz="1600" baseline="-25000" dirty="0">
                  <a:solidFill>
                    <a:schemeClr val="accent1"/>
                  </a:solidFill>
                </a:rPr>
                <a:t>, F</a:t>
              </a:r>
              <a:r>
                <a:rPr lang="en-US" sz="1600" dirty="0">
                  <a:solidFill>
                    <a:schemeClr val="accent1"/>
                  </a:solidFill>
                </a:rPr>
                <a:t> = </a:t>
              </a:r>
              <a:r>
                <a:rPr lang="en-US" sz="1600" dirty="0" err="1" smtClean="0">
                  <a:solidFill>
                    <a:schemeClr val="accent1"/>
                  </a:solidFill>
                </a:rPr>
                <a:t>c</a:t>
              </a:r>
              <a:r>
                <a:rPr lang="en-US" sz="1600" baseline="-25000" dirty="0" err="1" smtClean="0">
                  <a:solidFill>
                    <a:schemeClr val="accent1"/>
                  </a:solidFill>
                </a:rPr>
                <a:t>ms</a:t>
              </a:r>
              <a:endParaRPr lang="en-US" sz="1600" baseline="-25000" dirty="0" smtClean="0">
                <a:solidFill>
                  <a:schemeClr val="accent1"/>
                </a:solidFill>
              </a:endParaRPr>
            </a:p>
            <a:p>
              <a:pPr algn="ctr" eaLnBrk="1" hangingPunct="1"/>
              <a:r>
                <a:rPr lang="en-US" sz="1400" dirty="0" smtClean="0"/>
                <a:t> </a:t>
              </a:r>
              <a:r>
                <a:rPr lang="en-US" sz="1400" dirty="0">
                  <a:solidFill>
                    <a:schemeClr val="accent1"/>
                  </a:solidFill>
                </a:rPr>
                <a:t>(</a:t>
              </a:r>
              <a:r>
                <a:rPr lang="en-US" sz="1400" i="1" dirty="0" smtClean="0"/>
                <a:t>cf</a:t>
              </a:r>
              <a:r>
                <a:rPr lang="en-US" sz="1400" dirty="0" smtClean="0"/>
                <a:t>. Hughes </a:t>
              </a:r>
              <a:r>
                <a:rPr lang="en-US" sz="1400" i="1" dirty="0" smtClean="0"/>
                <a:t>et al</a:t>
              </a:r>
              <a:r>
                <a:rPr lang="en-US" sz="1400" dirty="0" smtClean="0"/>
                <a:t>. 1985</a:t>
              </a:r>
              <a:r>
                <a:rPr lang="en-US" sz="1400" dirty="0" smtClean="0">
                  <a:solidFill>
                    <a:srgbClr val="FF9933"/>
                  </a:solidFill>
                </a:rPr>
                <a:t>)</a:t>
              </a:r>
              <a:endParaRPr lang="en-US" sz="1400" dirty="0">
                <a:solidFill>
                  <a:srgbClr val="FF9933"/>
                </a:solidFill>
              </a:endParaRPr>
            </a:p>
          </p:txBody>
        </p:sp>
      </p:grpSp>
      <p:grpSp>
        <p:nvGrpSpPr>
          <p:cNvPr id="78" name="Group 77"/>
          <p:cNvGrpSpPr>
            <a:grpSpLocks/>
          </p:cNvGrpSpPr>
          <p:nvPr/>
        </p:nvGrpSpPr>
        <p:grpSpPr bwMode="auto">
          <a:xfrm>
            <a:off x="6019800" y="3700463"/>
            <a:ext cx="2971800" cy="2565400"/>
            <a:chOff x="6019800" y="3700046"/>
            <a:chExt cx="2971800" cy="2565976"/>
          </a:xfrm>
        </p:grpSpPr>
        <p:pic>
          <p:nvPicPr>
            <p:cNvPr id="8205" name="Picture 61" descr="tangled_field_2010_apj_711_16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6755" y="3700046"/>
              <a:ext cx="1777890" cy="2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Box 64"/>
            <p:cNvSpPr txBox="1">
              <a:spLocks noChangeArrowheads="1"/>
            </p:cNvSpPr>
            <p:nvPr/>
          </p:nvSpPr>
          <p:spPr bwMode="auto">
            <a:xfrm>
              <a:off x="6019800" y="5681246"/>
              <a:ext cx="2971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rgbClr val="FF9933"/>
                  </a:solidFill>
                </a:rPr>
                <a:t>Slow Wave (unimportant)</a:t>
              </a:r>
            </a:p>
            <a:p>
              <a:pPr algn="ctr" eaLnBrk="1" hangingPunct="1"/>
              <a:r>
                <a:rPr lang="en-US" sz="1600" i="1">
                  <a:solidFill>
                    <a:srgbClr val="FF9933"/>
                  </a:solidFill>
                </a:rPr>
                <a:t>V</a:t>
              </a:r>
              <a:r>
                <a:rPr lang="en-US" sz="1600" baseline="-25000">
                  <a:solidFill>
                    <a:srgbClr val="FF9933"/>
                  </a:solidFill>
                </a:rPr>
                <a:t>ph, S, ||</a:t>
              </a:r>
              <a:r>
                <a:rPr lang="en-US" sz="1600">
                  <a:solidFill>
                    <a:srgbClr val="FF9933"/>
                  </a:solidFill>
                </a:rPr>
                <a:t> = </a:t>
              </a:r>
              <a:r>
                <a:rPr lang="en-US" sz="1600" i="1">
                  <a:solidFill>
                    <a:srgbClr val="FF9933"/>
                  </a:solidFill>
                </a:rPr>
                <a:t>V</a:t>
              </a:r>
              <a:r>
                <a:rPr lang="en-US" sz="1600" baseline="-25000">
                  <a:solidFill>
                    <a:srgbClr val="FF9933"/>
                  </a:solidFill>
                </a:rPr>
                <a:t>A </a:t>
              </a:r>
              <a:r>
                <a:rPr lang="en-US" sz="1600">
                  <a:solidFill>
                    <a:srgbClr val="FF9933"/>
                  </a:solidFill>
                </a:rPr>
                <a:t>&lt;&lt; c</a:t>
              </a:r>
              <a:r>
                <a:rPr lang="en-US" sz="1600" baseline="-25000">
                  <a:solidFill>
                    <a:srgbClr val="FF9933"/>
                  </a:solidFill>
                </a:rPr>
                <a:t>s </a:t>
              </a:r>
              <a:r>
                <a:rPr lang="en-US" sz="1600">
                  <a:solidFill>
                    <a:srgbClr val="FF9933"/>
                  </a:solidFill>
                </a:rPr>
                <a:t>;   </a:t>
              </a:r>
              <a:r>
                <a:rPr lang="en-US" sz="1600" i="1">
                  <a:solidFill>
                    <a:srgbClr val="FF9933"/>
                  </a:solidFill>
                </a:rPr>
                <a:t>V</a:t>
              </a:r>
              <a:r>
                <a:rPr lang="en-US" sz="1600" baseline="-25000">
                  <a:solidFill>
                    <a:srgbClr val="FF9933"/>
                  </a:solidFill>
                </a:rPr>
                <a:t>ph, S, perp</a:t>
              </a:r>
              <a:r>
                <a:rPr lang="en-US" sz="1600">
                  <a:solidFill>
                    <a:srgbClr val="FF9933"/>
                  </a:solidFill>
                </a:rPr>
                <a:t> = 0</a:t>
              </a:r>
              <a:endParaRPr lang="en-US" sz="1600" baseline="-25000">
                <a:solidFill>
                  <a:srgbClr val="FF9933"/>
                </a:solidFill>
              </a:endParaRPr>
            </a:p>
          </p:txBody>
        </p:sp>
        <p:cxnSp>
          <p:nvCxnSpPr>
            <p:cNvPr id="8207" name="Straight Connector 35"/>
            <p:cNvCxnSpPr>
              <a:cxnSpLocks noChangeShapeType="1"/>
            </p:cNvCxnSpPr>
            <p:nvPr/>
          </p:nvCxnSpPr>
          <p:spPr bwMode="auto">
            <a:xfrm>
              <a:off x="8129739" y="5105400"/>
              <a:ext cx="76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cxnSp>
        <p:cxnSp>
          <p:nvCxnSpPr>
            <p:cNvPr id="8208" name="Straight Connector 65"/>
            <p:cNvCxnSpPr>
              <a:cxnSpLocks noChangeShapeType="1"/>
            </p:cNvCxnSpPr>
            <p:nvPr/>
          </p:nvCxnSpPr>
          <p:spPr bwMode="auto">
            <a:xfrm>
              <a:off x="8148789" y="5181600"/>
              <a:ext cx="76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cxnSp>
        <p:cxnSp>
          <p:nvCxnSpPr>
            <p:cNvPr id="67" name="Straight Connector 66"/>
            <p:cNvCxnSpPr/>
            <p:nvPr/>
          </p:nvCxnSpPr>
          <p:spPr bwMode="auto">
            <a:xfrm>
              <a:off x="8171014" y="5193710"/>
              <a:ext cx="76200" cy="0"/>
            </a:xfrm>
            <a:prstGeom prst="line">
              <a:avLst/>
            </a:prstGeom>
            <a:noFill/>
            <a:ln w="25400" cap="flat" cmpd="sng" algn="ctr">
              <a:solidFill>
                <a:schemeClr val="accent1"/>
              </a:solidFill>
              <a:prstDash val="solid"/>
              <a:round/>
              <a:headEnd type="none" w="sm" len="sm"/>
              <a:tailEnd type="none" w="sm" len="sm"/>
            </a:ln>
            <a:effectLst/>
            <a:scene3d>
              <a:camera prst="orthographicFront">
                <a:rot lat="0" lon="0" rev="420000"/>
              </a:camera>
              <a:lightRig rig="threePt" dir="t"/>
            </a:scene3d>
          </p:spPr>
        </p:cxnSp>
        <p:cxnSp>
          <p:nvCxnSpPr>
            <p:cNvPr id="68" name="Straight Connector 67"/>
            <p:cNvCxnSpPr/>
            <p:nvPr/>
          </p:nvCxnSpPr>
          <p:spPr bwMode="auto">
            <a:xfrm flipV="1">
              <a:off x="8205216" y="5264150"/>
              <a:ext cx="0" cy="76200"/>
            </a:xfrm>
            <a:prstGeom prst="line">
              <a:avLst/>
            </a:prstGeom>
            <a:noFill/>
            <a:ln w="25400" cap="flat" cmpd="sng" algn="ctr">
              <a:solidFill>
                <a:schemeClr val="accent1"/>
              </a:solidFill>
              <a:prstDash val="solid"/>
              <a:round/>
              <a:headEnd type="none" w="sm" len="sm"/>
              <a:tailEnd type="none" w="sm" len="sm"/>
            </a:ln>
            <a:effectLst/>
            <a:scene3d>
              <a:camera prst="orthographicFront">
                <a:rot lat="0" lon="0" rev="21060000"/>
              </a:camera>
              <a:lightRig rig="threePt" dir="t"/>
            </a:scene3d>
          </p:spPr>
        </p:cxnSp>
        <p:cxnSp>
          <p:nvCxnSpPr>
            <p:cNvPr id="8211" name="Straight Arrow Connector 68"/>
            <p:cNvCxnSpPr>
              <a:cxnSpLocks noChangeShapeType="1"/>
            </p:cNvCxnSpPr>
            <p:nvPr/>
          </p:nvCxnSpPr>
          <p:spPr bwMode="auto">
            <a:xfrm flipH="1" flipV="1">
              <a:off x="8253564" y="5029200"/>
              <a:ext cx="152400" cy="228600"/>
            </a:xfrm>
            <a:prstGeom prst="straightConnector1">
              <a:avLst/>
            </a:prstGeom>
            <a:noFill/>
            <a:ln w="25400">
              <a:solidFill>
                <a:schemeClr val="accent1"/>
              </a:solidFill>
              <a:round/>
              <a:headEnd type="none" w="sm" len="sm"/>
              <a:tailEnd type="arrow" w="med" len="med"/>
            </a:ln>
            <a:extLst>
              <a:ext uri="{909E8E84-426E-40dd-AFC4-6F175D3DCCD1}">
                <a14:hiddenFill xmlns:a14="http://schemas.microsoft.com/office/drawing/2010/main">
                  <a:noFill/>
                </a14:hiddenFill>
              </a:ext>
            </a:extLst>
          </p:spPr>
        </p:cxnSp>
        <p:sp>
          <p:nvSpPr>
            <p:cNvPr id="8212" name="TextBox 70"/>
            <p:cNvSpPr txBox="1">
              <a:spLocks noChangeArrowheads="1"/>
            </p:cNvSpPr>
            <p:nvPr/>
          </p:nvSpPr>
          <p:spPr bwMode="auto">
            <a:xfrm>
              <a:off x="8024964" y="4724400"/>
              <a:ext cx="381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chemeClr val="accent1"/>
                  </a:solidFill>
                </a:rPr>
                <a:t>k</a:t>
              </a:r>
              <a:endParaRPr lang="en-US" sz="1600" baseline="-25000">
                <a:solidFill>
                  <a:schemeClr val="accent1"/>
                </a:solidFill>
              </a:endParaRPr>
            </a:p>
          </p:txBody>
        </p:sp>
      </p:grpSp>
      <p:grpSp>
        <p:nvGrpSpPr>
          <p:cNvPr id="77" name="Group 76"/>
          <p:cNvGrpSpPr>
            <a:grpSpLocks/>
          </p:cNvGrpSpPr>
          <p:nvPr/>
        </p:nvGrpSpPr>
        <p:grpSpPr bwMode="auto">
          <a:xfrm>
            <a:off x="0" y="3700463"/>
            <a:ext cx="3048000" cy="2730500"/>
            <a:chOff x="0" y="3700047"/>
            <a:chExt cx="3048000" cy="2730122"/>
          </a:xfrm>
        </p:grpSpPr>
        <p:sp>
          <p:nvSpPr>
            <p:cNvPr id="8201" name="TextBox 63"/>
            <p:cNvSpPr txBox="1">
              <a:spLocks noChangeArrowheads="1"/>
            </p:cNvSpPr>
            <p:nvPr/>
          </p:nvSpPr>
          <p:spPr bwMode="auto">
            <a:xfrm>
              <a:off x="0" y="5681246"/>
              <a:ext cx="30480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rgbClr val="FF9933"/>
                  </a:solidFill>
                </a:rPr>
                <a:t>Alfven Wave (unimportant)</a:t>
              </a:r>
            </a:p>
            <a:p>
              <a:pPr algn="ctr" eaLnBrk="1" hangingPunct="1"/>
              <a:r>
                <a:rPr lang="en-US" sz="1600" i="1">
                  <a:solidFill>
                    <a:srgbClr val="FF9933"/>
                  </a:solidFill>
                </a:rPr>
                <a:t>V</a:t>
              </a:r>
              <a:r>
                <a:rPr lang="en-US" sz="1600" baseline="-25000">
                  <a:solidFill>
                    <a:srgbClr val="FF9933"/>
                  </a:solidFill>
                </a:rPr>
                <a:t>ph, A, ||</a:t>
              </a:r>
              <a:r>
                <a:rPr lang="en-US" sz="1600">
                  <a:solidFill>
                    <a:srgbClr val="FF9933"/>
                  </a:solidFill>
                </a:rPr>
                <a:t> = </a:t>
              </a:r>
              <a:r>
                <a:rPr lang="en-US" sz="1600" i="1">
                  <a:solidFill>
                    <a:srgbClr val="FF9933"/>
                  </a:solidFill>
                </a:rPr>
                <a:t>V</a:t>
              </a:r>
              <a:r>
                <a:rPr lang="en-US" sz="1600" baseline="-25000">
                  <a:solidFill>
                    <a:srgbClr val="FF9933"/>
                  </a:solidFill>
                </a:rPr>
                <a:t>A </a:t>
              </a:r>
              <a:r>
                <a:rPr lang="en-US" sz="1600">
                  <a:solidFill>
                    <a:srgbClr val="FF9933"/>
                  </a:solidFill>
                </a:rPr>
                <a:t> &lt;&lt; c</a:t>
              </a:r>
              <a:r>
                <a:rPr lang="en-US" sz="1600" baseline="-25000">
                  <a:solidFill>
                    <a:srgbClr val="FF9933"/>
                  </a:solidFill>
                </a:rPr>
                <a:t>s </a:t>
              </a:r>
              <a:r>
                <a:rPr lang="en-US" sz="1600">
                  <a:solidFill>
                    <a:srgbClr val="FF9933"/>
                  </a:solidFill>
                </a:rPr>
                <a:t>;   </a:t>
              </a:r>
              <a:r>
                <a:rPr lang="en-US" sz="1600" i="1">
                  <a:solidFill>
                    <a:srgbClr val="FF9933"/>
                  </a:solidFill>
                </a:rPr>
                <a:t>V</a:t>
              </a:r>
              <a:r>
                <a:rPr lang="en-US" sz="1600" baseline="-25000">
                  <a:solidFill>
                    <a:srgbClr val="FF9933"/>
                  </a:solidFill>
                </a:rPr>
                <a:t>ph, A, perp</a:t>
              </a:r>
              <a:r>
                <a:rPr lang="en-US" sz="1600">
                  <a:solidFill>
                    <a:srgbClr val="FF9933"/>
                  </a:solidFill>
                </a:rPr>
                <a:t> = 0</a:t>
              </a:r>
              <a:endParaRPr lang="en-US" sz="1600" baseline="-25000">
                <a:solidFill>
                  <a:srgbClr val="FF9933"/>
                </a:solidFill>
              </a:endParaRPr>
            </a:p>
            <a:p>
              <a:pPr algn="ctr" eaLnBrk="1" hangingPunct="1"/>
              <a:endParaRPr lang="en-US" sz="1600" baseline="-25000">
                <a:solidFill>
                  <a:srgbClr val="FF9933"/>
                </a:solidFill>
              </a:endParaRPr>
            </a:p>
          </p:txBody>
        </p:sp>
        <p:pic>
          <p:nvPicPr>
            <p:cNvPr id="8202" name="Picture 29" descr="tangled_field_2010_apj_711_16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55" y="3700047"/>
              <a:ext cx="1777890" cy="2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03" name="Straight Arrow Connector 69"/>
            <p:cNvCxnSpPr>
              <a:cxnSpLocks noChangeShapeType="1"/>
            </p:cNvCxnSpPr>
            <p:nvPr/>
          </p:nvCxnSpPr>
          <p:spPr bwMode="auto">
            <a:xfrm flipH="1" flipV="1">
              <a:off x="1463776" y="4375348"/>
              <a:ext cx="609600" cy="76200"/>
            </a:xfrm>
            <a:prstGeom prst="straightConnector1">
              <a:avLst/>
            </a:prstGeom>
            <a:noFill/>
            <a:ln w="25400">
              <a:solidFill>
                <a:schemeClr val="accent1"/>
              </a:solidFill>
              <a:round/>
              <a:headEnd type="none" w="sm" len="sm"/>
              <a:tailEnd type="arrow" w="med" len="med"/>
            </a:ln>
            <a:extLst>
              <a:ext uri="{909E8E84-426E-40dd-AFC4-6F175D3DCCD1}">
                <a14:hiddenFill xmlns:a14="http://schemas.microsoft.com/office/drawing/2010/main">
                  <a:noFill/>
                </a14:hiddenFill>
              </a:ext>
            </a:extLst>
          </p:spPr>
        </p:cxnSp>
        <p:sp>
          <p:nvSpPr>
            <p:cNvPr id="8204" name="TextBox 71"/>
            <p:cNvSpPr txBox="1">
              <a:spLocks noChangeArrowheads="1"/>
            </p:cNvSpPr>
            <p:nvPr/>
          </p:nvSpPr>
          <p:spPr bwMode="auto">
            <a:xfrm>
              <a:off x="1524000" y="4081046"/>
              <a:ext cx="381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1600">
                  <a:solidFill>
                    <a:schemeClr val="accent1"/>
                  </a:solidFill>
                </a:rPr>
                <a:t>k</a:t>
              </a:r>
              <a:endParaRPr lang="en-US" sz="1600" baseline="-25000">
                <a:solidFill>
                  <a:schemeClr val="accent1"/>
                </a:solidFill>
              </a:endParaRP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Archimedes-screw_one-screw-threads_with-ball_3D-view_animated_small.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4080000">
            <a:off x="4101593" y="3420605"/>
            <a:ext cx="2448670" cy="1787529"/>
          </a:xfrm>
          <a:prstGeom prst="rect">
            <a:avLst/>
          </a:prstGeom>
          <a:scene3d>
            <a:camera prst="orthographicFront">
              <a:rot lat="0" lon="0" rev="16200000"/>
            </a:camera>
            <a:lightRig rig="threePt" dir="t"/>
          </a:scene3d>
        </p:spPr>
      </p:pic>
      <p:sp>
        <p:nvSpPr>
          <p:cNvPr id="9218" name="Rectangle 82"/>
          <p:cNvSpPr>
            <a:spLocks noChangeArrowheads="1"/>
          </p:cNvSpPr>
          <p:nvPr/>
        </p:nvSpPr>
        <p:spPr bwMode="auto">
          <a:xfrm>
            <a:off x="4151313" y="4808538"/>
            <a:ext cx="2508250" cy="906462"/>
          </a:xfrm>
          <a:prstGeom prst="rect">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p>
            <a:endParaRPr lang="en-US"/>
          </a:p>
        </p:txBody>
      </p:sp>
      <p:sp>
        <p:nvSpPr>
          <p:cNvPr id="9219" name="Rectangle 83"/>
          <p:cNvSpPr>
            <a:spLocks noChangeArrowheads="1"/>
          </p:cNvSpPr>
          <p:nvPr/>
        </p:nvSpPr>
        <p:spPr bwMode="auto">
          <a:xfrm>
            <a:off x="4151313" y="2971800"/>
            <a:ext cx="2508250" cy="887413"/>
          </a:xfrm>
          <a:prstGeom prst="rect">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p>
            <a:endParaRPr lang="en-US"/>
          </a:p>
        </p:txBody>
      </p:sp>
      <p:sp>
        <p:nvSpPr>
          <p:cNvPr id="9220" name="Moon 84"/>
          <p:cNvSpPr>
            <a:spLocks noChangeArrowheads="1"/>
          </p:cNvSpPr>
          <p:nvPr/>
        </p:nvSpPr>
        <p:spPr bwMode="auto">
          <a:xfrm>
            <a:off x="3657600" y="3694113"/>
            <a:ext cx="963613" cy="1287462"/>
          </a:xfrm>
          <a:prstGeom prst="moon">
            <a:avLst>
              <a:gd name="adj" fmla="val 50000"/>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p>
            <a:endParaRPr lang="en-US"/>
          </a:p>
        </p:txBody>
      </p:sp>
      <p:sp>
        <p:nvSpPr>
          <p:cNvPr id="9221" name="Moon 85"/>
          <p:cNvSpPr>
            <a:spLocks noChangeArrowheads="1"/>
          </p:cNvSpPr>
          <p:nvPr/>
        </p:nvSpPr>
        <p:spPr bwMode="auto">
          <a:xfrm flipH="1">
            <a:off x="6132512" y="3708400"/>
            <a:ext cx="801687" cy="1287463"/>
          </a:xfrm>
          <a:prstGeom prst="moon">
            <a:avLst>
              <a:gd name="adj" fmla="val 50000"/>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p>
            <a:endParaRPr lang="en-US"/>
          </a:p>
        </p:txBody>
      </p:sp>
      <p:grpSp>
        <p:nvGrpSpPr>
          <p:cNvPr id="4" name="Group 3"/>
          <p:cNvGrpSpPr>
            <a:grpSpLocks/>
          </p:cNvGrpSpPr>
          <p:nvPr/>
        </p:nvGrpSpPr>
        <p:grpSpPr bwMode="auto">
          <a:xfrm>
            <a:off x="6516688" y="457200"/>
            <a:ext cx="2398712" cy="1468438"/>
            <a:chOff x="6516688" y="457200"/>
            <a:chExt cx="2398712" cy="1468438"/>
          </a:xfrm>
        </p:grpSpPr>
        <p:pic>
          <p:nvPicPr>
            <p:cNvPr id="9241" name="Picture 16" descr="CygA_NW_lob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457200"/>
              <a:ext cx="2398712"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2" name="Text Box 20"/>
            <p:cNvSpPr txBox="1">
              <a:spLocks noChangeArrowheads="1"/>
            </p:cNvSpPr>
            <p:nvPr/>
          </p:nvSpPr>
          <p:spPr bwMode="auto">
            <a:xfrm>
              <a:off x="7086600" y="1371600"/>
              <a:ext cx="1828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err="1"/>
                <a:t>Dreher</a:t>
              </a:r>
              <a:r>
                <a:rPr lang="en-US" sz="1400" dirty="0"/>
                <a:t> </a:t>
              </a:r>
              <a:r>
                <a:rPr lang="en-US" sz="1400" i="1" dirty="0"/>
                <a:t>et al</a:t>
              </a:r>
              <a:r>
                <a:rPr lang="en-US" sz="1400" dirty="0"/>
                <a:t>. (1987)</a:t>
              </a:r>
            </a:p>
          </p:txBody>
        </p:sp>
      </p:grpSp>
      <p:sp>
        <p:nvSpPr>
          <p:cNvPr id="9223" name="Title 1"/>
          <p:cNvSpPr>
            <a:spLocks noGrp="1"/>
          </p:cNvSpPr>
          <p:nvPr>
            <p:ph type="title"/>
          </p:nvPr>
        </p:nvSpPr>
        <p:spPr>
          <a:xfrm>
            <a:off x="0" y="-76200"/>
            <a:ext cx="9067800" cy="609600"/>
          </a:xfrm>
        </p:spPr>
        <p:txBody>
          <a:bodyPr/>
          <a:lstStyle/>
          <a:p>
            <a:r>
              <a:rPr lang="en-US">
                <a:latin typeface="Times New Roman" charset="0"/>
                <a:ea typeface="ＭＳ Ｐゴシック" charset="0"/>
                <a:cs typeface="ＭＳ Ｐゴシック" charset="0"/>
              </a:rPr>
              <a:t>Types of MHD Jets</a:t>
            </a:r>
          </a:p>
        </p:txBody>
      </p:sp>
      <p:grpSp>
        <p:nvGrpSpPr>
          <p:cNvPr id="5" name="Group 4"/>
          <p:cNvGrpSpPr>
            <a:grpSpLocks/>
          </p:cNvGrpSpPr>
          <p:nvPr/>
        </p:nvGrpSpPr>
        <p:grpSpPr bwMode="auto">
          <a:xfrm>
            <a:off x="5486400" y="1752600"/>
            <a:ext cx="3378200" cy="1146175"/>
            <a:chOff x="5486400" y="1752600"/>
            <a:chExt cx="3378200" cy="1145977"/>
          </a:xfrm>
        </p:grpSpPr>
        <p:pic>
          <p:nvPicPr>
            <p:cNvPr id="9239" name="Picture 11" descr="fig_15-1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752600"/>
              <a:ext cx="3378200" cy="86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Text Box 20"/>
            <p:cNvSpPr txBox="1">
              <a:spLocks noChangeArrowheads="1"/>
            </p:cNvSpPr>
            <p:nvPr/>
          </p:nvSpPr>
          <p:spPr bwMode="auto">
            <a:xfrm>
              <a:off x="6019800" y="2590800"/>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a:t>Norman </a:t>
              </a:r>
              <a:r>
                <a:rPr lang="en-US" sz="1400" i="1" dirty="0"/>
                <a:t>et al</a:t>
              </a:r>
              <a:r>
                <a:rPr lang="en-US" sz="1400" dirty="0"/>
                <a:t>. (1982)</a:t>
              </a:r>
            </a:p>
          </p:txBody>
        </p:sp>
      </p:grpSp>
      <p:cxnSp>
        <p:nvCxnSpPr>
          <p:cNvPr id="7" name="Straight Connector 6"/>
          <p:cNvCxnSpPr>
            <a:cxnSpLocks noChangeShapeType="1"/>
          </p:cNvCxnSpPr>
          <p:nvPr/>
        </p:nvCxnSpPr>
        <p:spPr bwMode="auto">
          <a:xfrm flipV="1">
            <a:off x="6858000" y="787400"/>
            <a:ext cx="1752600" cy="8128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cxnSp>
      <p:grpSp>
        <p:nvGrpSpPr>
          <p:cNvPr id="87" name="Group 86"/>
          <p:cNvGrpSpPr>
            <a:grpSpLocks/>
          </p:cNvGrpSpPr>
          <p:nvPr/>
        </p:nvGrpSpPr>
        <p:grpSpPr bwMode="auto">
          <a:xfrm>
            <a:off x="838200" y="5621338"/>
            <a:ext cx="6781800" cy="1312862"/>
            <a:chOff x="838200" y="5620676"/>
            <a:chExt cx="6781800" cy="1313524"/>
          </a:xfrm>
        </p:grpSpPr>
        <p:pic>
          <p:nvPicPr>
            <p:cNvPr id="9237" name="Picture 15" descr="M87c.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70200" y="5620676"/>
              <a:ext cx="4749800" cy="131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8" name="Text Box 20"/>
            <p:cNvSpPr txBox="1">
              <a:spLocks noChangeArrowheads="1"/>
            </p:cNvSpPr>
            <p:nvPr/>
          </p:nvSpPr>
          <p:spPr bwMode="auto">
            <a:xfrm>
              <a:off x="838200" y="5943600"/>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a:t>Perlman </a:t>
              </a:r>
              <a:r>
                <a:rPr lang="en-US" sz="1400" i="1" dirty="0"/>
                <a:t>et al</a:t>
              </a:r>
              <a:r>
                <a:rPr lang="en-US" sz="1400" dirty="0"/>
                <a:t>. (1999)</a:t>
              </a:r>
            </a:p>
          </p:txBody>
        </p:sp>
      </p:grpSp>
      <p:sp>
        <p:nvSpPr>
          <p:cNvPr id="3" name="Content Placeholder 2"/>
          <p:cNvSpPr>
            <a:spLocks noGrp="1"/>
          </p:cNvSpPr>
          <p:nvPr>
            <p:ph idx="1"/>
          </p:nvPr>
        </p:nvSpPr>
        <p:spPr>
          <a:xfrm>
            <a:off x="76200" y="533400"/>
            <a:ext cx="8839200" cy="6324600"/>
          </a:xfrm>
        </p:spPr>
        <p:txBody>
          <a:bodyPr/>
          <a:lstStyle/>
          <a:p>
            <a:pPr>
              <a:defRPr/>
            </a:pPr>
            <a:r>
              <a:rPr lang="en-US" sz="2000" dirty="0" smtClean="0">
                <a:solidFill>
                  <a:schemeClr val="accent1"/>
                </a:solidFill>
              </a:rPr>
              <a:t>Kinetic Flux Dominated (KFD; </a:t>
            </a:r>
            <a:r>
              <a:rPr lang="en-US" sz="2000" i="1" dirty="0" err="1" smtClean="0">
                <a:solidFill>
                  <a:schemeClr val="accent1"/>
                </a:solidFill>
              </a:rPr>
              <a:t>V</a:t>
            </a:r>
            <a:r>
              <a:rPr lang="en-US" sz="2000" baseline="-25000" dirty="0" err="1" smtClean="0">
                <a:solidFill>
                  <a:schemeClr val="accent1"/>
                </a:solidFill>
              </a:rPr>
              <a:t>j</a:t>
            </a:r>
            <a:r>
              <a:rPr lang="en-US" sz="2000" dirty="0" smtClean="0">
                <a:solidFill>
                  <a:schemeClr val="accent1"/>
                </a:solidFill>
              </a:rPr>
              <a:t> &gt;&gt; [</a:t>
            </a:r>
            <a:r>
              <a:rPr lang="en-US" sz="2000" i="1" dirty="0" smtClean="0">
                <a:solidFill>
                  <a:schemeClr val="accent1"/>
                </a:solidFill>
              </a:rPr>
              <a:t>V</a:t>
            </a:r>
            <a:r>
              <a:rPr lang="en-US" sz="2000" baseline="-25000" dirty="0" smtClean="0">
                <a:solidFill>
                  <a:schemeClr val="accent1"/>
                </a:solidFill>
              </a:rPr>
              <a:t>A</a:t>
            </a:r>
            <a:r>
              <a:rPr lang="en-US" sz="2000" baseline="30000" dirty="0" smtClean="0">
                <a:solidFill>
                  <a:schemeClr val="accent1"/>
                </a:solidFill>
              </a:rPr>
              <a:t>2</a:t>
            </a:r>
            <a:r>
              <a:rPr lang="en-US" sz="2000" dirty="0" smtClean="0">
                <a:solidFill>
                  <a:schemeClr val="accent1"/>
                </a:solidFill>
              </a:rPr>
              <a:t>  </a:t>
            </a:r>
            <a:r>
              <a:rPr lang="en-US" sz="2000" i="1" dirty="0" smtClean="0">
                <a:solidFill>
                  <a:schemeClr val="accent1"/>
                </a:solidFill>
              </a:rPr>
              <a:t>max</a:t>
            </a:r>
            <a:r>
              <a:rPr lang="en-US" sz="2000" dirty="0" smtClean="0">
                <a:solidFill>
                  <a:schemeClr val="accent1"/>
                </a:solidFill>
              </a:rPr>
              <a:t>(</a:t>
            </a:r>
            <a:r>
              <a:rPr lang="en-US" sz="2000" i="1" dirty="0" err="1" smtClean="0">
                <a:solidFill>
                  <a:schemeClr val="accent1"/>
                </a:solidFill>
              </a:rPr>
              <a:t>R</a:t>
            </a:r>
            <a:r>
              <a:rPr lang="en-US" sz="2000" baseline="-25000" dirty="0" err="1" smtClean="0">
                <a:solidFill>
                  <a:schemeClr val="accent1"/>
                </a:solidFill>
              </a:rPr>
              <a:t>j</a:t>
            </a:r>
            <a:r>
              <a:rPr lang="en-US" sz="2000" i="1" dirty="0" err="1" smtClean="0">
                <a:solidFill>
                  <a:schemeClr val="accent1"/>
                </a:solidFill>
              </a:rPr>
              <a:t>Ω</a:t>
            </a:r>
            <a:r>
              <a:rPr lang="en-US" sz="2000" i="1" baseline="-25000" dirty="0" err="1" smtClean="0">
                <a:solidFill>
                  <a:schemeClr val="accent1"/>
                </a:solidFill>
              </a:rPr>
              <a:t>f</a:t>
            </a:r>
            <a:r>
              <a:rPr lang="en-US" sz="2000" dirty="0" smtClean="0">
                <a:solidFill>
                  <a:schemeClr val="accent1"/>
                </a:solidFill>
              </a:rPr>
              <a:t>, </a:t>
            </a:r>
            <a:r>
              <a:rPr lang="en-US" sz="2000" i="1" dirty="0" err="1" smtClean="0">
                <a:solidFill>
                  <a:schemeClr val="accent1"/>
                </a:solidFill>
              </a:rPr>
              <a:t>V</a:t>
            </a:r>
            <a:r>
              <a:rPr lang="en-US" sz="2000" baseline="-25000" dirty="0" err="1" smtClean="0">
                <a:solidFill>
                  <a:schemeClr val="accent1"/>
                </a:solidFill>
              </a:rPr>
              <a:t>j</a:t>
            </a:r>
            <a:r>
              <a:rPr lang="en-US" sz="2000" dirty="0" smtClean="0">
                <a:solidFill>
                  <a:schemeClr val="accent1"/>
                </a:solidFill>
              </a:rPr>
              <a:t>)]</a:t>
            </a:r>
            <a:r>
              <a:rPr lang="en-US" sz="2000" baseline="30000" dirty="0" smtClean="0">
                <a:solidFill>
                  <a:schemeClr val="accent1"/>
                </a:solidFill>
              </a:rPr>
              <a:t>1/3</a:t>
            </a:r>
            <a:r>
              <a:rPr lang="en-US" sz="2000" dirty="0" smtClean="0">
                <a:solidFill>
                  <a:schemeClr val="accent1"/>
                </a:solidFill>
              </a:rPr>
              <a:t>)</a:t>
            </a:r>
          </a:p>
          <a:p>
            <a:pPr lvl="1">
              <a:defRPr/>
            </a:pPr>
            <a:r>
              <a:rPr lang="en-US" sz="1600" dirty="0" smtClean="0">
                <a:solidFill>
                  <a:schemeClr val="accent1"/>
                </a:solidFill>
              </a:rPr>
              <a:t>EXAMPLE:  </a:t>
            </a:r>
            <a:r>
              <a:rPr lang="en-US" sz="1600" dirty="0" err="1" smtClean="0">
                <a:solidFill>
                  <a:schemeClr val="accent1"/>
                </a:solidFill>
              </a:rPr>
              <a:t>Cyg</a:t>
            </a:r>
            <a:r>
              <a:rPr lang="en-US" sz="1600" dirty="0" smtClean="0">
                <a:solidFill>
                  <a:schemeClr val="accent1"/>
                </a:solidFill>
              </a:rPr>
              <a:t> A, probably all other FR IIs</a:t>
            </a:r>
          </a:p>
          <a:p>
            <a:pPr lvl="2">
              <a:defRPr/>
            </a:pPr>
            <a:r>
              <a:rPr lang="en-US" sz="1400" dirty="0" smtClean="0">
                <a:solidFill>
                  <a:schemeClr val="accent1"/>
                </a:solidFill>
              </a:rPr>
              <a:t>Morphology similar to </a:t>
            </a:r>
            <a:r>
              <a:rPr lang="en-US" sz="1400" cap="all" dirty="0" err="1" smtClean="0">
                <a:solidFill>
                  <a:schemeClr val="accent1"/>
                </a:solidFill>
              </a:rPr>
              <a:t>unmagnetized</a:t>
            </a:r>
            <a:r>
              <a:rPr lang="en-US" sz="1400" dirty="0" smtClean="0">
                <a:solidFill>
                  <a:schemeClr val="accent1"/>
                </a:solidFill>
              </a:rPr>
              <a:t> HD simulations (Norman </a:t>
            </a:r>
            <a:r>
              <a:rPr lang="en-US" sz="1400" i="1" dirty="0" smtClean="0">
                <a:solidFill>
                  <a:schemeClr val="accent1"/>
                </a:solidFill>
              </a:rPr>
              <a:t>et al</a:t>
            </a:r>
            <a:r>
              <a:rPr lang="en-US" sz="1400" dirty="0" smtClean="0">
                <a:solidFill>
                  <a:schemeClr val="accent1"/>
                </a:solidFill>
              </a:rPr>
              <a:t>. 1982)</a:t>
            </a:r>
          </a:p>
          <a:p>
            <a:pPr lvl="2">
              <a:defRPr/>
            </a:pPr>
            <a:r>
              <a:rPr lang="en-US" sz="1400" dirty="0" smtClean="0">
                <a:solidFill>
                  <a:schemeClr val="accent1"/>
                </a:solidFill>
              </a:rPr>
              <a:t>Hot spots of FR IIs are below equipartition (</a:t>
            </a:r>
            <a:r>
              <a:rPr lang="en-US" sz="1400" i="1" dirty="0" smtClean="0">
                <a:solidFill>
                  <a:schemeClr val="accent1"/>
                </a:solidFill>
              </a:rPr>
              <a:t>U</a:t>
            </a:r>
            <a:r>
              <a:rPr lang="en-US" sz="1400" baseline="-25000" dirty="0" smtClean="0">
                <a:solidFill>
                  <a:schemeClr val="accent1"/>
                </a:solidFill>
              </a:rPr>
              <a:t>p</a:t>
            </a:r>
            <a:r>
              <a:rPr lang="en-US" sz="1400" dirty="0" smtClean="0">
                <a:solidFill>
                  <a:schemeClr val="accent1"/>
                </a:solidFill>
              </a:rPr>
              <a:t> &gt;&gt; </a:t>
            </a:r>
            <a:r>
              <a:rPr lang="en-US" sz="1400" i="1" dirty="0" err="1" smtClean="0">
                <a:solidFill>
                  <a:schemeClr val="accent1"/>
                </a:solidFill>
              </a:rPr>
              <a:t>U</a:t>
            </a:r>
            <a:r>
              <a:rPr lang="en-US" sz="1400" baseline="-25000" dirty="0" err="1" smtClean="0">
                <a:solidFill>
                  <a:schemeClr val="accent1"/>
                </a:solidFill>
              </a:rPr>
              <a:t>mag</a:t>
            </a:r>
            <a:r>
              <a:rPr lang="en-US" sz="1400" dirty="0" smtClean="0">
                <a:solidFill>
                  <a:schemeClr val="accent1"/>
                </a:solidFill>
              </a:rPr>
              <a:t> ; Werner </a:t>
            </a:r>
            <a:r>
              <a:rPr lang="en-US" sz="1400" i="1" dirty="0" smtClean="0">
                <a:solidFill>
                  <a:schemeClr val="accent1"/>
                </a:solidFill>
              </a:rPr>
              <a:t>et al</a:t>
            </a:r>
            <a:r>
              <a:rPr lang="en-US" sz="1400" dirty="0" smtClean="0">
                <a:solidFill>
                  <a:schemeClr val="accent1"/>
                </a:solidFill>
              </a:rPr>
              <a:t>. 2012)</a:t>
            </a:r>
          </a:p>
          <a:p>
            <a:pPr lvl="1">
              <a:defRPr/>
            </a:pPr>
            <a:r>
              <a:rPr lang="en-US" sz="1600" dirty="0" smtClean="0">
                <a:solidFill>
                  <a:schemeClr val="accent1"/>
                </a:solidFill>
              </a:rPr>
              <a:t>Jet propelled forward by ram pressure of plasma flow</a:t>
            </a:r>
          </a:p>
          <a:p>
            <a:pPr lvl="1">
              <a:defRPr/>
            </a:pPr>
            <a:r>
              <a:rPr lang="en-US" sz="1600" i="1" dirty="0" err="1" smtClean="0">
                <a:solidFill>
                  <a:schemeClr val="accent1"/>
                </a:solidFill>
              </a:rPr>
              <a:t>F</a:t>
            </a:r>
            <a:r>
              <a:rPr lang="en-US" sz="1600" baseline="-25000" dirty="0" err="1" smtClean="0">
                <a:solidFill>
                  <a:schemeClr val="accent1"/>
                </a:solidFill>
              </a:rPr>
              <a:t>Kinetic</a:t>
            </a:r>
            <a:r>
              <a:rPr lang="en-US" sz="1600" dirty="0" smtClean="0">
                <a:solidFill>
                  <a:schemeClr val="accent1"/>
                </a:solidFill>
              </a:rPr>
              <a:t> = </a:t>
            </a:r>
            <a:r>
              <a:rPr lang="en-US" sz="1600" i="1" dirty="0" err="1" smtClean="0">
                <a:solidFill>
                  <a:schemeClr val="accent1"/>
                </a:solidFill>
              </a:rPr>
              <a:t>γ</a:t>
            </a:r>
            <a:r>
              <a:rPr lang="en-US" sz="1600" dirty="0" smtClean="0">
                <a:solidFill>
                  <a:schemeClr val="accent1"/>
                </a:solidFill>
              </a:rPr>
              <a:t> (</a:t>
            </a:r>
            <a:r>
              <a:rPr lang="en-US" sz="1600" i="1" dirty="0" err="1" smtClean="0">
                <a:solidFill>
                  <a:schemeClr val="accent1"/>
                </a:solidFill>
              </a:rPr>
              <a:t>γ</a:t>
            </a:r>
            <a:r>
              <a:rPr lang="en-US" sz="1600" i="1" dirty="0" smtClean="0">
                <a:solidFill>
                  <a:schemeClr val="accent1"/>
                </a:solidFill>
              </a:rPr>
              <a:t> </a:t>
            </a:r>
            <a:r>
              <a:rPr lang="en-US" sz="1600" dirty="0" smtClean="0">
                <a:solidFill>
                  <a:schemeClr val="accent1"/>
                </a:solidFill>
              </a:rPr>
              <a:t>-1) </a:t>
            </a:r>
            <a:r>
              <a:rPr lang="en-US" sz="1600" i="1" dirty="0" smtClean="0">
                <a:solidFill>
                  <a:schemeClr val="accent1"/>
                </a:solidFill>
              </a:rPr>
              <a:t>ρ</a:t>
            </a:r>
            <a:r>
              <a:rPr lang="en-US" sz="1600" baseline="-25000" dirty="0" smtClean="0">
                <a:solidFill>
                  <a:schemeClr val="accent1"/>
                </a:solidFill>
              </a:rPr>
              <a:t>0</a:t>
            </a:r>
            <a:r>
              <a:rPr lang="en-US" sz="1600" dirty="0" smtClean="0">
                <a:solidFill>
                  <a:schemeClr val="accent1"/>
                </a:solidFill>
              </a:rPr>
              <a:t> c</a:t>
            </a:r>
            <a:r>
              <a:rPr lang="en-US" sz="1600" baseline="30000" dirty="0" smtClean="0">
                <a:solidFill>
                  <a:schemeClr val="accent1"/>
                </a:solidFill>
              </a:rPr>
              <a:t>2</a:t>
            </a:r>
            <a:r>
              <a:rPr lang="en-US" sz="1600" dirty="0" smtClean="0">
                <a:solidFill>
                  <a:schemeClr val="accent1"/>
                </a:solidFill>
              </a:rPr>
              <a:t> </a:t>
            </a:r>
            <a:r>
              <a:rPr lang="en-US" sz="1600" i="1" dirty="0" err="1" smtClean="0">
                <a:solidFill>
                  <a:schemeClr val="accent1"/>
                </a:solidFill>
              </a:rPr>
              <a:t>V</a:t>
            </a:r>
            <a:r>
              <a:rPr lang="en-US" sz="1600" baseline="-25000" dirty="0" err="1" smtClean="0">
                <a:solidFill>
                  <a:schemeClr val="accent1"/>
                </a:solidFill>
              </a:rPr>
              <a:t>j</a:t>
            </a:r>
            <a:r>
              <a:rPr lang="en-US" sz="1600" dirty="0" smtClean="0">
                <a:solidFill>
                  <a:schemeClr val="accent1"/>
                </a:solidFill>
              </a:rPr>
              <a:t>  ≈ ½ </a:t>
            </a:r>
            <a:r>
              <a:rPr lang="en-US" sz="1600" i="1" dirty="0" smtClean="0">
                <a:solidFill>
                  <a:schemeClr val="accent1"/>
                </a:solidFill>
              </a:rPr>
              <a:t>ρ</a:t>
            </a:r>
            <a:r>
              <a:rPr lang="en-US" sz="1600" baseline="-25000" dirty="0" smtClean="0">
                <a:solidFill>
                  <a:schemeClr val="accent1"/>
                </a:solidFill>
              </a:rPr>
              <a:t>0</a:t>
            </a:r>
            <a:r>
              <a:rPr lang="en-US" sz="1600" dirty="0">
                <a:solidFill>
                  <a:schemeClr val="accent1"/>
                </a:solidFill>
              </a:rPr>
              <a:t> </a:t>
            </a:r>
            <a:r>
              <a:rPr lang="en-US" sz="1600" i="1" dirty="0" smtClean="0">
                <a:solidFill>
                  <a:schemeClr val="accent1"/>
                </a:solidFill>
              </a:rPr>
              <a:t>V</a:t>
            </a:r>
            <a:r>
              <a:rPr lang="en-US" sz="1600" baseline="-25000" dirty="0" smtClean="0">
                <a:solidFill>
                  <a:schemeClr val="accent1"/>
                </a:solidFill>
              </a:rPr>
              <a:t>j</a:t>
            </a:r>
            <a:r>
              <a:rPr lang="en-US" sz="1600" baseline="30000" dirty="0" smtClean="0">
                <a:solidFill>
                  <a:schemeClr val="accent1"/>
                </a:solidFill>
              </a:rPr>
              <a:t>3</a:t>
            </a:r>
            <a:r>
              <a:rPr lang="en-US" sz="1600" dirty="0" smtClean="0">
                <a:solidFill>
                  <a:schemeClr val="accent1"/>
                </a:solidFill>
              </a:rPr>
              <a:t> </a:t>
            </a:r>
            <a:endParaRPr lang="en-US" sz="1600" dirty="0">
              <a:solidFill>
                <a:schemeClr val="accent1"/>
              </a:solidFill>
            </a:endParaRPr>
          </a:p>
          <a:p>
            <a:pPr lvl="1">
              <a:defRPr/>
            </a:pPr>
            <a:endParaRPr lang="en-US" sz="1600" dirty="0">
              <a:solidFill>
                <a:schemeClr val="accent1"/>
              </a:solidFill>
            </a:endParaRPr>
          </a:p>
          <a:p>
            <a:pPr marL="0" indent="0">
              <a:buFontTx/>
              <a:buNone/>
              <a:defRPr/>
            </a:pPr>
            <a:endParaRPr lang="en-US" sz="2000" dirty="0"/>
          </a:p>
          <a:p>
            <a:pPr>
              <a:defRPr/>
            </a:pPr>
            <a:r>
              <a:rPr lang="en-US" sz="2000" dirty="0" smtClean="0">
                <a:solidFill>
                  <a:srgbClr val="00FBFF"/>
                </a:solidFill>
              </a:rPr>
              <a:t>Poynting Flux Dominated (PFD; </a:t>
            </a:r>
            <a:r>
              <a:rPr lang="en-US" sz="2000" i="1" dirty="0" err="1" smtClean="0">
                <a:solidFill>
                  <a:srgbClr val="00FBFF"/>
                </a:solidFill>
              </a:rPr>
              <a:t>V</a:t>
            </a:r>
            <a:r>
              <a:rPr lang="en-US" sz="2000" baseline="-25000" dirty="0" err="1" smtClean="0">
                <a:solidFill>
                  <a:srgbClr val="00FBFF"/>
                </a:solidFill>
              </a:rPr>
              <a:t>j</a:t>
            </a:r>
            <a:r>
              <a:rPr lang="en-US" sz="2000" dirty="0" smtClean="0">
                <a:solidFill>
                  <a:srgbClr val="00FBFF"/>
                </a:solidFill>
              </a:rPr>
              <a:t> &lt;&lt; [</a:t>
            </a:r>
            <a:r>
              <a:rPr lang="en-US" sz="2000" i="1" dirty="0" smtClean="0">
                <a:solidFill>
                  <a:srgbClr val="00FBFF"/>
                </a:solidFill>
              </a:rPr>
              <a:t>V</a:t>
            </a:r>
            <a:r>
              <a:rPr lang="en-US" sz="2000" baseline="-25000" dirty="0" smtClean="0">
                <a:solidFill>
                  <a:srgbClr val="00FBFF"/>
                </a:solidFill>
              </a:rPr>
              <a:t>A</a:t>
            </a:r>
            <a:r>
              <a:rPr lang="en-US" sz="2000" baseline="30000" dirty="0" smtClean="0">
                <a:solidFill>
                  <a:srgbClr val="00FBFF"/>
                </a:solidFill>
              </a:rPr>
              <a:t>2</a:t>
            </a:r>
            <a:r>
              <a:rPr lang="en-US" sz="2000" dirty="0" smtClean="0">
                <a:solidFill>
                  <a:srgbClr val="00FBFF"/>
                </a:solidFill>
              </a:rPr>
              <a:t>  </a:t>
            </a:r>
            <a:r>
              <a:rPr lang="en-US" sz="2000" i="1" dirty="0" smtClean="0">
                <a:solidFill>
                  <a:srgbClr val="00FBFF"/>
                </a:solidFill>
              </a:rPr>
              <a:t>max</a:t>
            </a:r>
            <a:r>
              <a:rPr lang="en-US" sz="2000" dirty="0" smtClean="0">
                <a:solidFill>
                  <a:srgbClr val="00FBFF"/>
                </a:solidFill>
              </a:rPr>
              <a:t>(</a:t>
            </a:r>
            <a:r>
              <a:rPr lang="en-US" sz="2000" i="1" dirty="0" err="1" smtClean="0">
                <a:solidFill>
                  <a:srgbClr val="00FBFF"/>
                </a:solidFill>
              </a:rPr>
              <a:t>R</a:t>
            </a:r>
            <a:r>
              <a:rPr lang="en-US" sz="2000" baseline="-25000" dirty="0" err="1" smtClean="0">
                <a:solidFill>
                  <a:srgbClr val="00FBFF"/>
                </a:solidFill>
              </a:rPr>
              <a:t>j</a:t>
            </a:r>
            <a:r>
              <a:rPr lang="en-US" sz="2000" i="1" dirty="0" err="1" smtClean="0">
                <a:solidFill>
                  <a:srgbClr val="00FBFF"/>
                </a:solidFill>
              </a:rPr>
              <a:t>Ω</a:t>
            </a:r>
            <a:r>
              <a:rPr lang="en-US" sz="2000" i="1" baseline="-25000" dirty="0" err="1" smtClean="0">
                <a:solidFill>
                  <a:srgbClr val="00FBFF"/>
                </a:solidFill>
              </a:rPr>
              <a:t>f</a:t>
            </a:r>
            <a:r>
              <a:rPr lang="en-US" sz="2000" dirty="0" smtClean="0">
                <a:solidFill>
                  <a:srgbClr val="00FBFF"/>
                </a:solidFill>
              </a:rPr>
              <a:t>, </a:t>
            </a:r>
            <a:r>
              <a:rPr lang="en-US" sz="2000" i="1" dirty="0" err="1" smtClean="0">
                <a:solidFill>
                  <a:srgbClr val="00FBFF"/>
                </a:solidFill>
              </a:rPr>
              <a:t>V</a:t>
            </a:r>
            <a:r>
              <a:rPr lang="en-US" sz="2000" baseline="-25000" dirty="0" err="1" smtClean="0">
                <a:solidFill>
                  <a:srgbClr val="00FBFF"/>
                </a:solidFill>
              </a:rPr>
              <a:t>j</a:t>
            </a:r>
            <a:r>
              <a:rPr lang="en-US" sz="2000" dirty="0" smtClean="0">
                <a:solidFill>
                  <a:srgbClr val="00FBFF"/>
                </a:solidFill>
              </a:rPr>
              <a:t>)]</a:t>
            </a:r>
            <a:r>
              <a:rPr lang="en-US" sz="2000" baseline="30000" dirty="0" smtClean="0">
                <a:solidFill>
                  <a:srgbClr val="00FBFF"/>
                </a:solidFill>
              </a:rPr>
              <a:t>1/3</a:t>
            </a:r>
            <a:r>
              <a:rPr lang="en-US" sz="2000" dirty="0" smtClean="0">
                <a:solidFill>
                  <a:srgbClr val="00FBFF"/>
                </a:solidFill>
              </a:rPr>
              <a:t>)</a:t>
            </a:r>
          </a:p>
          <a:p>
            <a:pPr lvl="1">
              <a:defRPr/>
            </a:pPr>
            <a:r>
              <a:rPr lang="en-US" sz="1600" dirty="0" smtClean="0">
                <a:solidFill>
                  <a:srgbClr val="00FBFF"/>
                </a:solidFill>
              </a:rPr>
              <a:t>EXAMPLE:  Acceleration and Collimation Zone (ACZ)</a:t>
            </a:r>
          </a:p>
          <a:p>
            <a:pPr lvl="1">
              <a:defRPr/>
            </a:pPr>
            <a:r>
              <a:rPr lang="en-US" sz="1600" dirty="0" smtClean="0">
                <a:solidFill>
                  <a:srgbClr val="00FBFF"/>
                </a:solidFill>
              </a:rPr>
              <a:t>Jet plasma propelled forward by rotating torsional Alfven wave “turbine”</a:t>
            </a:r>
          </a:p>
          <a:p>
            <a:pPr lvl="1">
              <a:defRPr/>
            </a:pPr>
            <a:endParaRPr lang="en-US" sz="1600" i="1" dirty="0" smtClean="0">
              <a:solidFill>
                <a:srgbClr val="00FBFF"/>
              </a:solidFill>
            </a:endParaRPr>
          </a:p>
          <a:p>
            <a:pPr lvl="1">
              <a:defRPr/>
            </a:pPr>
            <a:endParaRPr lang="en-US" sz="1600" i="1" dirty="0">
              <a:solidFill>
                <a:srgbClr val="00FBFF"/>
              </a:solidFill>
            </a:endParaRPr>
          </a:p>
          <a:p>
            <a:pPr marL="457200" lvl="1" indent="0">
              <a:buFontTx/>
              <a:buNone/>
              <a:defRPr/>
            </a:pPr>
            <a:endParaRPr lang="en-US" sz="1600" i="1" dirty="0" smtClean="0">
              <a:solidFill>
                <a:srgbClr val="00FBFF"/>
              </a:solidFill>
            </a:endParaRPr>
          </a:p>
          <a:p>
            <a:pPr lvl="1">
              <a:defRPr/>
            </a:pPr>
            <a:r>
              <a:rPr lang="en-US" sz="1600" i="1" dirty="0" err="1" smtClean="0">
                <a:solidFill>
                  <a:srgbClr val="00FBFF"/>
                </a:solidFill>
              </a:rPr>
              <a:t>F</a:t>
            </a:r>
            <a:r>
              <a:rPr lang="en-US" sz="1600" baseline="-25000" dirty="0" err="1" smtClean="0">
                <a:solidFill>
                  <a:srgbClr val="00FBFF"/>
                </a:solidFill>
              </a:rPr>
              <a:t>Poynting</a:t>
            </a:r>
            <a:r>
              <a:rPr lang="en-US" sz="1600" dirty="0" smtClean="0">
                <a:solidFill>
                  <a:srgbClr val="00FBFF"/>
                </a:solidFill>
              </a:rPr>
              <a:t> = </a:t>
            </a:r>
            <a:r>
              <a:rPr lang="en-US" sz="1600" i="1" dirty="0" smtClean="0">
                <a:solidFill>
                  <a:srgbClr val="00FBFF"/>
                </a:solidFill>
              </a:rPr>
              <a:t>ρ</a:t>
            </a:r>
            <a:r>
              <a:rPr lang="en-US" sz="1600" baseline="-25000" dirty="0" smtClean="0">
                <a:solidFill>
                  <a:srgbClr val="00FBFF"/>
                </a:solidFill>
              </a:rPr>
              <a:t>0</a:t>
            </a:r>
            <a:r>
              <a:rPr lang="en-US" sz="1600" dirty="0" smtClean="0">
                <a:solidFill>
                  <a:srgbClr val="00FBFF"/>
                </a:solidFill>
              </a:rPr>
              <a:t> </a:t>
            </a:r>
            <a:r>
              <a:rPr lang="en-US" sz="1600" i="1" dirty="0" err="1" smtClean="0">
                <a:solidFill>
                  <a:srgbClr val="00FBFF"/>
                </a:solidFill>
              </a:rPr>
              <a:t>R</a:t>
            </a:r>
            <a:r>
              <a:rPr lang="en-US" sz="1600" baseline="-25000" dirty="0" err="1" smtClean="0">
                <a:solidFill>
                  <a:srgbClr val="00FBFF"/>
                </a:solidFill>
              </a:rPr>
              <a:t>j</a:t>
            </a:r>
            <a:r>
              <a:rPr lang="en-US" sz="1600" i="1" dirty="0" err="1" smtClean="0">
                <a:solidFill>
                  <a:srgbClr val="00FBFF"/>
                </a:solidFill>
              </a:rPr>
              <a:t>Ω</a:t>
            </a:r>
            <a:r>
              <a:rPr lang="en-US" sz="1600" i="1" baseline="-25000" dirty="0" err="1" smtClean="0">
                <a:solidFill>
                  <a:srgbClr val="00FBFF"/>
                </a:solidFill>
              </a:rPr>
              <a:t>f</a:t>
            </a:r>
            <a:r>
              <a:rPr lang="en-US" sz="1600" dirty="0" smtClean="0">
                <a:solidFill>
                  <a:srgbClr val="00FBFF"/>
                </a:solidFill>
              </a:rPr>
              <a:t> </a:t>
            </a:r>
            <a:r>
              <a:rPr lang="en-US" sz="1600" i="1" dirty="0" smtClean="0">
                <a:solidFill>
                  <a:srgbClr val="00FBFF"/>
                </a:solidFill>
              </a:rPr>
              <a:t>V</a:t>
            </a:r>
            <a:r>
              <a:rPr lang="en-US" sz="1600" baseline="-25000" dirty="0" smtClean="0">
                <a:solidFill>
                  <a:srgbClr val="00FBFF"/>
                </a:solidFill>
              </a:rPr>
              <a:t>A</a:t>
            </a:r>
            <a:r>
              <a:rPr lang="en-US" sz="1600" baseline="30000" dirty="0" smtClean="0">
                <a:solidFill>
                  <a:srgbClr val="00FBFF"/>
                </a:solidFill>
              </a:rPr>
              <a:t>2</a:t>
            </a:r>
            <a:r>
              <a:rPr lang="en-US" sz="1600" dirty="0" smtClean="0">
                <a:solidFill>
                  <a:srgbClr val="00FBFF"/>
                </a:solidFill>
              </a:rPr>
              <a:t> (</a:t>
            </a:r>
            <a:r>
              <a:rPr lang="en-US" sz="1600" dirty="0" err="1" smtClean="0">
                <a:solidFill>
                  <a:srgbClr val="00FBFF"/>
                </a:solidFill>
              </a:rPr>
              <a:t>cos</a:t>
            </a:r>
            <a:r>
              <a:rPr lang="en-US" sz="1600" dirty="0" smtClean="0">
                <a:solidFill>
                  <a:srgbClr val="00FBFF"/>
                </a:solidFill>
              </a:rPr>
              <a:t> α  sin α)      (α = pitch angle)</a:t>
            </a:r>
            <a:r>
              <a:rPr lang="en-US" sz="1800" dirty="0" smtClean="0">
                <a:solidFill>
                  <a:srgbClr val="00FBFF"/>
                </a:solidFill>
              </a:rPr>
              <a:t> </a:t>
            </a:r>
          </a:p>
          <a:p>
            <a:pPr lvl="1">
              <a:defRPr/>
            </a:pPr>
            <a:endParaRPr lang="en-US" sz="500" dirty="0">
              <a:solidFill>
                <a:srgbClr val="5089FF"/>
              </a:solidFill>
            </a:endParaRPr>
          </a:p>
          <a:p>
            <a:pPr>
              <a:defRPr/>
            </a:pPr>
            <a:r>
              <a:rPr lang="en-US" sz="2000" dirty="0" smtClean="0">
                <a:solidFill>
                  <a:srgbClr val="66FF99"/>
                </a:solidFill>
              </a:rPr>
              <a:t>Hybrid (</a:t>
            </a:r>
            <a:r>
              <a:rPr lang="en-US" sz="2000" i="1" dirty="0" err="1" smtClean="0">
                <a:solidFill>
                  <a:srgbClr val="66FF99"/>
                </a:solidFill>
              </a:rPr>
              <a:t>V</a:t>
            </a:r>
            <a:r>
              <a:rPr lang="en-US" sz="2000" baseline="-25000" dirty="0" err="1" smtClean="0">
                <a:solidFill>
                  <a:srgbClr val="66FF99"/>
                </a:solidFill>
              </a:rPr>
              <a:t>j</a:t>
            </a:r>
            <a:r>
              <a:rPr lang="en-US" sz="2000" dirty="0" smtClean="0">
                <a:solidFill>
                  <a:srgbClr val="66FF99"/>
                </a:solidFill>
              </a:rPr>
              <a:t>  ~  [</a:t>
            </a:r>
            <a:r>
              <a:rPr lang="en-US" sz="2000" i="1" dirty="0" smtClean="0">
                <a:solidFill>
                  <a:srgbClr val="66FF99"/>
                </a:solidFill>
              </a:rPr>
              <a:t>V</a:t>
            </a:r>
            <a:r>
              <a:rPr lang="en-US" sz="2000" baseline="-25000" dirty="0" smtClean="0">
                <a:solidFill>
                  <a:srgbClr val="66FF99"/>
                </a:solidFill>
              </a:rPr>
              <a:t>A</a:t>
            </a:r>
            <a:r>
              <a:rPr lang="en-US" sz="2000" baseline="30000" dirty="0" smtClean="0">
                <a:solidFill>
                  <a:srgbClr val="66FF99"/>
                </a:solidFill>
              </a:rPr>
              <a:t>2</a:t>
            </a:r>
            <a:r>
              <a:rPr lang="en-US" sz="2000" dirty="0" smtClean="0">
                <a:solidFill>
                  <a:srgbClr val="66FF99"/>
                </a:solidFill>
              </a:rPr>
              <a:t>  </a:t>
            </a:r>
            <a:r>
              <a:rPr lang="en-US" sz="2000" i="1" dirty="0" smtClean="0">
                <a:solidFill>
                  <a:srgbClr val="66FF99"/>
                </a:solidFill>
              </a:rPr>
              <a:t>max</a:t>
            </a:r>
            <a:r>
              <a:rPr lang="en-US" sz="2000" dirty="0" smtClean="0">
                <a:solidFill>
                  <a:srgbClr val="66FF99"/>
                </a:solidFill>
              </a:rPr>
              <a:t>(</a:t>
            </a:r>
            <a:r>
              <a:rPr lang="en-US" sz="2000" i="1" dirty="0" err="1" smtClean="0">
                <a:solidFill>
                  <a:srgbClr val="66FF99"/>
                </a:solidFill>
              </a:rPr>
              <a:t>R</a:t>
            </a:r>
            <a:r>
              <a:rPr lang="en-US" sz="2000" baseline="-25000" dirty="0" err="1" smtClean="0">
                <a:solidFill>
                  <a:srgbClr val="66FF99"/>
                </a:solidFill>
              </a:rPr>
              <a:t>j</a:t>
            </a:r>
            <a:r>
              <a:rPr lang="en-US" sz="2000" i="1" dirty="0" err="1" smtClean="0">
                <a:solidFill>
                  <a:srgbClr val="66FF99"/>
                </a:solidFill>
              </a:rPr>
              <a:t>Ω</a:t>
            </a:r>
            <a:r>
              <a:rPr lang="en-US" sz="2000" i="1" baseline="-25000" dirty="0" err="1" smtClean="0">
                <a:solidFill>
                  <a:srgbClr val="66FF99"/>
                </a:solidFill>
              </a:rPr>
              <a:t>f</a:t>
            </a:r>
            <a:r>
              <a:rPr lang="en-US" sz="2000" dirty="0" smtClean="0">
                <a:solidFill>
                  <a:srgbClr val="66FF99"/>
                </a:solidFill>
              </a:rPr>
              <a:t>, </a:t>
            </a:r>
            <a:r>
              <a:rPr lang="en-US" sz="2000" i="1" dirty="0" err="1" smtClean="0">
                <a:solidFill>
                  <a:srgbClr val="66FF99"/>
                </a:solidFill>
              </a:rPr>
              <a:t>V</a:t>
            </a:r>
            <a:r>
              <a:rPr lang="en-US" sz="2000" baseline="-25000" dirty="0" err="1" smtClean="0">
                <a:solidFill>
                  <a:srgbClr val="66FF99"/>
                </a:solidFill>
              </a:rPr>
              <a:t>j</a:t>
            </a:r>
            <a:r>
              <a:rPr lang="en-US" sz="2000" dirty="0" smtClean="0">
                <a:solidFill>
                  <a:srgbClr val="66FF99"/>
                </a:solidFill>
              </a:rPr>
              <a:t>)]</a:t>
            </a:r>
            <a:r>
              <a:rPr lang="en-US" sz="2000" baseline="30000" dirty="0" smtClean="0">
                <a:solidFill>
                  <a:srgbClr val="66FF99"/>
                </a:solidFill>
              </a:rPr>
              <a:t>1/3</a:t>
            </a:r>
            <a:r>
              <a:rPr lang="en-US" sz="2000" dirty="0" smtClean="0">
                <a:solidFill>
                  <a:srgbClr val="66FF99"/>
                </a:solidFill>
              </a:rPr>
              <a:t>)</a:t>
            </a:r>
          </a:p>
          <a:p>
            <a:pPr marL="742950" lvl="2" indent="-342900">
              <a:defRPr/>
            </a:pPr>
            <a:r>
              <a:rPr lang="en-US" sz="1600" dirty="0" smtClean="0">
                <a:solidFill>
                  <a:srgbClr val="66FF99"/>
                </a:solidFill>
              </a:rPr>
              <a:t>Possible EXAMPLE:  </a:t>
            </a:r>
            <a:r>
              <a:rPr lang="en-US" sz="1600" dirty="0" err="1" smtClean="0">
                <a:solidFill>
                  <a:srgbClr val="66FF99"/>
                </a:solidFill>
              </a:rPr>
              <a:t>Vir</a:t>
            </a:r>
            <a:r>
              <a:rPr lang="en-US" sz="1600" dirty="0" smtClean="0">
                <a:solidFill>
                  <a:srgbClr val="66FF99"/>
                </a:solidFill>
              </a:rPr>
              <a:t> A (M87), maybe many other FR Is</a:t>
            </a:r>
          </a:p>
          <a:p>
            <a:pPr>
              <a:defRPr/>
            </a:pPr>
            <a:endParaRPr lang="en-US" sz="2000" u="sng" dirty="0">
              <a:solidFill>
                <a:srgbClr val="66FF99"/>
              </a:solidFill>
            </a:endParaRPr>
          </a:p>
        </p:txBody>
      </p:sp>
      <p:grpSp>
        <p:nvGrpSpPr>
          <p:cNvPr id="89" name="Group 88"/>
          <p:cNvGrpSpPr>
            <a:grpSpLocks/>
          </p:cNvGrpSpPr>
          <p:nvPr/>
        </p:nvGrpSpPr>
        <p:grpSpPr bwMode="auto">
          <a:xfrm>
            <a:off x="228600" y="3932238"/>
            <a:ext cx="3729038" cy="766762"/>
            <a:chOff x="228600" y="3932581"/>
            <a:chExt cx="3729566" cy="766418"/>
          </a:xfrm>
        </p:grpSpPr>
        <p:pic>
          <p:nvPicPr>
            <p:cNvPr id="9235" name="Picture 74" descr="PFD_jet_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0733" y="3932581"/>
              <a:ext cx="2747433" cy="76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Text Box 20"/>
            <p:cNvSpPr txBox="1">
              <a:spLocks noChangeArrowheads="1"/>
            </p:cNvSpPr>
            <p:nvPr/>
          </p:nvSpPr>
          <p:spPr bwMode="auto">
            <a:xfrm>
              <a:off x="228600" y="4054180"/>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a:t>Nakamura (2001)</a:t>
              </a:r>
            </a:p>
          </p:txBody>
        </p:sp>
      </p:grpSp>
      <p:grpSp>
        <p:nvGrpSpPr>
          <p:cNvPr id="59" name="Group 58"/>
          <p:cNvGrpSpPr>
            <a:grpSpLocks/>
          </p:cNvGrpSpPr>
          <p:nvPr/>
        </p:nvGrpSpPr>
        <p:grpSpPr bwMode="auto">
          <a:xfrm>
            <a:off x="5562600" y="2989263"/>
            <a:ext cx="3454400" cy="2039937"/>
            <a:chOff x="5562600" y="2988734"/>
            <a:chExt cx="3454400" cy="2040466"/>
          </a:xfrm>
        </p:grpSpPr>
        <p:pic>
          <p:nvPicPr>
            <p:cNvPr id="9231" name="Picture 8" descr="VTST_energy_flux_vs_Z.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2988734"/>
              <a:ext cx="2159000" cy="176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Text Box 20"/>
            <p:cNvSpPr txBox="1">
              <a:spLocks noChangeArrowheads="1"/>
            </p:cNvSpPr>
            <p:nvPr/>
          </p:nvSpPr>
          <p:spPr bwMode="auto">
            <a:xfrm>
              <a:off x="6858000" y="47214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a:t>Vlahakis </a:t>
              </a:r>
              <a:r>
                <a:rPr lang="en-US" sz="1400" i="1" dirty="0"/>
                <a:t>et al</a:t>
              </a:r>
              <a:r>
                <a:rPr lang="en-US" sz="1400" dirty="0"/>
                <a:t>. (2000)</a:t>
              </a:r>
            </a:p>
          </p:txBody>
        </p:sp>
        <p:cxnSp>
          <p:nvCxnSpPr>
            <p:cNvPr id="9233" name="Straight Connector 12"/>
            <p:cNvCxnSpPr>
              <a:cxnSpLocks noChangeShapeType="1"/>
            </p:cNvCxnSpPr>
            <p:nvPr/>
          </p:nvCxnSpPr>
          <p:spPr bwMode="auto">
            <a:xfrm flipV="1">
              <a:off x="5562600" y="3293534"/>
              <a:ext cx="2286000" cy="135466"/>
            </a:xfrm>
            <a:prstGeom prst="line">
              <a:avLst/>
            </a:prstGeom>
            <a:noFill/>
            <a:ln w="25400">
              <a:solidFill>
                <a:srgbClr val="00FBFF"/>
              </a:solidFill>
              <a:round/>
              <a:headEnd type="none" w="sm" len="sm"/>
              <a:tailEnd type="none" w="sm" len="sm"/>
            </a:ln>
            <a:extLst>
              <a:ext uri="{909E8E84-426E-40dd-AFC4-6F175D3DCCD1}">
                <a14:hiddenFill xmlns:a14="http://schemas.microsoft.com/office/drawing/2010/main">
                  <a:noFill/>
                </a14:hiddenFill>
              </a:ext>
            </a:extLst>
          </p:spPr>
        </p:cxnSp>
        <p:cxnSp>
          <p:nvCxnSpPr>
            <p:cNvPr id="9234" name="Curved Connector 22"/>
            <p:cNvCxnSpPr>
              <a:cxnSpLocks noChangeShapeType="1"/>
            </p:cNvCxnSpPr>
            <p:nvPr/>
          </p:nvCxnSpPr>
          <p:spPr bwMode="auto">
            <a:xfrm>
              <a:off x="5562600" y="3429000"/>
              <a:ext cx="1718736" cy="948264"/>
            </a:xfrm>
            <a:prstGeom prst="curvedConnector3">
              <a:avLst>
                <a:gd name="adj1" fmla="val 70444"/>
              </a:avLst>
            </a:prstGeom>
            <a:noFill/>
            <a:ln w="25400">
              <a:solidFill>
                <a:srgbClr val="00FBFF"/>
              </a:solidFill>
              <a:round/>
              <a:headEnd type="none" w="sm" len="sm"/>
              <a:tailEnd type="none" w="sm" len="sm"/>
            </a:ln>
            <a:extLst>
              <a:ext uri="{909E8E84-426E-40dd-AFC4-6F175D3DCCD1}">
                <a14:hiddenFill xmlns:a14="http://schemas.microsoft.com/office/drawing/2010/main">
                  <a:noFill/>
                </a14:hiddenFill>
              </a:ext>
            </a:extLst>
          </p:spPr>
        </p:cxn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mediacall" presetSubtype="0" fill="hold" nodeType="withEffect">
                                  <p:stCondLst>
                                    <p:cond delay="0"/>
                                  </p:stCondLst>
                                  <p:childTnLst>
                                    <p:cmd type="call" cmd="playFrom(0.0)">
                                      <p:cBhvr>
                                        <p:cTn id="38" dur="1250" fill="hold"/>
                                        <p:tgtEl>
                                          <p:spTgt spid="29"/>
                                        </p:tgtEl>
                                      </p:cBhvr>
                                    </p:cmd>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2" presetClass="mediacall" presetSubtype="0" fill="hold" nodeType="clickEffect">
                                  <p:stCondLst>
                                    <p:cond delay="0"/>
                                  </p:stCondLst>
                                  <p:childTnLst>
                                    <p:cmd type="call" cmd="togglePause">
                                      <p:cBhvr>
                                        <p:cTn id="61" dur="1" fill="hold"/>
                                        <p:tgtEl>
                                          <p:spTgt spid="29"/>
                                        </p:tgtEl>
                                      </p:cBhvr>
                                    </p:cmd>
                                  </p:childTnLst>
                                </p:cTn>
                              </p:par>
                            </p:childTnLst>
                          </p:cTn>
                        </p:par>
                      </p:childTnLst>
                    </p:cTn>
                  </p:par>
                </p:childTnLst>
              </p:cTn>
              <p:nextCondLst>
                <p:cond evt="onClick" delay="0">
                  <p:tgtEl>
                    <p:spTgt spid="29"/>
                  </p:tgtEl>
                </p:cond>
              </p:nextCondLst>
            </p:seq>
            <p:video>
              <p:cMediaNode vol="80000">
                <p:cTn id="62" repeatCount="indefinite" fill="hold" display="0">
                  <p:stCondLst>
                    <p:cond delay="indefinite"/>
                  </p:stCondLst>
                </p:cTn>
                <p:tgtEl>
                  <p:spTgt spid="29"/>
                </p:tgtEl>
              </p:cMediaNode>
            </p:video>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839200" cy="6324600"/>
          </a:xfrm>
        </p:spPr>
        <p:txBody>
          <a:bodyPr/>
          <a:lstStyle/>
          <a:p>
            <a:r>
              <a:rPr lang="en-US" sz="2000" dirty="0">
                <a:solidFill>
                  <a:schemeClr val="accent1"/>
                </a:solidFill>
                <a:latin typeface="Times New Roman" charset="0"/>
                <a:ea typeface="ＭＳ Ｐゴシック" charset="0"/>
                <a:cs typeface="ＭＳ Ｐゴシック" charset="0"/>
              </a:rPr>
              <a:t>Highly KFD jets (</a:t>
            </a:r>
            <a:r>
              <a:rPr lang="en-US" sz="2000" i="1" dirty="0" err="1">
                <a:solidFill>
                  <a:schemeClr val="accent1"/>
                </a:solidFill>
                <a:latin typeface="Times New Roman" charset="0"/>
                <a:ea typeface="ＭＳ Ｐゴシック" charset="0"/>
                <a:cs typeface="ＭＳ Ｐゴシック" charset="0"/>
              </a:rPr>
              <a:t>V</a:t>
            </a:r>
            <a:r>
              <a:rPr lang="en-US" sz="2000" baseline="-25000" dirty="0" err="1">
                <a:solidFill>
                  <a:schemeClr val="accent1"/>
                </a:solidFill>
                <a:latin typeface="Times New Roman" charset="0"/>
                <a:ea typeface="ＭＳ Ｐゴシック" charset="0"/>
                <a:cs typeface="ＭＳ Ｐゴシック" charset="0"/>
              </a:rPr>
              <a:t>j</a:t>
            </a:r>
            <a:r>
              <a:rPr lang="en-US" sz="2000" dirty="0">
                <a:solidFill>
                  <a:schemeClr val="accent1"/>
                </a:solidFill>
                <a:latin typeface="Times New Roman" charset="0"/>
                <a:ea typeface="ＭＳ Ｐゴシック" charset="0"/>
                <a:cs typeface="ＭＳ Ｐゴシック" charset="0"/>
              </a:rPr>
              <a:t> &gt;&gt; [</a:t>
            </a:r>
            <a:r>
              <a:rPr lang="en-US" sz="2000" i="1" dirty="0">
                <a:solidFill>
                  <a:schemeClr val="accent1"/>
                </a:solidFill>
                <a:latin typeface="Times New Roman" charset="0"/>
                <a:ea typeface="ＭＳ Ｐゴシック" charset="0"/>
                <a:cs typeface="ＭＳ Ｐゴシック" charset="0"/>
              </a:rPr>
              <a:t>V</a:t>
            </a:r>
            <a:r>
              <a:rPr lang="en-US" sz="2000" baseline="-25000" dirty="0">
                <a:solidFill>
                  <a:schemeClr val="accent1"/>
                </a:solidFill>
                <a:latin typeface="Times New Roman" charset="0"/>
                <a:ea typeface="ＭＳ Ｐゴシック" charset="0"/>
                <a:cs typeface="ＭＳ Ｐゴシック" charset="0"/>
              </a:rPr>
              <a:t>A</a:t>
            </a:r>
            <a:r>
              <a:rPr lang="en-US" sz="2000" baseline="30000" dirty="0">
                <a:solidFill>
                  <a:schemeClr val="accent1"/>
                </a:solidFill>
                <a:latin typeface="Times New Roman" charset="0"/>
                <a:ea typeface="ＭＳ Ｐゴシック" charset="0"/>
                <a:cs typeface="ＭＳ Ｐゴシック" charset="0"/>
              </a:rPr>
              <a:t>2</a:t>
            </a:r>
            <a:r>
              <a:rPr lang="en-US" sz="2000" dirty="0">
                <a:solidFill>
                  <a:schemeClr val="accent1"/>
                </a:solidFill>
                <a:latin typeface="Times New Roman" charset="0"/>
                <a:ea typeface="ＭＳ Ｐゴシック" charset="0"/>
                <a:cs typeface="ＭＳ Ｐゴシック" charset="0"/>
              </a:rPr>
              <a:t>  </a:t>
            </a:r>
            <a:r>
              <a:rPr lang="en-US" sz="2000" i="1" dirty="0">
                <a:solidFill>
                  <a:schemeClr val="accent1"/>
                </a:solidFill>
                <a:latin typeface="Times New Roman" charset="0"/>
                <a:ea typeface="ＭＳ Ｐゴシック" charset="0"/>
                <a:cs typeface="ＭＳ Ｐゴシック" charset="0"/>
              </a:rPr>
              <a:t>max</a:t>
            </a:r>
            <a:r>
              <a:rPr lang="en-US" sz="2000" dirty="0">
                <a:solidFill>
                  <a:schemeClr val="accent1"/>
                </a:solidFill>
                <a:latin typeface="Times New Roman" charset="0"/>
                <a:ea typeface="ＭＳ Ｐゴシック" charset="0"/>
                <a:cs typeface="ＭＳ Ｐゴシック" charset="0"/>
              </a:rPr>
              <a:t>(</a:t>
            </a:r>
            <a:r>
              <a:rPr lang="en-US" sz="2000" i="1" dirty="0" err="1">
                <a:solidFill>
                  <a:schemeClr val="accent1"/>
                </a:solidFill>
                <a:latin typeface="Times New Roman" charset="0"/>
                <a:ea typeface="ＭＳ Ｐゴシック" charset="0"/>
                <a:cs typeface="ＭＳ Ｐゴシック" charset="0"/>
              </a:rPr>
              <a:t>R</a:t>
            </a:r>
            <a:r>
              <a:rPr lang="en-US" sz="2000" baseline="-25000" dirty="0" err="1">
                <a:solidFill>
                  <a:schemeClr val="accent1"/>
                </a:solidFill>
                <a:latin typeface="Times New Roman" charset="0"/>
                <a:ea typeface="ＭＳ Ｐゴシック" charset="0"/>
                <a:cs typeface="ＭＳ Ｐゴシック" charset="0"/>
              </a:rPr>
              <a:t>j</a:t>
            </a:r>
            <a:r>
              <a:rPr lang="en-US" sz="2000" i="1" dirty="0" err="1">
                <a:solidFill>
                  <a:schemeClr val="accent1"/>
                </a:solidFill>
                <a:latin typeface="Times New Roman" charset="0"/>
                <a:ea typeface="ＭＳ Ｐゴシック" charset="0"/>
                <a:cs typeface="ＭＳ Ｐゴシック" charset="0"/>
              </a:rPr>
              <a:t>Ω</a:t>
            </a:r>
            <a:r>
              <a:rPr lang="en-US" sz="2000" i="1" baseline="-25000" dirty="0" err="1">
                <a:solidFill>
                  <a:schemeClr val="accent1"/>
                </a:solidFill>
                <a:latin typeface="Times New Roman" charset="0"/>
                <a:ea typeface="ＭＳ Ｐゴシック" charset="0"/>
                <a:cs typeface="ＭＳ Ｐゴシック" charset="0"/>
              </a:rPr>
              <a:t>f</a:t>
            </a:r>
            <a:r>
              <a:rPr lang="en-US" sz="2000" dirty="0">
                <a:solidFill>
                  <a:schemeClr val="accent1"/>
                </a:solidFill>
                <a:latin typeface="Times New Roman" charset="0"/>
                <a:ea typeface="ＭＳ Ｐゴシック" charset="0"/>
                <a:cs typeface="ＭＳ Ｐゴシック" charset="0"/>
              </a:rPr>
              <a:t>, </a:t>
            </a:r>
            <a:r>
              <a:rPr lang="en-US" sz="2000" i="1" dirty="0" err="1">
                <a:solidFill>
                  <a:schemeClr val="accent1"/>
                </a:solidFill>
                <a:latin typeface="Times New Roman" charset="0"/>
                <a:ea typeface="ＭＳ Ｐゴシック" charset="0"/>
                <a:cs typeface="ＭＳ Ｐゴシック" charset="0"/>
              </a:rPr>
              <a:t>V</a:t>
            </a:r>
            <a:r>
              <a:rPr lang="en-US" sz="2000" baseline="-25000" dirty="0" err="1">
                <a:solidFill>
                  <a:schemeClr val="accent1"/>
                </a:solidFill>
                <a:latin typeface="Times New Roman" charset="0"/>
                <a:ea typeface="ＭＳ Ｐゴシック" charset="0"/>
                <a:cs typeface="ＭＳ Ｐゴシック" charset="0"/>
              </a:rPr>
              <a:t>j</a:t>
            </a:r>
            <a:r>
              <a:rPr lang="en-US" sz="2000" dirty="0">
                <a:solidFill>
                  <a:schemeClr val="accent1"/>
                </a:solidFill>
                <a:latin typeface="Times New Roman" charset="0"/>
                <a:ea typeface="ＭＳ Ｐゴシック" charset="0"/>
                <a:cs typeface="ＭＳ Ｐゴシック" charset="0"/>
              </a:rPr>
              <a:t>)]</a:t>
            </a:r>
            <a:r>
              <a:rPr lang="en-US" sz="2000" baseline="30000" dirty="0">
                <a:solidFill>
                  <a:schemeClr val="accent1"/>
                </a:solidFill>
                <a:latin typeface="Times New Roman" charset="0"/>
                <a:ea typeface="ＭＳ Ｐゴシック" charset="0"/>
                <a:cs typeface="ＭＳ Ｐゴシック" charset="0"/>
              </a:rPr>
              <a:t>1/3</a:t>
            </a:r>
            <a:r>
              <a:rPr lang="en-US" sz="2000" dirty="0">
                <a:solidFill>
                  <a:schemeClr val="accent1"/>
                </a:solidFill>
                <a:latin typeface="Times New Roman" charset="0"/>
                <a:ea typeface="ＭＳ Ｐゴシック" charset="0"/>
                <a:cs typeface="ＭＳ Ｐゴシック" charset="0"/>
              </a:rPr>
              <a:t>)</a:t>
            </a:r>
          </a:p>
          <a:p>
            <a:pPr lvl="1"/>
            <a:r>
              <a:rPr lang="en-US" sz="1600" dirty="0">
                <a:solidFill>
                  <a:schemeClr val="accent1"/>
                </a:solidFill>
                <a:latin typeface="Times New Roman" charset="0"/>
                <a:ea typeface="ＭＳ Ｐゴシック" charset="0"/>
              </a:rPr>
              <a:t>Are subject to Kelvin-Helmholtz instabilities</a:t>
            </a:r>
          </a:p>
          <a:p>
            <a:pPr lvl="1"/>
            <a:r>
              <a:rPr lang="en-US" sz="1600" dirty="0">
                <a:solidFill>
                  <a:schemeClr val="accent1"/>
                </a:solidFill>
                <a:latin typeface="Times New Roman" charset="0"/>
                <a:ea typeface="ＭＳ Ｐゴシック" charset="0"/>
              </a:rPr>
              <a:t>But not the </a:t>
            </a:r>
            <a:r>
              <a:rPr lang="en-US" sz="1600" dirty="0">
                <a:solidFill>
                  <a:srgbClr val="00FBFF"/>
                </a:solidFill>
                <a:latin typeface="Times New Roman" charset="0"/>
                <a:ea typeface="ＭＳ Ｐゴシック" charset="0"/>
              </a:rPr>
              <a:t>magnetic</a:t>
            </a:r>
            <a:r>
              <a:rPr lang="en-US" sz="1600" dirty="0">
                <a:solidFill>
                  <a:schemeClr val="accent1"/>
                </a:solidFill>
                <a:latin typeface="Times New Roman" charset="0"/>
                <a:ea typeface="ＭＳ Ｐゴシック" charset="0"/>
              </a:rPr>
              <a:t> helical kink </a:t>
            </a:r>
          </a:p>
          <a:p>
            <a:pPr lvl="1"/>
            <a:r>
              <a:rPr lang="en-US" sz="1600" dirty="0" smtClean="0">
                <a:solidFill>
                  <a:schemeClr val="accent1"/>
                </a:solidFill>
                <a:latin typeface="Times New Roman" charset="0"/>
                <a:ea typeface="ＭＳ Ｐゴシック" charset="0"/>
              </a:rPr>
              <a:t>KH stability </a:t>
            </a:r>
            <a:r>
              <a:rPr lang="en-US" sz="1600" dirty="0">
                <a:solidFill>
                  <a:schemeClr val="accent1"/>
                </a:solidFill>
                <a:latin typeface="Times New Roman" charset="0"/>
                <a:ea typeface="ＭＳ Ｐゴシック" charset="0"/>
              </a:rPr>
              <a:t>increases with Mach number </a:t>
            </a:r>
            <a:r>
              <a:rPr lang="en-US" sz="1600" dirty="0" smtClean="0">
                <a:solidFill>
                  <a:schemeClr val="accent1"/>
                </a:solidFill>
                <a:latin typeface="Times New Roman" charset="0"/>
                <a:ea typeface="ＭＳ Ｐゴシック" charset="0"/>
              </a:rPr>
              <a:t>(</a:t>
            </a:r>
            <a:r>
              <a:rPr lang="en-US" sz="1600" dirty="0">
                <a:solidFill>
                  <a:schemeClr val="accent1"/>
                </a:solidFill>
                <a:latin typeface="Times New Roman" charset="0"/>
                <a:ea typeface="ＭＳ Ｐゴシック" charset="0"/>
              </a:rPr>
              <a:t>and </a:t>
            </a:r>
            <a:r>
              <a:rPr lang="en-US" sz="1600" dirty="0" err="1">
                <a:solidFill>
                  <a:schemeClr val="accent1"/>
                </a:solidFill>
                <a:latin typeface="Times New Roman" charset="0"/>
                <a:ea typeface="ＭＳ Ｐゴシック" charset="0"/>
              </a:rPr>
              <a:t>γ</a:t>
            </a:r>
            <a:r>
              <a:rPr lang="en-US" sz="1600" dirty="0">
                <a:solidFill>
                  <a:schemeClr val="accent1"/>
                </a:solidFill>
                <a:latin typeface="Times New Roman" charset="0"/>
                <a:ea typeface="ＭＳ Ｐゴシック" charset="0"/>
              </a:rPr>
              <a:t>)</a:t>
            </a:r>
          </a:p>
          <a:p>
            <a:pPr lvl="1"/>
            <a:endParaRPr lang="en-US" sz="2000" dirty="0">
              <a:latin typeface="Times New Roman" charset="0"/>
              <a:ea typeface="ＭＳ Ｐゴシック" charset="0"/>
            </a:endParaRPr>
          </a:p>
          <a:p>
            <a:pPr lvl="1"/>
            <a:endParaRPr lang="en-US" sz="2000" dirty="0">
              <a:latin typeface="Times New Roman" charset="0"/>
              <a:ea typeface="ＭＳ Ｐゴシック" charset="0"/>
            </a:endParaRPr>
          </a:p>
          <a:p>
            <a:r>
              <a:rPr lang="en-US" sz="2000" dirty="0" smtClean="0">
                <a:solidFill>
                  <a:srgbClr val="66FF99"/>
                </a:solidFill>
                <a:latin typeface="Times New Roman" charset="0"/>
                <a:ea typeface="ＭＳ Ｐゴシック" charset="0"/>
                <a:cs typeface="ＭＳ Ｐゴシック" charset="0"/>
              </a:rPr>
              <a:t>Hybrid </a:t>
            </a:r>
            <a:r>
              <a:rPr lang="en-US" sz="2000" dirty="0">
                <a:solidFill>
                  <a:srgbClr val="66FF99"/>
                </a:solidFill>
                <a:latin typeface="Times New Roman" charset="0"/>
                <a:ea typeface="ＭＳ Ｐゴシック" charset="0"/>
                <a:cs typeface="ＭＳ Ｐゴシック" charset="0"/>
              </a:rPr>
              <a:t>jets (</a:t>
            </a:r>
            <a:r>
              <a:rPr lang="en-US" sz="2000" i="1" dirty="0" err="1">
                <a:solidFill>
                  <a:srgbClr val="66FF99"/>
                </a:solidFill>
                <a:latin typeface="Times New Roman" charset="0"/>
                <a:ea typeface="ＭＳ Ｐゴシック" charset="0"/>
                <a:cs typeface="ＭＳ Ｐゴシック" charset="0"/>
              </a:rPr>
              <a:t>V</a:t>
            </a:r>
            <a:r>
              <a:rPr lang="en-US" sz="2000" baseline="-25000" dirty="0" err="1">
                <a:solidFill>
                  <a:srgbClr val="66FF99"/>
                </a:solidFill>
                <a:latin typeface="Times New Roman" charset="0"/>
                <a:ea typeface="ＭＳ Ｐゴシック" charset="0"/>
                <a:cs typeface="ＭＳ Ｐゴシック" charset="0"/>
              </a:rPr>
              <a:t>j</a:t>
            </a:r>
            <a:r>
              <a:rPr lang="en-US" sz="2000" dirty="0">
                <a:solidFill>
                  <a:srgbClr val="66FF99"/>
                </a:solidFill>
                <a:latin typeface="Times New Roman" charset="0"/>
                <a:ea typeface="ＭＳ Ｐゴシック" charset="0"/>
                <a:cs typeface="ＭＳ Ｐゴシック" charset="0"/>
              </a:rPr>
              <a:t>  ~  [</a:t>
            </a:r>
            <a:r>
              <a:rPr lang="en-US" sz="2000" i="1" dirty="0">
                <a:solidFill>
                  <a:srgbClr val="66FF99"/>
                </a:solidFill>
                <a:latin typeface="Times New Roman" charset="0"/>
                <a:ea typeface="ＭＳ Ｐゴシック" charset="0"/>
                <a:cs typeface="ＭＳ Ｐゴシック" charset="0"/>
              </a:rPr>
              <a:t>V</a:t>
            </a:r>
            <a:r>
              <a:rPr lang="en-US" sz="2000" baseline="-25000" dirty="0">
                <a:solidFill>
                  <a:srgbClr val="66FF99"/>
                </a:solidFill>
                <a:latin typeface="Times New Roman" charset="0"/>
                <a:ea typeface="ＭＳ Ｐゴシック" charset="0"/>
                <a:cs typeface="ＭＳ Ｐゴシック" charset="0"/>
              </a:rPr>
              <a:t>A</a:t>
            </a:r>
            <a:r>
              <a:rPr lang="en-US" sz="2000" baseline="30000" dirty="0">
                <a:solidFill>
                  <a:srgbClr val="66FF99"/>
                </a:solidFill>
                <a:latin typeface="Times New Roman" charset="0"/>
                <a:ea typeface="ＭＳ Ｐゴシック" charset="0"/>
                <a:cs typeface="ＭＳ Ｐゴシック" charset="0"/>
              </a:rPr>
              <a:t>2</a:t>
            </a:r>
            <a:r>
              <a:rPr lang="en-US" sz="2000" dirty="0">
                <a:solidFill>
                  <a:srgbClr val="66FF99"/>
                </a:solidFill>
                <a:latin typeface="Times New Roman" charset="0"/>
                <a:ea typeface="ＭＳ Ｐゴシック" charset="0"/>
                <a:cs typeface="ＭＳ Ｐゴシック" charset="0"/>
              </a:rPr>
              <a:t>  </a:t>
            </a:r>
            <a:r>
              <a:rPr lang="en-US" sz="2000" i="1" dirty="0">
                <a:solidFill>
                  <a:srgbClr val="66FF99"/>
                </a:solidFill>
                <a:latin typeface="Times New Roman" charset="0"/>
                <a:ea typeface="ＭＳ Ｐゴシック" charset="0"/>
                <a:cs typeface="ＭＳ Ｐゴシック" charset="0"/>
              </a:rPr>
              <a:t>max</a:t>
            </a:r>
            <a:r>
              <a:rPr lang="en-US" sz="2000" dirty="0">
                <a:solidFill>
                  <a:srgbClr val="66FF99"/>
                </a:solidFill>
                <a:latin typeface="Times New Roman" charset="0"/>
                <a:ea typeface="ＭＳ Ｐゴシック" charset="0"/>
                <a:cs typeface="ＭＳ Ｐゴシック" charset="0"/>
              </a:rPr>
              <a:t>(</a:t>
            </a:r>
            <a:r>
              <a:rPr lang="en-US" sz="2000" i="1" dirty="0" err="1">
                <a:solidFill>
                  <a:srgbClr val="66FF99"/>
                </a:solidFill>
                <a:latin typeface="Times New Roman" charset="0"/>
                <a:ea typeface="ＭＳ Ｐゴシック" charset="0"/>
                <a:cs typeface="ＭＳ Ｐゴシック" charset="0"/>
              </a:rPr>
              <a:t>R</a:t>
            </a:r>
            <a:r>
              <a:rPr lang="en-US" sz="2000" baseline="-25000" dirty="0" err="1">
                <a:solidFill>
                  <a:srgbClr val="66FF99"/>
                </a:solidFill>
                <a:latin typeface="Times New Roman" charset="0"/>
                <a:ea typeface="ＭＳ Ｐゴシック" charset="0"/>
                <a:cs typeface="ＭＳ Ｐゴシック" charset="0"/>
              </a:rPr>
              <a:t>j</a:t>
            </a:r>
            <a:r>
              <a:rPr lang="en-US" sz="2000" i="1" dirty="0" err="1">
                <a:solidFill>
                  <a:srgbClr val="66FF99"/>
                </a:solidFill>
                <a:latin typeface="Times New Roman" charset="0"/>
                <a:ea typeface="ＭＳ Ｐゴシック" charset="0"/>
                <a:cs typeface="ＭＳ Ｐゴシック" charset="0"/>
              </a:rPr>
              <a:t>Ω</a:t>
            </a:r>
            <a:r>
              <a:rPr lang="en-US" sz="2000" i="1" baseline="-25000" dirty="0" err="1">
                <a:solidFill>
                  <a:srgbClr val="66FF99"/>
                </a:solidFill>
                <a:latin typeface="Times New Roman" charset="0"/>
                <a:ea typeface="ＭＳ Ｐゴシック" charset="0"/>
                <a:cs typeface="ＭＳ Ｐゴシック" charset="0"/>
              </a:rPr>
              <a:t>f</a:t>
            </a:r>
            <a:r>
              <a:rPr lang="en-US" sz="2000" dirty="0">
                <a:solidFill>
                  <a:srgbClr val="66FF99"/>
                </a:solidFill>
                <a:latin typeface="Times New Roman" charset="0"/>
                <a:ea typeface="ＭＳ Ｐゴシック" charset="0"/>
                <a:cs typeface="ＭＳ Ｐゴシック" charset="0"/>
              </a:rPr>
              <a:t>, </a:t>
            </a:r>
            <a:r>
              <a:rPr lang="en-US" sz="2000" i="1" dirty="0" err="1">
                <a:solidFill>
                  <a:srgbClr val="66FF99"/>
                </a:solidFill>
                <a:latin typeface="Times New Roman" charset="0"/>
                <a:ea typeface="ＭＳ Ｐゴシック" charset="0"/>
                <a:cs typeface="ＭＳ Ｐゴシック" charset="0"/>
              </a:rPr>
              <a:t>V</a:t>
            </a:r>
            <a:r>
              <a:rPr lang="en-US" sz="2000" baseline="-25000" dirty="0" err="1">
                <a:solidFill>
                  <a:srgbClr val="66FF99"/>
                </a:solidFill>
                <a:latin typeface="Times New Roman" charset="0"/>
                <a:ea typeface="ＭＳ Ｐゴシック" charset="0"/>
                <a:cs typeface="ＭＳ Ｐゴシック" charset="0"/>
              </a:rPr>
              <a:t>j</a:t>
            </a:r>
            <a:r>
              <a:rPr lang="en-US" sz="2000" dirty="0">
                <a:solidFill>
                  <a:srgbClr val="66FF99"/>
                </a:solidFill>
                <a:latin typeface="Times New Roman" charset="0"/>
                <a:ea typeface="ＭＳ Ｐゴシック" charset="0"/>
                <a:cs typeface="ＭＳ Ｐゴシック" charset="0"/>
              </a:rPr>
              <a:t>)]</a:t>
            </a:r>
            <a:r>
              <a:rPr lang="en-US" sz="2000" baseline="30000" dirty="0">
                <a:solidFill>
                  <a:srgbClr val="66FF99"/>
                </a:solidFill>
                <a:latin typeface="Times New Roman" charset="0"/>
                <a:ea typeface="ＭＳ Ｐゴシック" charset="0"/>
                <a:cs typeface="ＭＳ Ｐゴシック" charset="0"/>
              </a:rPr>
              <a:t>1/3</a:t>
            </a:r>
            <a:r>
              <a:rPr lang="en-US" sz="2000" dirty="0">
                <a:solidFill>
                  <a:srgbClr val="66FF99"/>
                </a:solidFill>
                <a:latin typeface="Times New Roman" charset="0"/>
                <a:ea typeface="ＭＳ Ｐゴシック" charset="0"/>
                <a:cs typeface="ＭＳ Ｐゴシック" charset="0"/>
              </a:rPr>
              <a:t>)</a:t>
            </a:r>
          </a:p>
          <a:p>
            <a:pPr marL="742950" lvl="2" indent="-342900"/>
            <a:r>
              <a:rPr lang="en-US" sz="1600" dirty="0">
                <a:solidFill>
                  <a:srgbClr val="66FF99"/>
                </a:solidFill>
                <a:latin typeface="Times New Roman" charset="0"/>
                <a:ea typeface="ＭＳ Ｐゴシック" charset="0"/>
              </a:rPr>
              <a:t>Are subject to helical kink instabilities, but only moderately so</a:t>
            </a:r>
            <a:endParaRPr lang="en-US" sz="1600" dirty="0">
              <a:solidFill>
                <a:srgbClr val="00FBFF"/>
              </a:solidFill>
              <a:latin typeface="Times New Roman" charset="0"/>
              <a:ea typeface="ＭＳ Ｐゴシック" charset="0"/>
            </a:endParaRPr>
          </a:p>
          <a:p>
            <a:pPr lvl="1"/>
            <a:endParaRPr lang="en-US" sz="1600" dirty="0">
              <a:solidFill>
                <a:srgbClr val="00FBFF"/>
              </a:solidFill>
              <a:latin typeface="Times New Roman" charset="0"/>
              <a:ea typeface="ＭＳ Ｐゴシック" charset="0"/>
            </a:endParaRPr>
          </a:p>
          <a:p>
            <a:pPr lvl="1"/>
            <a:endParaRPr lang="en-US" sz="1600" dirty="0">
              <a:solidFill>
                <a:srgbClr val="00FBFF"/>
              </a:solidFill>
              <a:latin typeface="Times New Roman" charset="0"/>
              <a:ea typeface="ＭＳ Ｐゴシック" charset="0"/>
            </a:endParaRPr>
          </a:p>
          <a:p>
            <a:pPr lvl="1"/>
            <a:endParaRPr lang="en-US" sz="1600" dirty="0">
              <a:solidFill>
                <a:srgbClr val="00FBFF"/>
              </a:solidFill>
              <a:latin typeface="Times New Roman" charset="0"/>
              <a:ea typeface="ＭＳ Ｐゴシック" charset="0"/>
            </a:endParaRPr>
          </a:p>
          <a:p>
            <a:pPr lvl="1"/>
            <a:endParaRPr lang="en-US" sz="1600" dirty="0">
              <a:solidFill>
                <a:srgbClr val="00FBFF"/>
              </a:solidFill>
              <a:latin typeface="Times New Roman" charset="0"/>
              <a:ea typeface="ＭＳ Ｐゴシック" charset="0"/>
            </a:endParaRPr>
          </a:p>
          <a:p>
            <a:r>
              <a:rPr lang="en-US" sz="2000" dirty="0">
                <a:solidFill>
                  <a:srgbClr val="00FBFF"/>
                </a:solidFill>
                <a:latin typeface="Times New Roman" charset="0"/>
                <a:ea typeface="ＭＳ Ｐゴシック" charset="0"/>
                <a:cs typeface="ＭＳ Ｐゴシック" charset="0"/>
              </a:rPr>
              <a:t>Highly Poynting Flux Dominated jets (</a:t>
            </a:r>
            <a:r>
              <a:rPr lang="en-US" sz="2000" i="1" dirty="0" err="1">
                <a:solidFill>
                  <a:srgbClr val="00FBFF"/>
                </a:solidFill>
                <a:latin typeface="Times New Roman" charset="0"/>
                <a:ea typeface="ＭＳ Ｐゴシック" charset="0"/>
                <a:cs typeface="ＭＳ Ｐゴシック" charset="0"/>
              </a:rPr>
              <a:t>V</a:t>
            </a:r>
            <a:r>
              <a:rPr lang="en-US" sz="2000" baseline="-25000" dirty="0" err="1">
                <a:solidFill>
                  <a:srgbClr val="00FBFF"/>
                </a:solidFill>
                <a:latin typeface="Times New Roman" charset="0"/>
                <a:ea typeface="ＭＳ Ｐゴシック" charset="0"/>
                <a:cs typeface="ＭＳ Ｐゴシック" charset="0"/>
              </a:rPr>
              <a:t>j</a:t>
            </a:r>
            <a:r>
              <a:rPr lang="en-US" sz="2000" dirty="0">
                <a:solidFill>
                  <a:srgbClr val="00FBFF"/>
                </a:solidFill>
                <a:latin typeface="Times New Roman" charset="0"/>
                <a:ea typeface="ＭＳ Ｐゴシック" charset="0"/>
                <a:cs typeface="ＭＳ Ｐゴシック" charset="0"/>
              </a:rPr>
              <a:t> &lt;&lt; [</a:t>
            </a:r>
            <a:r>
              <a:rPr lang="en-US" sz="2000" i="1" dirty="0">
                <a:solidFill>
                  <a:srgbClr val="00FBFF"/>
                </a:solidFill>
                <a:latin typeface="Times New Roman" charset="0"/>
                <a:ea typeface="ＭＳ Ｐゴシック" charset="0"/>
                <a:cs typeface="ＭＳ Ｐゴシック" charset="0"/>
              </a:rPr>
              <a:t>V</a:t>
            </a:r>
            <a:r>
              <a:rPr lang="en-US" sz="2000" baseline="-25000" dirty="0">
                <a:solidFill>
                  <a:srgbClr val="00FBFF"/>
                </a:solidFill>
                <a:latin typeface="Times New Roman" charset="0"/>
                <a:ea typeface="ＭＳ Ｐゴシック" charset="0"/>
                <a:cs typeface="ＭＳ Ｐゴシック" charset="0"/>
              </a:rPr>
              <a:t>A</a:t>
            </a:r>
            <a:r>
              <a:rPr lang="en-US" sz="2000" baseline="30000" dirty="0">
                <a:solidFill>
                  <a:srgbClr val="00FBFF"/>
                </a:solidFill>
                <a:latin typeface="Times New Roman" charset="0"/>
                <a:ea typeface="ＭＳ Ｐゴシック" charset="0"/>
                <a:cs typeface="ＭＳ Ｐゴシック" charset="0"/>
              </a:rPr>
              <a:t>2</a:t>
            </a:r>
            <a:r>
              <a:rPr lang="en-US" sz="2000" dirty="0">
                <a:solidFill>
                  <a:srgbClr val="00FBFF"/>
                </a:solidFill>
                <a:latin typeface="Times New Roman" charset="0"/>
                <a:ea typeface="ＭＳ Ｐゴシック" charset="0"/>
                <a:cs typeface="ＭＳ Ｐゴシック" charset="0"/>
              </a:rPr>
              <a:t>  </a:t>
            </a:r>
            <a:r>
              <a:rPr lang="en-US" sz="2000" i="1" dirty="0">
                <a:solidFill>
                  <a:srgbClr val="00FBFF"/>
                </a:solidFill>
                <a:latin typeface="Times New Roman" charset="0"/>
                <a:ea typeface="ＭＳ Ｐゴシック" charset="0"/>
                <a:cs typeface="ＭＳ Ｐゴシック" charset="0"/>
              </a:rPr>
              <a:t>max</a:t>
            </a:r>
            <a:r>
              <a:rPr lang="en-US" sz="2000" dirty="0">
                <a:solidFill>
                  <a:srgbClr val="00FBFF"/>
                </a:solidFill>
                <a:latin typeface="Times New Roman" charset="0"/>
                <a:ea typeface="ＭＳ Ｐゴシック" charset="0"/>
                <a:cs typeface="ＭＳ Ｐゴシック" charset="0"/>
              </a:rPr>
              <a:t>(</a:t>
            </a:r>
            <a:r>
              <a:rPr lang="en-US" sz="2000" i="1" dirty="0" err="1">
                <a:solidFill>
                  <a:srgbClr val="00FBFF"/>
                </a:solidFill>
                <a:latin typeface="Times New Roman" charset="0"/>
                <a:ea typeface="ＭＳ Ｐゴシック" charset="0"/>
                <a:cs typeface="ＭＳ Ｐゴシック" charset="0"/>
              </a:rPr>
              <a:t>R</a:t>
            </a:r>
            <a:r>
              <a:rPr lang="en-US" sz="2000" baseline="-25000" dirty="0" err="1">
                <a:solidFill>
                  <a:srgbClr val="00FBFF"/>
                </a:solidFill>
                <a:latin typeface="Times New Roman" charset="0"/>
                <a:ea typeface="ＭＳ Ｐゴシック" charset="0"/>
                <a:cs typeface="ＭＳ Ｐゴシック" charset="0"/>
              </a:rPr>
              <a:t>j</a:t>
            </a:r>
            <a:r>
              <a:rPr lang="en-US" sz="2000" i="1" dirty="0" err="1">
                <a:solidFill>
                  <a:srgbClr val="00FBFF"/>
                </a:solidFill>
                <a:latin typeface="Times New Roman" charset="0"/>
                <a:ea typeface="ＭＳ Ｐゴシック" charset="0"/>
                <a:cs typeface="ＭＳ Ｐゴシック" charset="0"/>
              </a:rPr>
              <a:t>Ω</a:t>
            </a:r>
            <a:r>
              <a:rPr lang="en-US" sz="2000" i="1" baseline="-25000" dirty="0" err="1">
                <a:solidFill>
                  <a:srgbClr val="00FBFF"/>
                </a:solidFill>
                <a:latin typeface="Times New Roman" charset="0"/>
                <a:ea typeface="ＭＳ Ｐゴシック" charset="0"/>
                <a:cs typeface="ＭＳ Ｐゴシック" charset="0"/>
              </a:rPr>
              <a:t>f</a:t>
            </a:r>
            <a:r>
              <a:rPr lang="en-US" sz="2000" dirty="0">
                <a:solidFill>
                  <a:srgbClr val="00FBFF"/>
                </a:solidFill>
                <a:latin typeface="Times New Roman" charset="0"/>
                <a:ea typeface="ＭＳ Ｐゴシック" charset="0"/>
                <a:cs typeface="ＭＳ Ｐゴシック" charset="0"/>
              </a:rPr>
              <a:t>, </a:t>
            </a:r>
            <a:r>
              <a:rPr lang="en-US" sz="2000" i="1" dirty="0" err="1">
                <a:solidFill>
                  <a:srgbClr val="00FBFF"/>
                </a:solidFill>
                <a:latin typeface="Times New Roman" charset="0"/>
                <a:ea typeface="ＭＳ Ｐゴシック" charset="0"/>
                <a:cs typeface="ＭＳ Ｐゴシック" charset="0"/>
              </a:rPr>
              <a:t>V</a:t>
            </a:r>
            <a:r>
              <a:rPr lang="en-US" sz="2000" baseline="-25000" dirty="0" err="1">
                <a:solidFill>
                  <a:srgbClr val="00FBFF"/>
                </a:solidFill>
                <a:latin typeface="Times New Roman" charset="0"/>
                <a:ea typeface="ＭＳ Ｐゴシック" charset="0"/>
                <a:cs typeface="ＭＳ Ｐゴシック" charset="0"/>
              </a:rPr>
              <a:t>j</a:t>
            </a:r>
            <a:r>
              <a:rPr lang="en-US" sz="2000" dirty="0">
                <a:solidFill>
                  <a:srgbClr val="00FBFF"/>
                </a:solidFill>
                <a:latin typeface="Times New Roman" charset="0"/>
                <a:ea typeface="ＭＳ Ｐゴシック" charset="0"/>
                <a:cs typeface="ＭＳ Ｐゴシック" charset="0"/>
              </a:rPr>
              <a:t>)]</a:t>
            </a:r>
            <a:r>
              <a:rPr lang="en-US" sz="2000" baseline="30000" dirty="0">
                <a:solidFill>
                  <a:srgbClr val="00FBFF"/>
                </a:solidFill>
                <a:latin typeface="Times New Roman" charset="0"/>
                <a:ea typeface="ＭＳ Ｐゴシック" charset="0"/>
                <a:cs typeface="ＭＳ Ｐゴシック" charset="0"/>
              </a:rPr>
              <a:t>1/3</a:t>
            </a:r>
            <a:r>
              <a:rPr lang="en-US" sz="2000" dirty="0">
                <a:solidFill>
                  <a:srgbClr val="00FBFF"/>
                </a:solidFill>
                <a:latin typeface="Times New Roman" charset="0"/>
                <a:ea typeface="ＭＳ Ｐゴシック" charset="0"/>
                <a:cs typeface="ＭＳ Ｐゴシック" charset="0"/>
              </a:rPr>
              <a:t>)</a:t>
            </a:r>
            <a:endParaRPr lang="en-US" sz="2000" u="sng" dirty="0">
              <a:solidFill>
                <a:srgbClr val="FF3C9D"/>
              </a:solidFill>
              <a:latin typeface="Times New Roman" charset="0"/>
              <a:ea typeface="ＭＳ Ｐゴシック" charset="0"/>
              <a:cs typeface="ＭＳ Ｐゴシック" charset="0"/>
            </a:endParaRPr>
          </a:p>
          <a:p>
            <a:pPr lvl="1"/>
            <a:r>
              <a:rPr lang="en-US" sz="1600" dirty="0">
                <a:solidFill>
                  <a:srgbClr val="00FBFF"/>
                </a:solidFill>
                <a:latin typeface="Times New Roman" charset="0"/>
                <a:ea typeface="ＭＳ Ｐゴシック" charset="0"/>
              </a:rPr>
              <a:t>Are subject to </a:t>
            </a:r>
            <a:r>
              <a:rPr lang="en-US" sz="1600" dirty="0">
                <a:solidFill>
                  <a:schemeClr val="accent1"/>
                </a:solidFill>
                <a:latin typeface="Times New Roman" charset="0"/>
                <a:ea typeface="ＭＳ Ｐゴシック" charset="0"/>
              </a:rPr>
              <a:t>significant</a:t>
            </a:r>
            <a:r>
              <a:rPr lang="en-US" sz="1600" dirty="0">
                <a:solidFill>
                  <a:srgbClr val="00FBFF"/>
                </a:solidFill>
                <a:latin typeface="Times New Roman" charset="0"/>
                <a:ea typeface="ＭＳ Ｐゴシック" charset="0"/>
              </a:rPr>
              <a:t> helical kink instabilities</a:t>
            </a:r>
          </a:p>
          <a:p>
            <a:pPr lvl="1"/>
            <a:r>
              <a:rPr lang="en-US" sz="1600" dirty="0">
                <a:solidFill>
                  <a:srgbClr val="00FBFF"/>
                </a:solidFill>
                <a:latin typeface="Times New Roman" charset="0"/>
                <a:ea typeface="ＭＳ Ｐゴシック" charset="0"/>
              </a:rPr>
              <a:t>There are some indications that increasing Lorentz factor                                                               might mitigate these, but no definitive studies yet</a:t>
            </a:r>
          </a:p>
          <a:p>
            <a:pPr lvl="1"/>
            <a:endParaRPr lang="en-US" sz="1600" dirty="0">
              <a:solidFill>
                <a:srgbClr val="00FBFF"/>
              </a:solidFill>
              <a:latin typeface="Times New Roman" charset="0"/>
              <a:ea typeface="ＭＳ Ｐゴシック" charset="0"/>
            </a:endParaRPr>
          </a:p>
          <a:p>
            <a:pPr lvl="1"/>
            <a:endParaRPr lang="en-US" sz="1600" dirty="0">
              <a:solidFill>
                <a:srgbClr val="00FBFF"/>
              </a:solidFill>
              <a:latin typeface="Times New Roman" charset="0"/>
              <a:ea typeface="ＭＳ Ｐゴシック" charset="0"/>
            </a:endParaRPr>
          </a:p>
          <a:p>
            <a:pPr lvl="1"/>
            <a:endParaRPr lang="en-US" sz="1600" dirty="0">
              <a:solidFill>
                <a:srgbClr val="00FBFF"/>
              </a:solidFill>
              <a:latin typeface="Times New Roman" charset="0"/>
              <a:ea typeface="ＭＳ Ｐゴシック" charset="0"/>
            </a:endParaRPr>
          </a:p>
          <a:p>
            <a:pPr lvl="1"/>
            <a:endParaRPr lang="en-US" sz="1600" dirty="0">
              <a:solidFill>
                <a:srgbClr val="00FBFF"/>
              </a:solidFill>
              <a:latin typeface="Times New Roman" charset="0"/>
              <a:ea typeface="ＭＳ Ｐゴシック" charset="0"/>
            </a:endParaRPr>
          </a:p>
          <a:p>
            <a:pPr lvl="1"/>
            <a:endParaRPr lang="en-US" sz="1600" dirty="0">
              <a:solidFill>
                <a:srgbClr val="00FBFF"/>
              </a:solidFill>
              <a:latin typeface="Times New Roman" charset="0"/>
              <a:ea typeface="ＭＳ Ｐゴシック" charset="0"/>
            </a:endParaRPr>
          </a:p>
          <a:p>
            <a:pPr lvl="1"/>
            <a:endParaRPr lang="en-US" sz="1600" dirty="0">
              <a:solidFill>
                <a:srgbClr val="00FBFF"/>
              </a:solidFill>
              <a:latin typeface="Times New Roman" charset="0"/>
              <a:ea typeface="ＭＳ Ｐゴシック" charset="0"/>
            </a:endParaRPr>
          </a:p>
        </p:txBody>
      </p:sp>
      <p:sp>
        <p:nvSpPr>
          <p:cNvPr id="11266" name="Title 1"/>
          <p:cNvSpPr>
            <a:spLocks noGrp="1"/>
          </p:cNvSpPr>
          <p:nvPr>
            <p:ph type="title"/>
          </p:nvPr>
        </p:nvSpPr>
        <p:spPr>
          <a:xfrm>
            <a:off x="0" y="-76200"/>
            <a:ext cx="9067800" cy="609600"/>
          </a:xfrm>
        </p:spPr>
        <p:txBody>
          <a:bodyPr/>
          <a:lstStyle/>
          <a:p>
            <a:r>
              <a:rPr lang="en-US">
                <a:latin typeface="Times New Roman" charset="0"/>
                <a:ea typeface="ＭＳ Ｐゴシック" charset="0"/>
                <a:cs typeface="ＭＳ Ｐゴシック" charset="0"/>
              </a:rPr>
              <a:t>Helical Kink Instabilities in MHD Jets</a:t>
            </a:r>
          </a:p>
        </p:txBody>
      </p:sp>
      <p:pic>
        <p:nvPicPr>
          <p:cNvPr id="11269" name="Picture 10" descr="Rossi_etal_hd_jet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82600"/>
            <a:ext cx="248443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Rossi_etal_hd_je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19225"/>
            <a:ext cx="2489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20"/>
          <p:cNvSpPr txBox="1">
            <a:spLocks noChangeArrowheads="1"/>
          </p:cNvSpPr>
          <p:nvPr/>
        </p:nvSpPr>
        <p:spPr bwMode="auto">
          <a:xfrm>
            <a:off x="7772400" y="1066800"/>
            <a:ext cx="1171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a:t>Rossi  </a:t>
            </a:r>
            <a:r>
              <a:rPr lang="en-US" sz="1400" i="1" dirty="0"/>
              <a:t>et </a:t>
            </a:r>
            <a:r>
              <a:rPr lang="en-US" sz="1400" i="1" dirty="0" smtClean="0"/>
              <a:t>al.</a:t>
            </a:r>
            <a:r>
              <a:rPr lang="en-US" sz="1400" dirty="0" smtClean="0"/>
              <a:t>(</a:t>
            </a:r>
            <a:r>
              <a:rPr lang="en-US" sz="1400" dirty="0"/>
              <a:t>2008)</a:t>
            </a:r>
          </a:p>
        </p:txBody>
      </p:sp>
      <p:grpSp>
        <p:nvGrpSpPr>
          <p:cNvPr id="4" name="Group 3"/>
          <p:cNvGrpSpPr/>
          <p:nvPr/>
        </p:nvGrpSpPr>
        <p:grpSpPr>
          <a:xfrm>
            <a:off x="830263" y="3175000"/>
            <a:ext cx="7046070" cy="1240939"/>
            <a:chOff x="830263" y="3175000"/>
            <a:chExt cx="7046070" cy="1240939"/>
          </a:xfrm>
        </p:grpSpPr>
        <p:pic>
          <p:nvPicPr>
            <p:cNvPr id="11275" name="Picture 1" descr="mildly_pfd_timeplo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263" y="3213100"/>
              <a:ext cx="1756099"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Text Box 20"/>
            <p:cNvSpPr txBox="1">
              <a:spLocks noChangeArrowheads="1"/>
            </p:cNvSpPr>
            <p:nvPr/>
          </p:nvSpPr>
          <p:spPr bwMode="auto">
            <a:xfrm>
              <a:off x="6705600" y="3584386"/>
              <a:ext cx="1170733" cy="4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a:t>Nakamura &amp; Meier (2004)</a:t>
              </a:r>
            </a:p>
          </p:txBody>
        </p:sp>
        <p:pic>
          <p:nvPicPr>
            <p:cNvPr id="2" name="Picture 1" descr="A-2_je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400" y="3175000"/>
              <a:ext cx="3683000" cy="1240939"/>
            </a:xfrm>
            <a:prstGeom prst="rect">
              <a:avLst/>
            </a:prstGeom>
          </p:spPr>
        </p:pic>
      </p:grpSp>
      <p:grpSp>
        <p:nvGrpSpPr>
          <p:cNvPr id="6" name="Group 5"/>
          <p:cNvGrpSpPr/>
          <p:nvPr/>
        </p:nvGrpSpPr>
        <p:grpSpPr>
          <a:xfrm>
            <a:off x="838200" y="5549900"/>
            <a:ext cx="7130920" cy="1296448"/>
            <a:chOff x="838200" y="5549900"/>
            <a:chExt cx="7130920" cy="1296448"/>
          </a:xfrm>
        </p:grpSpPr>
        <p:pic>
          <p:nvPicPr>
            <p:cNvPr id="11272" name="Picture 5" descr="highly_pfd_timeplo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556791"/>
              <a:ext cx="1796933" cy="128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20"/>
            <p:cNvSpPr txBox="1">
              <a:spLocks noChangeArrowheads="1"/>
            </p:cNvSpPr>
            <p:nvPr/>
          </p:nvSpPr>
          <p:spPr bwMode="auto">
            <a:xfrm>
              <a:off x="6781800" y="5961534"/>
              <a:ext cx="1187320" cy="48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spcBef>
                  <a:spcPct val="50000"/>
                </a:spcBef>
              </a:pPr>
              <a:r>
                <a:rPr lang="en-US" sz="1400" dirty="0"/>
                <a:t>Nakamura &amp; Meier (2004)</a:t>
              </a:r>
            </a:p>
          </p:txBody>
        </p:sp>
        <p:pic>
          <p:nvPicPr>
            <p:cNvPr id="5" name="Picture 4" descr="A-1_je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5549900"/>
              <a:ext cx="3759200" cy="1241727"/>
            </a:xfrm>
            <a:prstGeom prst="rect">
              <a:avLst/>
            </a:prstGeom>
          </p:spPr>
        </p:pic>
      </p:grpSp>
    </p:spTree>
    <p:extLst>
      <p:ext uri="{BB962C8B-B14F-4D97-AF65-F5344CB8AC3E}">
        <p14:creationId xmlns:p14="http://schemas.microsoft.com/office/powerpoint/2010/main" val="888365288"/>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Times New Roman" pitchFamily="-106"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52618</TotalTime>
  <Words>3247</Words>
  <Application>Microsoft Macintosh PowerPoint</Application>
  <PresentationFormat>On-screen Show (4:3)</PresentationFormat>
  <Paragraphs>371</Paragraphs>
  <Slides>27</Slides>
  <Notes>3</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Fireball</vt:lpstr>
      <vt:lpstr>The Role of Magnetic Fields in the Production and Propagation of Relativistic Jets (A Review with a Suggested Paradigm)</vt:lpstr>
      <vt:lpstr>Outline</vt:lpstr>
      <vt:lpstr>Summary:  Class Divisions in AGN Jets</vt:lpstr>
      <vt:lpstr>Summary: The “Phoenix-Fire” Paradigm For the Birth of Astrophysical Jets</vt:lpstr>
      <vt:lpstr>Preliminary Discussion: MHD Waves and MHD Jets</vt:lpstr>
      <vt:lpstr>Preliminaries: MHD Waves</vt:lpstr>
      <vt:lpstr>Preliminaries: Properties of MHD Waves</vt:lpstr>
      <vt:lpstr>Types of MHD Jets</vt:lpstr>
      <vt:lpstr>Helical Kink Instabilities in MHD Jets</vt:lpstr>
      <vt:lpstr>MHD Waves and Shocks in MHD Jets</vt:lpstr>
      <vt:lpstr>Application: Important Question for Observers</vt:lpstr>
      <vt:lpstr>Launching, Acceleration, and Collimation  of MHD Jets</vt:lpstr>
      <vt:lpstr>Launching of MHD Jets</vt:lpstr>
      <vt:lpstr>Acceleration and Collimation of MHD Jets</vt:lpstr>
      <vt:lpstr>Beyond the Magnetosonic Horizon: How the Jet is Dispatched in its Final Form</vt:lpstr>
      <vt:lpstr>What is the State of the Jet Beyond the Magnetosonic Horizon?</vt:lpstr>
      <vt:lpstr>Possible Triggering of Recollimation Shocks</vt:lpstr>
      <vt:lpstr>How Would an RCS and Its Post-Shock Jet Appear? </vt:lpstr>
      <vt:lpstr>What We Know</vt:lpstr>
      <vt:lpstr>What about Quasars and FR IIs?</vt:lpstr>
      <vt:lpstr>The Current Proposed Paradigm</vt:lpstr>
      <vt:lpstr>PowerPoint Presentation</vt:lpstr>
      <vt:lpstr>Can We Use This?</vt:lpstr>
      <vt:lpstr>PowerPoint Presentation</vt:lpstr>
      <vt:lpstr>What about Quasars and FR IIs?</vt:lpstr>
      <vt:lpstr>Fundamental Observational Questions</vt:lpstr>
      <vt:lpstr>PowerPoint Presentation</vt:lpstr>
    </vt:vector>
  </TitlesOfParts>
  <Company>Jet Propulsion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Meier</dc:creator>
  <cp:lastModifiedBy>David Meier</cp:lastModifiedBy>
  <cp:revision>1591</cp:revision>
  <cp:lastPrinted>1601-01-01T00:00:00Z</cp:lastPrinted>
  <dcterms:created xsi:type="dcterms:W3CDTF">2010-11-01T22:12:09Z</dcterms:created>
  <dcterms:modified xsi:type="dcterms:W3CDTF">2013-06-10T06:43:46Z</dcterms:modified>
</cp:coreProperties>
</file>