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9" r:id="rId3"/>
    <p:sldId id="296" r:id="rId4"/>
    <p:sldId id="299" r:id="rId5"/>
    <p:sldId id="269" r:id="rId6"/>
    <p:sldId id="262" r:id="rId7"/>
    <p:sldId id="260" r:id="rId8"/>
    <p:sldId id="261" r:id="rId9"/>
    <p:sldId id="266" r:id="rId10"/>
    <p:sldId id="267" r:id="rId11"/>
    <p:sldId id="268" r:id="rId12"/>
    <p:sldId id="265" r:id="rId13"/>
    <p:sldId id="301" r:id="rId14"/>
    <p:sldId id="272" r:id="rId15"/>
    <p:sldId id="338" r:id="rId16"/>
    <p:sldId id="273" r:id="rId17"/>
    <p:sldId id="274" r:id="rId18"/>
    <p:sldId id="275" r:id="rId19"/>
    <p:sldId id="280" r:id="rId20"/>
    <p:sldId id="279" r:id="rId21"/>
    <p:sldId id="284" r:id="rId22"/>
    <p:sldId id="285" r:id="rId23"/>
    <p:sldId id="326" r:id="rId24"/>
    <p:sldId id="287" r:id="rId25"/>
    <p:sldId id="288" r:id="rId26"/>
    <p:sldId id="289" r:id="rId27"/>
    <p:sldId id="336" r:id="rId28"/>
    <p:sldId id="290" r:id="rId29"/>
    <p:sldId id="337" r:id="rId30"/>
    <p:sldId id="291" r:id="rId31"/>
    <p:sldId id="292" r:id="rId32"/>
    <p:sldId id="293" r:id="rId33"/>
    <p:sldId id="339" r:id="rId34"/>
    <p:sldId id="298" r:id="rId35"/>
    <p:sldId id="294" r:id="rId36"/>
    <p:sldId id="302" r:id="rId37"/>
    <p:sldId id="305" r:id="rId38"/>
    <p:sldId id="306" r:id="rId39"/>
    <p:sldId id="303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40" r:id="rId51"/>
    <p:sldId id="318" r:id="rId52"/>
    <p:sldId id="319" r:id="rId53"/>
    <p:sldId id="320" r:id="rId54"/>
    <p:sldId id="327" r:id="rId55"/>
    <p:sldId id="335" r:id="rId56"/>
    <p:sldId id="328" r:id="rId57"/>
    <p:sldId id="329" r:id="rId58"/>
    <p:sldId id="332" r:id="rId59"/>
    <p:sldId id="330" r:id="rId60"/>
    <p:sldId id="331" r:id="rId61"/>
    <p:sldId id="334" r:id="rId62"/>
    <p:sldId id="321" r:id="rId63"/>
    <p:sldId id="325" r:id="rId64"/>
    <p:sldId id="323" r:id="rId65"/>
    <p:sldId id="32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DFF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43" autoAdjust="0"/>
  </p:normalViewPr>
  <p:slideViewPr>
    <p:cSldViewPr>
      <p:cViewPr varScale="1">
        <p:scale>
          <a:sx n="99" d="100"/>
          <a:sy n="99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36C0-8B69-4DAD-A999-4C31D23AFE4B}" type="datetimeFigureOut">
              <a:rPr lang="en-US" smtClean="0"/>
              <a:t>6/13/13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5472D-82B1-4FC5-A5B5-C8AE6C5C7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seen very complicated simulations</a:t>
            </a:r>
            <a:r>
              <a:rPr lang="en-US" baseline="0" dirty="0" smtClean="0"/>
              <a:t> on Monday and very complicated observations on the last two days. </a:t>
            </a:r>
            <a:r>
              <a:rPr lang="en-US" dirty="0" smtClean="0"/>
              <a:t>This is</a:t>
            </a:r>
            <a:r>
              <a:rPr lang="en-US" baseline="0" dirty="0" smtClean="0"/>
              <a:t> going to be</a:t>
            </a:r>
            <a:r>
              <a:rPr lang="en-US" dirty="0" smtClean="0"/>
              <a:t> a simple talk. I want to look</a:t>
            </a:r>
            <a:r>
              <a:rPr lang="en-US" baseline="0" dirty="0" smtClean="0"/>
              <a:t> at these observations very broadly: to ask what do we really know, and what does it tell us about the magnetic field&gt;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3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knows what they are doing Well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knows what they </a:t>
            </a:r>
            <a:r>
              <a:rPr lang="en-US" smtClean="0"/>
              <a:t>are doing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Stopped</a:t>
            </a:r>
            <a:r>
              <a:rPr lang="en-US" baseline="0" dirty="0" smtClean="0"/>
              <a:t> taking data last year. Over a 47 year timespan, they have made more than a million measurements. 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AGN observed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smtClean="0"/>
              <a:t>AGN observed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theoreticians are having so much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9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we detected cross-</a:t>
            </a:r>
            <a:r>
              <a:rPr lang="en-US" baseline="0" dirty="0" err="1" smtClean="0"/>
              <a:t>polarised</a:t>
            </a:r>
            <a:r>
              <a:rPr lang="en-US" baseline="0" dirty="0" smtClean="0"/>
              <a:t> fringes?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1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antennas are joining the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some of the least read, but most important contributions to the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Suggests Faraday</a:t>
            </a:r>
            <a:r>
              <a:rPr lang="en-US" baseline="0" dirty="0" smtClean="0"/>
              <a:t> rotation is important. Does NOT say optical and radio are co-spatial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0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Suggests Faraday</a:t>
            </a:r>
            <a:r>
              <a:rPr lang="en-US" baseline="0" dirty="0" smtClean="0"/>
              <a:t> rotation is important. Does NOT say optical and radio are co-spatial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0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variable are rotation measures?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RMs are not</a:t>
            </a:r>
            <a:r>
              <a:rPr lang="en-US" baseline="0" dirty="0" smtClean="0"/>
              <a:t> enough to solve the EVPA-jet alignment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Undergraduate senior 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472D-82B1-4FC5-A5B5-C8AE6C5C79B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hyperlink" Target="http://jets2013.iaa.es/content/wardle-joh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474" y="0"/>
            <a:ext cx="11218766" cy="746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8600" y="18143"/>
            <a:ext cx="96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Cambria"/>
                <a:cs typeface="Times New Roman"/>
                <a:hlinkClick r:id="rId3"/>
              </a:rPr>
              <a:t>Magnetic fields and polarization </a:t>
            </a:r>
            <a:endParaRPr lang="en-US" sz="4800" i="1" dirty="0" smtClean="0">
              <a:latin typeface="Cambria"/>
              <a:cs typeface="Times New Roman"/>
              <a:hlinkClick r:id="rId3"/>
            </a:endParaRPr>
          </a:p>
          <a:p>
            <a:pPr algn="ctr"/>
            <a:r>
              <a:rPr lang="en-US" sz="4800" i="1" dirty="0" smtClean="0">
                <a:latin typeface="Cambria"/>
                <a:cs typeface="Times New Roman"/>
                <a:hlinkClick r:id="rId3"/>
              </a:rPr>
              <a:t>in </a:t>
            </a:r>
            <a:r>
              <a:rPr lang="en-US" sz="4800" i="1" dirty="0">
                <a:latin typeface="Cambria"/>
                <a:cs typeface="Times New Roman"/>
                <a:hlinkClick r:id="rId3"/>
              </a:rPr>
              <a:t>AGN jets</a:t>
            </a:r>
            <a:r>
              <a:rPr lang="en-US" sz="4000" i="1" dirty="0">
                <a:latin typeface="Cambria"/>
                <a:cs typeface="Times New Roman"/>
                <a:hlinkClick r:id="rId3"/>
              </a:rPr>
              <a:t>.</a:t>
            </a:r>
            <a:r>
              <a:rPr lang="en-US" sz="2400" i="1" dirty="0">
                <a:latin typeface="Cambria"/>
                <a:cs typeface="Times New Roman"/>
              </a:rPr>
              <a:t/>
            </a:r>
            <a:br>
              <a:rPr lang="en-US" sz="2400" i="1" dirty="0">
                <a:latin typeface="Cambria"/>
                <a:cs typeface="Times New Roman"/>
              </a:rPr>
            </a:br>
            <a:r>
              <a:rPr lang="en-US" sz="2400" i="1" dirty="0">
                <a:latin typeface="Cambria"/>
                <a:cs typeface="Times New Roman"/>
              </a:rPr>
              <a:t/>
            </a:r>
            <a:br>
              <a:rPr lang="en-US" sz="2400" i="1" dirty="0">
                <a:latin typeface="Cambria"/>
                <a:cs typeface="Times New Roman"/>
              </a:rPr>
            </a:br>
            <a:r>
              <a:rPr lang="en-US" sz="2400" i="1" dirty="0">
                <a:solidFill>
                  <a:srgbClr val="0000FF"/>
                </a:solidFill>
                <a:latin typeface="Cambria"/>
                <a:cs typeface="Times New Roman"/>
              </a:rPr>
              <a:t>John Wardle (Brandeis University)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573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3790476" cy="2990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Two simple field models + aberration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99" y="5659582"/>
            <a:ext cx="4420572" cy="86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048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rgbClr val="FFFF00"/>
                </a:solidFill>
              </a:rPr>
              <a:t>Disordered field </a:t>
            </a:r>
            <a:r>
              <a:rPr lang="en-US" sz="2400" i="1" dirty="0" smtClean="0">
                <a:solidFill>
                  <a:srgbClr val="FFFF00"/>
                </a:solidFill>
              </a:rPr>
              <a:t>B</a:t>
            </a:r>
            <a:r>
              <a:rPr lang="en-US" sz="2400" i="1" baseline="-25000" dirty="0" smtClean="0">
                <a:solidFill>
                  <a:srgbClr val="FFFF00"/>
                </a:solidFill>
              </a:rPr>
              <a:t>r</a:t>
            </a:r>
            <a:r>
              <a:rPr lang="en-US" sz="2400" i="1" baseline="-25000" dirty="0">
                <a:solidFill>
                  <a:srgbClr val="FFFF00"/>
                </a:solidFill>
                <a:latin typeface="Cambria Math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ambria Math"/>
              </a:rPr>
              <a:t>+ </a:t>
            </a:r>
            <a:r>
              <a:rPr lang="en-US" sz="2400" dirty="0" err="1" smtClean="0">
                <a:solidFill>
                  <a:srgbClr val="FFFF00"/>
                </a:solidFill>
                <a:latin typeface="Cambria Math"/>
              </a:rPr>
              <a:t>poloidal</a:t>
            </a:r>
            <a:r>
              <a:rPr lang="en-US" sz="2400" dirty="0" smtClean="0">
                <a:solidFill>
                  <a:srgbClr val="FFFF00"/>
                </a:solidFill>
                <a:latin typeface="Cambria Math"/>
              </a:rPr>
              <a:t> field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FFFF00"/>
                </a:solidFill>
              </a:rPr>
              <a:t>p</a:t>
            </a:r>
            <a:endParaRPr lang="en-US" sz="2400" i="1" baseline="-25000" dirty="0" smtClean="0">
              <a:solidFill>
                <a:srgbClr val="FFFF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619999" y="3448110"/>
            <a:ext cx="1199111" cy="2209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0" y="3048000"/>
            <a:ext cx="150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Jet direction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267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 vectors transverse to jet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2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8099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Two simple field models + aberration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(2) Disordered field compressed in one direction by a transverse shock (Laing sheet)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7" y="5544298"/>
            <a:ext cx="5865143" cy="891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80" y="2348047"/>
            <a:ext cx="1694636" cy="2917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3352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Jet direction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283196" y="3814465"/>
            <a:ext cx="978408" cy="2423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 vectors parallel to jet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3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06" y="304800"/>
            <a:ext cx="9859106" cy="413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249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Jet Lorentz factor =10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9530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a) At  </a:t>
            </a:r>
            <a:r>
              <a:rPr lang="en-US" sz="2000" dirty="0" err="1" smtClean="0">
                <a:solidFill>
                  <a:srgbClr val="FFFF00"/>
                </a:solidFill>
              </a:rPr>
              <a:t>θ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= </a:t>
            </a:r>
            <a:r>
              <a:rPr lang="en-US" sz="2000" dirty="0" err="1" smtClean="0">
                <a:solidFill>
                  <a:srgbClr val="FFFF00"/>
                </a:solidFill>
              </a:rPr>
              <a:t>arccos</a:t>
            </a:r>
            <a:r>
              <a:rPr lang="en-US" sz="2000" dirty="0" smtClean="0">
                <a:solidFill>
                  <a:srgbClr val="FFFF00"/>
                </a:solidFill>
              </a:rPr>
              <a:t> β = 5.7</a:t>
            </a:r>
            <a:r>
              <a:rPr lang="en-US" sz="2000" baseline="30000" dirty="0" smtClean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rgbClr val="FFFF00"/>
                </a:solidFill>
              </a:rPr>
              <a:t> we view the jet from the side (</a:t>
            </a:r>
            <a:r>
              <a:rPr lang="en-US" sz="2000" dirty="0" err="1" smtClean="0">
                <a:solidFill>
                  <a:srgbClr val="FFFF00"/>
                </a:solidFill>
              </a:rPr>
              <a:t>θ</a:t>
            </a:r>
            <a:r>
              <a:rPr lang="en-US" sz="2000" dirty="0" smtClean="0">
                <a:solidFill>
                  <a:srgbClr val="FFFF00"/>
                </a:solidFill>
              </a:rPr>
              <a:t>’ = 90</a:t>
            </a:r>
            <a:r>
              <a:rPr lang="en-US" sz="2000" baseline="30000" dirty="0" smtClean="0">
                <a:solidFill>
                  <a:srgbClr val="FFFF00"/>
                </a:solidFill>
              </a:rPr>
              <a:t>o </a:t>
            </a:r>
            <a:r>
              <a:rPr lang="en-US" sz="2000" dirty="0" smtClean="0">
                <a:solidFill>
                  <a:srgbClr val="FFFF00"/>
                </a:solidFill>
              </a:rPr>
              <a:t>), giving peak polarization.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b) For ‘galaxies’ we are looking almost straight down the jet </a:t>
            </a:r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n-US" sz="2000" dirty="0" err="1">
                <a:solidFill>
                  <a:srgbClr val="FFFF00"/>
                </a:solidFill>
              </a:rPr>
              <a:t>θ</a:t>
            </a:r>
            <a:r>
              <a:rPr lang="en-US" sz="2000" dirty="0">
                <a:solidFill>
                  <a:srgbClr val="FFFF00"/>
                </a:solidFill>
              </a:rPr>
              <a:t>’ </a:t>
            </a:r>
            <a:r>
              <a:rPr lang="en-US" sz="2000" dirty="0" smtClean="0">
                <a:solidFill>
                  <a:srgbClr val="FFFF00"/>
                </a:solidFill>
              </a:rPr>
              <a:t>&gt; 166</a:t>
            </a:r>
            <a:r>
              <a:rPr lang="en-US" sz="2000" baseline="30000" dirty="0" smtClean="0">
                <a:solidFill>
                  <a:srgbClr val="FFFF00"/>
                </a:solidFill>
              </a:rPr>
              <a:t>o </a:t>
            </a:r>
            <a:r>
              <a:rPr lang="en-US" sz="2000" dirty="0" smtClean="0">
                <a:solidFill>
                  <a:srgbClr val="FFFF00"/>
                </a:solidFill>
              </a:rPr>
              <a:t>), and we see mostly the tangled field.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5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06" y="304800"/>
            <a:ext cx="9859106" cy="4134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47" y="4724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c) Aberration is  crucial for interpreting polarization observations.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d) </a:t>
            </a:r>
            <a:r>
              <a:rPr lang="en-US" sz="2400" dirty="0">
                <a:solidFill>
                  <a:srgbClr val="FFFF00"/>
                </a:solidFill>
              </a:rPr>
              <a:t>Galaxies may suffer additional depolarization in the obscuring torus, but it is probably not required.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38200"/>
            <a:ext cx="249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Jet Lorentz factor =10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38848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2) EVPA-jet </a:t>
            </a:r>
            <a:r>
              <a:rPr lang="en-US" sz="2800" dirty="0" smtClean="0">
                <a:solidFill>
                  <a:srgbClr val="FFFF00"/>
                </a:solidFill>
              </a:rPr>
              <a:t>PA alignment  (5 GHz)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38848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2) EVPA-jet </a:t>
            </a:r>
            <a:r>
              <a:rPr lang="en-US" sz="2800" dirty="0" smtClean="0">
                <a:solidFill>
                  <a:srgbClr val="FFFF00"/>
                </a:solidFill>
              </a:rPr>
              <a:t>PA alignment  (5 GHz)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0406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Cawthorne</a:t>
            </a:r>
            <a:r>
              <a:rPr lang="en-US" dirty="0" smtClean="0">
                <a:solidFill>
                  <a:srgbClr val="FFFF00"/>
                </a:solidFill>
              </a:rPr>
              <a:t> et al. 1993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6657441" cy="2224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41" y="3961722"/>
            <a:ext cx="6630100" cy="2286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cores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343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features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38848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2) EVPA-jet </a:t>
            </a:r>
            <a:r>
              <a:rPr lang="en-US" sz="2800" dirty="0" smtClean="0">
                <a:solidFill>
                  <a:srgbClr val="FFFF00"/>
                </a:solidFill>
              </a:rPr>
              <a:t>PA alignment   (15 GHz)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0406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Lister &amp; Homan 2005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4783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cores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147839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features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133600"/>
            <a:ext cx="3414857" cy="3108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2458"/>
            <a:ext cx="3332572" cy="31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38848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2) EVPA-jet </a:t>
            </a:r>
            <a:r>
              <a:rPr lang="en-US" sz="2800" dirty="0" smtClean="0">
                <a:solidFill>
                  <a:srgbClr val="FFFF00"/>
                </a:solidFill>
              </a:rPr>
              <a:t>PA alignment   (43 GHz)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0406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Lister 2001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4783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cores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147839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j</a:t>
            </a:r>
            <a:r>
              <a:rPr lang="en-US" sz="2400" dirty="0" smtClean="0">
                <a:solidFill>
                  <a:srgbClr val="FFFF00"/>
                </a:solidFill>
              </a:rPr>
              <a:t>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features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3492572" cy="311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02" y="2209800"/>
            <a:ext cx="3631170" cy="31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2" y="780411"/>
            <a:ext cx="777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3) </a:t>
            </a:r>
            <a:r>
              <a:rPr lang="en-US" sz="2800" dirty="0" smtClean="0">
                <a:solidFill>
                  <a:srgbClr val="FFFF00"/>
                </a:solidFill>
              </a:rPr>
              <a:t>Two possible models </a:t>
            </a:r>
            <a:r>
              <a:rPr lang="en-US" sz="2800" dirty="0">
                <a:solidFill>
                  <a:srgbClr val="FFFF00"/>
                </a:solidFill>
              </a:rPr>
              <a:t>for misaligned </a:t>
            </a:r>
            <a:r>
              <a:rPr lang="en-US" sz="2800" dirty="0" smtClean="0">
                <a:solidFill>
                  <a:srgbClr val="FFFF00"/>
                </a:solidFill>
              </a:rPr>
              <a:t>EVPAs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Oblique shocks</a:t>
            </a:r>
          </a:p>
          <a:p>
            <a:pPr marL="457200" indent="-457200">
              <a:buAutoNum type="alphaLcParenR"/>
            </a:pP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rgbClr val="FFFF00"/>
                </a:solidFill>
              </a:rPr>
              <a:t>Differential Doppler effect in a conical jet</a:t>
            </a:r>
          </a:p>
          <a:p>
            <a:pPr marL="457200" indent="-457200">
              <a:buAutoNum type="alphaLcParenR"/>
            </a:pP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780411"/>
            <a:ext cx="351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3a) Oblique shocks?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3666"/>
            <a:ext cx="4377490" cy="411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532515" cy="187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24598"/>
            <a:ext cx="5334000" cy="1423801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12514571">
            <a:off x="5083646" y="2927024"/>
            <a:ext cx="454395" cy="41880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9128" y="2905595"/>
            <a:ext cx="47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ξ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953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Lind &amp; </a:t>
            </a:r>
            <a:r>
              <a:rPr lang="en-US" dirty="0" err="1" smtClean="0">
                <a:solidFill>
                  <a:srgbClr val="FFFF00"/>
                </a:solidFill>
              </a:rPr>
              <a:t>Blandford</a:t>
            </a:r>
            <a:r>
              <a:rPr lang="en-US" dirty="0" smtClean="0">
                <a:solidFill>
                  <a:srgbClr val="FFFF00"/>
                </a:solidFill>
              </a:rPr>
              <a:t> 1985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Cawthorne</a:t>
            </a:r>
            <a:r>
              <a:rPr lang="en-US" dirty="0" smtClean="0">
                <a:solidFill>
                  <a:srgbClr val="FFFF00"/>
                </a:solidFill>
              </a:rPr>
              <a:t> &amp; Cobb 1990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Bicknell &amp; </a:t>
            </a:r>
            <a:r>
              <a:rPr lang="en-US" dirty="0" err="1" smtClean="0">
                <a:solidFill>
                  <a:srgbClr val="FFFF00"/>
                </a:solidFill>
              </a:rPr>
              <a:t>Begelman</a:t>
            </a:r>
            <a:r>
              <a:rPr lang="en-US" dirty="0" smtClean="0">
                <a:solidFill>
                  <a:srgbClr val="FFFF00"/>
                </a:solidFill>
              </a:rPr>
              <a:t> 1996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Cawthorne</a:t>
            </a:r>
            <a:r>
              <a:rPr lang="en-US" dirty="0" smtClean="0">
                <a:solidFill>
                  <a:srgbClr val="FFFF00"/>
                </a:solidFill>
              </a:rPr>
              <a:t> 2006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6873621" y="2010087"/>
            <a:ext cx="121158" cy="1981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347208">
            <a:off x="4526763" y="3219366"/>
            <a:ext cx="1421240" cy="12342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OUTLINE OF REVIEW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1) Fractional polarization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2) EVPA-jet alignment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3) Models for misaligned EVPAs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4) Radio-optical EVPA alignment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5) Optical polarization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 smtClean="0">
                <a:solidFill>
                  <a:srgbClr val="FFFF00"/>
                </a:solidFill>
              </a:rPr>
              <a:t>) Rotation measures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 a) observations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				 b) interpretation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8) Circular polarization</a:t>
            </a: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		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9) The Event Horizon Telescope</a:t>
            </a:r>
          </a:p>
          <a:p>
            <a:pPr marL="514350" indent="-514350">
              <a:buAutoNum type="arabicParenR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6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400" y="509503"/>
            <a:ext cx="8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3b) Differential Doppler effect in a conical jet?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0" y="1317486"/>
            <a:ext cx="5492396" cy="5311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905000"/>
            <a:ext cx="182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VLA images of 3C 345: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&lt;-- 5 GHz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&lt;-- 8GHz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6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2" y="780411"/>
            <a:ext cx="8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3b) Differential Doppler effect in a conical jet?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229600" cy="415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872" y="6188242"/>
            <a:ext cx="762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Tick marks are oriented at EVPA (5 GHz) – EVPA (8 GHz)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7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2" y="780411"/>
            <a:ext cx="8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3b) Differential Doppler effect in a conical jet?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7696200" cy="224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US" sz="2400" dirty="0" smtClean="0">
                <a:solidFill>
                  <a:srgbClr val="FFFF00"/>
                </a:solidFill>
              </a:rPr>
              <a:t>In a cylindrical jet, a helical field exhibits an EVPA of 0</a:t>
            </a:r>
            <a:r>
              <a:rPr lang="en-US" sz="2400" baseline="30000" dirty="0" smtClean="0">
                <a:solidFill>
                  <a:srgbClr val="FFFF00"/>
                </a:solidFill>
              </a:rPr>
              <a:t>o </a:t>
            </a:r>
            <a:r>
              <a:rPr lang="en-US" sz="2400" dirty="0" smtClean="0">
                <a:solidFill>
                  <a:srgbClr val="FFFF00"/>
                </a:solidFill>
              </a:rPr>
              <a:t>or 90</a:t>
            </a:r>
            <a:r>
              <a:rPr lang="en-US" sz="2400" baseline="30000" dirty="0" smtClean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FF00"/>
                </a:solidFill>
              </a:rPr>
              <a:t>, depending on the pitch angle. ( Stokes U from the back half of the jet and Stokes U from the front half of the jet cancel.)</a:t>
            </a:r>
          </a:p>
          <a:p>
            <a:pPr marL="400050" indent="-400050">
              <a:buAutoNum type="romanLcPeriod"/>
            </a:pPr>
            <a:endParaRPr lang="en-US" sz="2400" dirty="0">
              <a:solidFill>
                <a:srgbClr val="FFFF00"/>
              </a:solidFill>
            </a:endParaRPr>
          </a:p>
          <a:p>
            <a:pPr marL="400050" indent="-400050"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2" y="780411"/>
            <a:ext cx="8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3b) Differential Doppler effect in a conical jet?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7696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US" sz="2400" dirty="0" smtClean="0">
                <a:solidFill>
                  <a:srgbClr val="FFFF00"/>
                </a:solidFill>
              </a:rPr>
              <a:t>In a cylindrical jet, a helical field exhibits an EVPA of 0</a:t>
            </a:r>
            <a:r>
              <a:rPr lang="en-US" sz="2400" baseline="30000" dirty="0" smtClean="0">
                <a:solidFill>
                  <a:srgbClr val="FFFF00"/>
                </a:solidFill>
              </a:rPr>
              <a:t>o </a:t>
            </a:r>
            <a:r>
              <a:rPr lang="en-US" sz="2400" dirty="0" smtClean="0">
                <a:solidFill>
                  <a:srgbClr val="FFFF00"/>
                </a:solidFill>
              </a:rPr>
              <a:t>or 90</a:t>
            </a:r>
            <a:r>
              <a:rPr lang="en-US" sz="2400" baseline="30000" dirty="0" smtClean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FF00"/>
                </a:solidFill>
              </a:rPr>
              <a:t>, depending on the pitch angle. ( Stokes U from the back half of the jet and Stokes U from the front half of the jet cancel.)</a:t>
            </a:r>
          </a:p>
          <a:p>
            <a:pPr marL="400050" indent="-400050">
              <a:buAutoNum type="romanLcPeriod"/>
            </a:pPr>
            <a:endParaRPr lang="en-US" sz="2400" dirty="0">
              <a:solidFill>
                <a:srgbClr val="FFFF00"/>
              </a:solidFill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solidFill>
                  <a:srgbClr val="FFFF00"/>
                </a:solidFill>
              </a:rPr>
              <a:t>In a conical jet at a small angle to the line of sight, the difference in Doppler factors between the front and the back of the jet breaks the cancellation, Stokes U is no longer zero, and the EVPAs appear “twisted.”</a:t>
            </a:r>
          </a:p>
          <a:p>
            <a:pPr marL="400050" indent="-400050">
              <a:buAutoNum type="romanL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00050" indent="-400050">
              <a:buAutoNum type="romanLcPeriod"/>
            </a:pPr>
            <a:endParaRPr lang="en-US" sz="2400" dirty="0">
              <a:solidFill>
                <a:srgbClr val="FFFF00"/>
              </a:solidFill>
            </a:endParaRPr>
          </a:p>
          <a:p>
            <a:pPr marL="400050" indent="-400050"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2" y="780411"/>
            <a:ext cx="8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3b) Differential Doppler effect in a conical jet?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3691"/>
            <a:ext cx="5365800" cy="525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898073"/>
            <a:ext cx="320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</a:t>
            </a:r>
            <a:r>
              <a:rPr lang="en-US" sz="2000" dirty="0" err="1" smtClean="0">
                <a:solidFill>
                  <a:srgbClr val="FFFF00"/>
                </a:solidFill>
              </a:rPr>
              <a:t>oroidal</a:t>
            </a:r>
            <a:r>
              <a:rPr lang="en-US" sz="2000" dirty="0" smtClean="0">
                <a:solidFill>
                  <a:srgbClr val="FFFF00"/>
                </a:solidFill>
              </a:rPr>
              <a:t> field is generated by a uniform current density.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Add a uniform </a:t>
            </a:r>
            <a:r>
              <a:rPr lang="en-US" sz="2000" dirty="0" err="1" smtClean="0">
                <a:solidFill>
                  <a:srgbClr val="FFFF00"/>
                </a:solidFill>
              </a:rPr>
              <a:t>poloidal</a:t>
            </a:r>
            <a:r>
              <a:rPr lang="en-US" sz="2000" dirty="0" smtClean="0">
                <a:solidFill>
                  <a:srgbClr val="FFFF00"/>
                </a:solidFill>
              </a:rPr>
              <a:t> field.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b = </a:t>
            </a:r>
            <a:r>
              <a:rPr lang="en-US" sz="2000" dirty="0" err="1" smtClean="0">
                <a:solidFill>
                  <a:srgbClr val="FFFF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pol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tor</a:t>
            </a:r>
            <a:r>
              <a:rPr lang="en-US" sz="2000" dirty="0" smtClean="0">
                <a:solidFill>
                  <a:srgbClr val="FFFF00"/>
                </a:solidFill>
              </a:rPr>
              <a:t> at surface.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rgbClr val="FFFF00"/>
                </a:solidFill>
              </a:rPr>
              <a:t>bserved opening angle = 9.4</a:t>
            </a:r>
            <a:r>
              <a:rPr lang="en-US" sz="2000" baseline="30000" dirty="0" smtClean="0">
                <a:solidFill>
                  <a:srgbClr val="FFFF00"/>
                </a:solidFill>
              </a:rPr>
              <a:t>o</a:t>
            </a:r>
            <a:endParaRPr lang="en-US" sz="2000" baseline="30000" dirty="0" smtClean="0"/>
          </a:p>
          <a:p>
            <a:endParaRPr lang="en-US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The</a:t>
            </a:r>
            <a:r>
              <a:rPr lang="en-US" dirty="0" smtClean="0">
                <a:solidFill>
                  <a:srgbClr val="FFFF00"/>
                </a:solidFill>
              </a:rPr>
              <a:t> green spot            marks the region of acceptable models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1731818"/>
            <a:ext cx="519545" cy="3325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96348" y="5029200"/>
            <a:ext cx="4572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Roberts &amp; Wardle 2012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816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3b) Differential Doppler effect in a conical jet?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4422"/>
            <a:ext cx="4436326" cy="5014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1981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 ____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 - - - -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U …….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7526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Nominal model: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pol</a:t>
            </a:r>
            <a:r>
              <a:rPr lang="en-US" sz="2000" dirty="0">
                <a:solidFill>
                  <a:srgbClr val="FFFF00"/>
                </a:solidFill>
              </a:rPr>
              <a:t>/</a:t>
            </a:r>
            <a:r>
              <a:rPr lang="en-US" sz="2000" dirty="0" err="1">
                <a:solidFill>
                  <a:srgbClr val="FFFF00"/>
                </a:solidFill>
              </a:rPr>
              <a:t>B</a:t>
            </a:r>
            <a:r>
              <a:rPr lang="en-US" sz="2000" baseline="-25000" dirty="0" err="1">
                <a:solidFill>
                  <a:srgbClr val="FFFF00"/>
                </a:solidFill>
              </a:rPr>
              <a:t>tor</a:t>
            </a:r>
            <a:r>
              <a:rPr lang="en-US" sz="2000" dirty="0">
                <a:solidFill>
                  <a:srgbClr val="FFFF00"/>
                </a:solidFill>
              </a:rPr>
              <a:t> at </a:t>
            </a:r>
            <a:r>
              <a:rPr lang="en-US" sz="2000" dirty="0" smtClean="0">
                <a:solidFill>
                  <a:srgbClr val="FFFF00"/>
                </a:solidFill>
              </a:rPr>
              <a:t>surface = -0.19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β = 0.97   (</a:t>
            </a:r>
            <a:r>
              <a:rPr lang="el-G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solidFill>
                  <a:srgbClr val="FFFF00"/>
                </a:solidFill>
              </a:rPr>
              <a:t> = 4.1)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Observed opening </a:t>
            </a:r>
            <a:r>
              <a:rPr lang="en-US" sz="2000" dirty="0">
                <a:solidFill>
                  <a:srgbClr val="FFFF00"/>
                </a:solidFill>
              </a:rPr>
              <a:t>angle = </a:t>
            </a:r>
            <a:r>
              <a:rPr lang="en-US" sz="2000" dirty="0" smtClean="0">
                <a:solidFill>
                  <a:srgbClr val="FFFF00"/>
                </a:solidFill>
              </a:rPr>
              <a:t>9.4</a:t>
            </a:r>
            <a:r>
              <a:rPr lang="en-US" sz="2000" baseline="30000" dirty="0" smtClean="0">
                <a:solidFill>
                  <a:srgbClr val="FFFF00"/>
                </a:solidFill>
              </a:rPr>
              <a:t>o</a:t>
            </a:r>
            <a:endParaRPr lang="en-US" sz="2000" baseline="30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intrinsic opening angle = 2.3</a:t>
            </a:r>
            <a:r>
              <a:rPr lang="en-US" sz="2000" baseline="30000" dirty="0" smtClean="0">
                <a:solidFill>
                  <a:srgbClr val="FFFF00"/>
                </a:solidFill>
              </a:rPr>
              <a:t>o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u="sng" dirty="0" smtClean="0">
                <a:solidFill>
                  <a:srgbClr val="FFFF00"/>
                </a:solidFill>
              </a:rPr>
              <a:t>In general, this is a way of breaking the symmetry in an axisymmetric jet, and could be applied on parsec scales too.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248400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Roberts &amp; Wardle 2012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42419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4) </a:t>
            </a:r>
            <a:r>
              <a:rPr lang="en-US" sz="2800" dirty="0" smtClean="0">
                <a:solidFill>
                  <a:srgbClr val="FFFF00"/>
                </a:solidFill>
              </a:rPr>
              <a:t>Radio core EVPA - optical EVPA alignment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9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42419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4) </a:t>
            </a:r>
            <a:r>
              <a:rPr lang="en-US" sz="2800" dirty="0" smtClean="0">
                <a:solidFill>
                  <a:srgbClr val="FFFF00"/>
                </a:solidFill>
              </a:rPr>
              <a:t>Radio core EVPA - optical EVPA alignment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5" y="947410"/>
            <a:ext cx="7283272" cy="5300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40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Gabuzda</a:t>
            </a:r>
            <a:r>
              <a:rPr lang="en-US" dirty="0" smtClean="0">
                <a:solidFill>
                  <a:srgbClr val="FFFF00"/>
                </a:solidFill>
              </a:rPr>
              <a:t> et al. 2006    (mainly BL Lac objects)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4427" y="152400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15 GHz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51869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22 GHz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682" y="4191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43 GHz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91000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70C0"/>
                </a:solidFill>
              </a:rPr>
              <a:t>Corrected for RM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3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5) Optical </a:t>
            </a:r>
            <a:r>
              <a:rPr lang="en-US" sz="2800" dirty="0" smtClean="0">
                <a:solidFill>
                  <a:srgbClr val="FFFF00"/>
                </a:solidFill>
              </a:rPr>
              <a:t>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Correlated changes </a:t>
            </a:r>
            <a:r>
              <a:rPr lang="en-US" sz="2000" dirty="0" smtClean="0">
                <a:solidFill>
                  <a:srgbClr val="FFFF00"/>
                </a:solidFill>
              </a:rPr>
              <a:t>would be strong evidence for co-spatial emission regions.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5) Optical </a:t>
            </a:r>
            <a:r>
              <a:rPr lang="en-US" sz="2800" dirty="0" smtClean="0">
                <a:solidFill>
                  <a:srgbClr val="FFFF00"/>
                </a:solidFill>
              </a:rPr>
              <a:t>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1430585"/>
            <a:ext cx="6019800" cy="4199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D’Arcangelo</a:t>
            </a:r>
            <a:r>
              <a:rPr lang="en-US" dirty="0" smtClean="0">
                <a:solidFill>
                  <a:srgbClr val="FFFF00"/>
                </a:solidFill>
              </a:rPr>
              <a:t> et al. 2007      also 0836+710, </a:t>
            </a:r>
            <a:r>
              <a:rPr lang="en-US" dirty="0" err="1" smtClean="0">
                <a:solidFill>
                  <a:srgbClr val="FFFF00"/>
                </a:solidFill>
              </a:rPr>
              <a:t>Jorstad</a:t>
            </a:r>
            <a:r>
              <a:rPr lang="en-US" dirty="0" smtClean="0">
                <a:solidFill>
                  <a:srgbClr val="FFFF00"/>
                </a:solidFill>
              </a:rPr>
              <a:t>, this meeting, and </a:t>
            </a:r>
            <a:r>
              <a:rPr lang="en-US" dirty="0" err="1" smtClean="0">
                <a:solidFill>
                  <a:srgbClr val="FFFF00"/>
                </a:solidFill>
              </a:rPr>
              <a:t>Troitskiy</a:t>
            </a:r>
            <a:r>
              <a:rPr lang="en-US" dirty="0" smtClean="0">
                <a:solidFill>
                  <a:srgbClr val="FFFF00"/>
                </a:solidFill>
              </a:rPr>
              <a:t>, poster #34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081" y="1600200"/>
            <a:ext cx="2460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PKS 0420-014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continuous line = optical (450-750 nm)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rgbClr val="FFFF00"/>
                </a:solidFill>
              </a:rPr>
              <a:t>otted line = 43 GHz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“</a:t>
            </a:r>
            <a:r>
              <a:rPr lang="en-US" sz="2000" dirty="0" err="1" smtClean="0">
                <a:solidFill>
                  <a:srgbClr val="FFFF00"/>
                </a:solidFill>
              </a:rPr>
              <a:t>pseudocore</a:t>
            </a:r>
            <a:r>
              <a:rPr lang="en-US" sz="2000" dirty="0" smtClean="0">
                <a:solidFill>
                  <a:srgbClr val="FFFF00"/>
                </a:solidFill>
              </a:rPr>
              <a:t>”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d</a:t>
            </a:r>
            <a:r>
              <a:rPr lang="en-US" sz="2000" dirty="0" smtClean="0">
                <a:solidFill>
                  <a:srgbClr val="FFFF00"/>
                </a:solidFill>
              </a:rPr>
              <a:t>ashed line = 43 GHz</a:t>
            </a:r>
          </a:p>
          <a:p>
            <a:r>
              <a:rPr lang="en-US" sz="2000" dirty="0">
                <a:solidFill>
                  <a:srgbClr val="FFFF00"/>
                </a:solidFill>
              </a:rPr>
              <a:t>f</a:t>
            </a:r>
            <a:r>
              <a:rPr lang="en-US" sz="2000" dirty="0" smtClean="0">
                <a:solidFill>
                  <a:srgbClr val="FFFF00"/>
                </a:solidFill>
              </a:rPr>
              <a:t>irst jet component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61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34559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-609600"/>
            <a:ext cx="9067800" cy="117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2419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5) Optical </a:t>
            </a:r>
            <a:r>
              <a:rPr lang="en-US" sz="2800" dirty="0" smtClean="0">
                <a:solidFill>
                  <a:srgbClr val="FFFF00"/>
                </a:solidFill>
              </a:rPr>
              <a:t>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108" y="1143000"/>
            <a:ext cx="3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PKS 1510-089  </a:t>
            </a:r>
            <a:r>
              <a:rPr lang="en-US" dirty="0" err="1" smtClean="0">
                <a:solidFill>
                  <a:srgbClr val="FFFF00"/>
                </a:solidFill>
              </a:rPr>
              <a:t>Marscher</a:t>
            </a:r>
            <a:r>
              <a:rPr lang="en-US" dirty="0" smtClean="0">
                <a:solidFill>
                  <a:srgbClr val="FFFF00"/>
                </a:solidFill>
              </a:rPr>
              <a:t> et al. 2010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54572" cy="6771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1336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In 2009, the optical EVPA rotated 720</a:t>
            </a:r>
            <a:r>
              <a:rPr lang="en-US" sz="2000" baseline="30000" dirty="0" smtClean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rgbClr val="FFFF00"/>
                </a:solidFill>
              </a:rPr>
              <a:t> just prior to a spike in flux and fractional polarization, AND a gamma-ray outburst AND the launch of a new VLBI component.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Similar </a:t>
            </a:r>
            <a:r>
              <a:rPr lang="en-US" sz="2000" dirty="0" err="1" smtClean="0">
                <a:solidFill>
                  <a:srgbClr val="FFFF00"/>
                </a:solidFill>
              </a:rPr>
              <a:t>behaviour</a:t>
            </a:r>
            <a:r>
              <a:rPr lang="en-US" sz="2000" dirty="0" smtClean="0">
                <a:solidFill>
                  <a:srgbClr val="FFFF00"/>
                </a:solidFill>
              </a:rPr>
              <a:t> is seen in other sources, e.g. 3C454.3 (</a:t>
            </a:r>
            <a:r>
              <a:rPr lang="en-US" sz="2000" dirty="0" err="1" smtClean="0">
                <a:solidFill>
                  <a:srgbClr val="FFFF00"/>
                </a:solidFill>
              </a:rPr>
              <a:t>Marscher</a:t>
            </a:r>
            <a:r>
              <a:rPr lang="en-US" sz="2000" dirty="0" smtClean="0">
                <a:solidFill>
                  <a:srgbClr val="FFFF00"/>
                </a:solidFill>
              </a:rPr>
              <a:t>, this meeting), also PKS 1510-089 in 2011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Orienti</a:t>
            </a:r>
            <a:r>
              <a:rPr lang="en-US" sz="2000" dirty="0" smtClean="0">
                <a:solidFill>
                  <a:srgbClr val="FFFF00"/>
                </a:solidFill>
              </a:rPr>
              <a:t>, this meeting).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2419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5) Optical </a:t>
            </a:r>
            <a:r>
              <a:rPr lang="en-US" sz="2800" dirty="0" smtClean="0">
                <a:solidFill>
                  <a:srgbClr val="FFFF00"/>
                </a:solidFill>
              </a:rPr>
              <a:t>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108" y="1143000"/>
            <a:ext cx="393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PKS 1510-089  </a:t>
            </a:r>
            <a:r>
              <a:rPr lang="en-US" dirty="0" err="1" smtClean="0">
                <a:solidFill>
                  <a:srgbClr val="FFFF00"/>
                </a:solidFill>
              </a:rPr>
              <a:t>Marscher</a:t>
            </a:r>
            <a:r>
              <a:rPr lang="en-US" dirty="0" smtClean="0">
                <a:solidFill>
                  <a:srgbClr val="FFFF00"/>
                </a:solidFill>
              </a:rPr>
              <a:t> et al. 2010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54572" cy="6771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227096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Model from </a:t>
            </a:r>
            <a:r>
              <a:rPr lang="en-US" sz="2000" dirty="0" err="1" smtClean="0">
                <a:solidFill>
                  <a:srgbClr val="FFFF00"/>
                </a:solidFill>
              </a:rPr>
              <a:t>Marscher</a:t>
            </a:r>
            <a:r>
              <a:rPr lang="en-US" sz="2000" dirty="0" smtClean="0">
                <a:solidFill>
                  <a:srgbClr val="FFFF00"/>
                </a:solidFill>
              </a:rPr>
              <a:t> et al. 2005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2578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Many features of this model are very plausible. Almost impossible to get here without multi-wavelength, close-spaced monitoring and imaging.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4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5710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6) Rotation M</a:t>
            </a:r>
            <a:r>
              <a:rPr lang="en-US" sz="2800" dirty="0" smtClean="0">
                <a:solidFill>
                  <a:srgbClr val="FFFF00"/>
                </a:solidFill>
              </a:rPr>
              <a:t>easures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8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5710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6) Rotation M</a:t>
            </a:r>
            <a:r>
              <a:rPr lang="en-US" sz="2800" dirty="0" smtClean="0">
                <a:solidFill>
                  <a:srgbClr val="FFFF00"/>
                </a:solidFill>
              </a:rPr>
              <a:t>easures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Zavala &amp; Taylor  2004, peering through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“Faraday’s Fog”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PKS 0458-020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8-15 GHz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0397"/>
            <a:ext cx="6360343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5710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6) Rotation M</a:t>
            </a:r>
            <a:r>
              <a:rPr lang="en-US" sz="2800" dirty="0" smtClean="0">
                <a:solidFill>
                  <a:srgbClr val="FFFF00"/>
                </a:solidFill>
              </a:rPr>
              <a:t>easures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236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Hovatta</a:t>
            </a:r>
            <a:r>
              <a:rPr lang="en-US" sz="2000" dirty="0" smtClean="0">
                <a:solidFill>
                  <a:srgbClr val="FFFF00"/>
                </a:solidFill>
              </a:rPr>
              <a:t> et al  2012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PKS 0458-020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8-15 GHz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Note how they solve the problem of how to show error bars on a false color image.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9270"/>
            <a:ext cx="6441794" cy="56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5710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6) Rotation M</a:t>
            </a:r>
            <a:r>
              <a:rPr lang="en-US" sz="2800" dirty="0" smtClean="0">
                <a:solidFill>
                  <a:srgbClr val="FFFF00"/>
                </a:solidFill>
              </a:rPr>
              <a:t>easures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Hovatta</a:t>
            </a:r>
            <a:r>
              <a:rPr lang="en-US" sz="2000" dirty="0" smtClean="0">
                <a:solidFill>
                  <a:srgbClr val="FFFF00"/>
                </a:solidFill>
              </a:rPr>
              <a:t> et al  2012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8-15 GHz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9930"/>
            <a:ext cx="51054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5908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Very few RMs are &gt; 1000 rad/m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 .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(This corresponds to 23</a:t>
            </a:r>
            <a:r>
              <a:rPr lang="en-US" sz="2000" baseline="30000" dirty="0" smtClean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rgbClr val="FFFF00"/>
                </a:solidFill>
              </a:rPr>
              <a:t> EVPA rotation at 15 GHz, which is not enough to align the EVPAs with the jet direction. But see Lister, next talk.)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Cores have bigger RMs than jets.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Quasars have bigger RMs than BL Lac objects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819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cores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334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jets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2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5710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6) Rotation M</a:t>
            </a:r>
            <a:r>
              <a:rPr lang="en-US" sz="2800" dirty="0" smtClean="0">
                <a:solidFill>
                  <a:srgbClr val="FFFF00"/>
                </a:solidFill>
              </a:rPr>
              <a:t>easures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Algaba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Gabuzda</a:t>
            </a:r>
            <a:r>
              <a:rPr lang="en-US" sz="2000" dirty="0" smtClean="0">
                <a:solidFill>
                  <a:srgbClr val="FFFF00"/>
                </a:solidFill>
              </a:rPr>
              <a:t> &amp; Smith  2012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12-43 GHz   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Core RMs are much higher at higher frequencies.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For a </a:t>
            </a:r>
            <a:r>
              <a:rPr lang="en-US" sz="2000" dirty="0" err="1" smtClean="0">
                <a:solidFill>
                  <a:srgbClr val="FFFF00"/>
                </a:solidFill>
              </a:rPr>
              <a:t>Blandford-Königl</a:t>
            </a:r>
            <a:r>
              <a:rPr lang="en-US" sz="2000" dirty="0" smtClean="0">
                <a:solidFill>
                  <a:srgbClr val="FFFF00"/>
                </a:solidFill>
              </a:rPr>
              <a:t> jet, the distance of the </a:t>
            </a:r>
            <a:r>
              <a:rPr lang="el-GR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dirty="0" smtClean="0">
                <a:solidFill>
                  <a:srgbClr val="FFFF00"/>
                </a:solidFill>
              </a:rPr>
              <a:t> = 1 surface from the apex of the jet </a:t>
            </a:r>
            <a:r>
              <a:rPr lang="en-US" sz="2000" dirty="0">
                <a:solidFill>
                  <a:srgbClr val="FFFF00"/>
                </a:solidFill>
              </a:rPr>
              <a:t>~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 smtClean="0">
                <a:solidFill>
                  <a:srgbClr val="FFFF00"/>
                </a:solidFill>
              </a:rPr>
              <a:t>λ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FFFF00"/>
              </a:solidFill>
              <a:latin typeface="Symbol" pitchFamily="18" charset="2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It is very plausible that at higher frequencies the lines of sight go through regions of higher density and magnetic field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428"/>
            <a:ext cx="5106286" cy="67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cores clearly contain complex Faraday screens which it may not be possible to resolve spatially.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This may be a good place to try wide band Faraday synthesis: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Original idea: Burn 1966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Resuscitated by </a:t>
            </a:r>
            <a:r>
              <a:rPr lang="en-US" sz="2000" dirty="0" err="1" smtClean="0">
                <a:solidFill>
                  <a:srgbClr val="FFFF00"/>
                </a:solidFill>
              </a:rPr>
              <a:t>Brentjens</a:t>
            </a:r>
            <a:r>
              <a:rPr lang="en-US" sz="2000" dirty="0" smtClean="0">
                <a:solidFill>
                  <a:srgbClr val="FFFF00"/>
                </a:solidFill>
              </a:rPr>
              <a:t> &amp; de </a:t>
            </a:r>
            <a:r>
              <a:rPr lang="en-US" sz="2000" dirty="0" err="1" smtClean="0">
                <a:solidFill>
                  <a:srgbClr val="FFFF00"/>
                </a:solidFill>
              </a:rPr>
              <a:t>Bruyn</a:t>
            </a:r>
            <a:r>
              <a:rPr lang="en-US" sz="2000" dirty="0" smtClean="0">
                <a:solidFill>
                  <a:srgbClr val="FFFF00"/>
                </a:solidFill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67964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cores clearly contain complex Faraday screens that may not be possible to resolve spatially.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This may be a good place to try wide band Faraday synthesis: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Original idea: Burn 1966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Resuscitated by </a:t>
            </a:r>
            <a:r>
              <a:rPr lang="en-US" sz="2000" dirty="0" err="1" smtClean="0">
                <a:solidFill>
                  <a:srgbClr val="FFFF00"/>
                </a:solidFill>
              </a:rPr>
              <a:t>Brentjens</a:t>
            </a:r>
            <a:r>
              <a:rPr lang="en-US" sz="2000" dirty="0" smtClean="0">
                <a:solidFill>
                  <a:srgbClr val="FFFF00"/>
                </a:solidFill>
              </a:rPr>
              <a:t> &amp; de </a:t>
            </a:r>
            <a:r>
              <a:rPr lang="en-US" sz="2000" dirty="0" err="1" smtClean="0">
                <a:solidFill>
                  <a:srgbClr val="FFFF00"/>
                </a:solidFill>
              </a:rPr>
              <a:t>Bruyn</a:t>
            </a:r>
            <a:r>
              <a:rPr lang="en-US" sz="2000" dirty="0" smtClean="0">
                <a:solidFill>
                  <a:srgbClr val="FFFF00"/>
                </a:solidFill>
              </a:rPr>
              <a:t> 2005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Illustrated by ATCA </a:t>
            </a:r>
            <a:r>
              <a:rPr lang="en-US" sz="2000" dirty="0">
                <a:solidFill>
                  <a:srgbClr val="FFFF00"/>
                </a:solidFill>
              </a:rPr>
              <a:t>observations of PKS B </a:t>
            </a:r>
            <a:r>
              <a:rPr lang="en-US" sz="2000" dirty="0" smtClean="0">
                <a:solidFill>
                  <a:srgbClr val="FFFF00"/>
                </a:solidFill>
              </a:rPr>
              <a:t>1610-771, an unresolved, 3 </a:t>
            </a:r>
            <a:r>
              <a:rPr lang="en-US" sz="2000" dirty="0" err="1" smtClean="0">
                <a:solidFill>
                  <a:srgbClr val="FFFF00"/>
                </a:solidFill>
              </a:rPr>
              <a:t>Jy</a:t>
            </a:r>
            <a:r>
              <a:rPr lang="en-US" sz="2000" dirty="0" smtClean="0">
                <a:solidFill>
                  <a:srgbClr val="FFFF00"/>
                </a:solidFill>
              </a:rPr>
              <a:t>, z=1.71 quasar,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using </a:t>
            </a:r>
            <a:r>
              <a:rPr lang="en-US" sz="2000" dirty="0">
                <a:solidFill>
                  <a:srgbClr val="FFFF00"/>
                </a:solidFill>
              </a:rPr>
              <a:t>a 2 GHz instantaneous bandwidth from 1.1 – 3.1 GHz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O’Sullivan et al 2012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8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479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 - Faraday synthesis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5128"/>
            <a:ext cx="7506217" cy="4598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5856" y="1040904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First model: single RM component. Reduced </a:t>
            </a:r>
            <a:r>
              <a:rPr lang="el-GR" sz="2000" dirty="0" smtClean="0">
                <a:solidFill>
                  <a:srgbClr val="FFFF00"/>
                </a:solidFill>
              </a:rPr>
              <a:t>χ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= 97.3 </a:t>
            </a:r>
          </a:p>
        </p:txBody>
      </p:sp>
    </p:spTree>
    <p:extLst>
      <p:ext uri="{BB962C8B-B14F-4D97-AF65-F5344CB8AC3E}">
        <p14:creationId xmlns:p14="http://schemas.microsoft.com/office/powerpoint/2010/main" val="37392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199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Linear and Circular Polarization VLBI Observations are Difficult. Understanding Your Errors </a:t>
            </a:r>
            <a:r>
              <a:rPr lang="en-US" sz="2800" dirty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s CRUCIAL.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iscussions and simulations of linear polarization, rotation measure and circular polarization imaging and measurement errors in VLBI are essential reading. They include: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2004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Mahud</a:t>
            </a:r>
            <a:r>
              <a:rPr lang="en-US" sz="2400" dirty="0">
                <a:solidFill>
                  <a:srgbClr val="FFFF00"/>
                </a:solidFill>
              </a:rPr>
              <a:t> et al. 2013 (Appendix)</a:t>
            </a:r>
          </a:p>
          <a:p>
            <a:r>
              <a:rPr lang="en-US" sz="2400" dirty="0" err="1">
                <a:solidFill>
                  <a:srgbClr val="FFFF00"/>
                </a:solidFill>
              </a:rPr>
              <a:t>Hovatta</a:t>
            </a:r>
            <a:r>
              <a:rPr lang="en-US" sz="2400" dirty="0">
                <a:solidFill>
                  <a:srgbClr val="FFFF00"/>
                </a:solidFill>
              </a:rPr>
              <a:t> et al. 2012 (Appendix)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Taylor and Zavala 2010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Homan and Lister </a:t>
            </a:r>
            <a:r>
              <a:rPr lang="en-US" sz="2400" dirty="0" smtClean="0">
                <a:solidFill>
                  <a:srgbClr val="FFFF00"/>
                </a:solidFill>
              </a:rPr>
              <a:t>2006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Roberts, Wardle and Brown 1994 (Appendix)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et al.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0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479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 - Faraday synthesis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199"/>
            <a:ext cx="7595141" cy="4784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" y="1386840"/>
            <a:ext cx="1181617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5856" y="104090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Second model: single RM component plus a Burn-type depolarizing screen. Reduced </a:t>
            </a:r>
            <a:r>
              <a:rPr lang="el-GR" sz="2000" dirty="0" smtClean="0">
                <a:solidFill>
                  <a:srgbClr val="FFFF00"/>
                </a:solidFill>
              </a:rPr>
              <a:t>χ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= 1.41</a:t>
            </a:r>
          </a:p>
        </p:txBody>
      </p:sp>
    </p:spTree>
    <p:extLst>
      <p:ext uri="{BB962C8B-B14F-4D97-AF65-F5344CB8AC3E}">
        <p14:creationId xmlns:p14="http://schemas.microsoft.com/office/powerpoint/2010/main" val="131042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479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 - Faraday synthesis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2" y="1981200"/>
            <a:ext cx="7659127" cy="4672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040904"/>
            <a:ext cx="7010400" cy="73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Final model: two components with different polarizations and rotation measures, (107 and 78 rad/m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). Reduced </a:t>
            </a:r>
            <a:r>
              <a:rPr lang="el-GR" sz="2000" dirty="0" smtClean="0">
                <a:solidFill>
                  <a:srgbClr val="FFFF00"/>
                </a:solidFill>
              </a:rPr>
              <a:t>χ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= 1.04</a:t>
            </a:r>
          </a:p>
        </p:txBody>
      </p:sp>
    </p:spTree>
    <p:extLst>
      <p:ext uri="{BB962C8B-B14F-4D97-AF65-F5344CB8AC3E}">
        <p14:creationId xmlns:p14="http://schemas.microsoft.com/office/powerpoint/2010/main" val="316408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Measures: </a:t>
            </a:r>
            <a:r>
              <a:rPr lang="en-US" sz="2400" dirty="0" smtClean="0">
                <a:solidFill>
                  <a:srgbClr val="FFFF00"/>
                </a:solidFill>
              </a:rPr>
              <a:t>3C120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</a:rPr>
              <a:t>(Gomez et al. 2008)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1"/>
            <a:ext cx="2213361" cy="563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905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Observations at 15, 22 and 43 GHz, </a:t>
            </a:r>
            <a:r>
              <a:rPr lang="en-US" sz="2000" dirty="0">
                <a:solidFill>
                  <a:srgbClr val="FFFF00"/>
                </a:solidFill>
              </a:rPr>
              <a:t>b</a:t>
            </a:r>
            <a:r>
              <a:rPr lang="en-US" sz="2000" dirty="0" smtClean="0">
                <a:solidFill>
                  <a:srgbClr val="FFFF00"/>
                </a:solidFill>
              </a:rPr>
              <a:t>etween 2001.00 and 2001.86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Clearly there is some variability in the small scale Rotation Measure structure.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5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6) Rotation Measures: </a:t>
            </a:r>
            <a:r>
              <a:rPr lang="en-US" sz="2400" dirty="0" smtClean="0">
                <a:solidFill>
                  <a:srgbClr val="FFFF00"/>
                </a:solidFill>
              </a:rPr>
              <a:t>3C120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</a:rPr>
              <a:t>(Gomez et al. 2008)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199"/>
            <a:ext cx="2213361" cy="5638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79316"/>
            <a:ext cx="6618182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066800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Average of all 11 RM maps together. Note the green patch of very high RM, and the transverse gradient next to it.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Note also that the magnetic field direction is everywhere aligned with the jet.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Measures: </a:t>
            </a:r>
            <a:r>
              <a:rPr lang="en-US" sz="2400" dirty="0" smtClean="0">
                <a:solidFill>
                  <a:srgbClr val="FFFF00"/>
                </a:solidFill>
              </a:rPr>
              <a:t>3C120 </a:t>
            </a:r>
            <a:r>
              <a:rPr lang="en-US" sz="2000" dirty="0" smtClean="0">
                <a:solidFill>
                  <a:srgbClr val="FFFF00"/>
                </a:solidFill>
              </a:rPr>
              <a:t>(Gomez et al. 2008)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0529"/>
            <a:ext cx="4747254" cy="5545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15240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fractional polarization structure is striated, with high fractional polarization towards the edges of the jet, and low polarization along the center line.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66" y="4497366"/>
            <a:ext cx="3568867" cy="21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3C120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(Gomez et al. 2008)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98525"/>
            <a:ext cx="1461464" cy="170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16" y="1132820"/>
            <a:ext cx="3855354" cy="5572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998525"/>
            <a:ext cx="2851234" cy="170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32820"/>
            <a:ext cx="4908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Upper: 	transverse slices in fractional      	polarization at three frequencies.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The black line is Rotation Measure.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9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3C120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(Gomez et al. 2008)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98525"/>
            <a:ext cx="1461464" cy="170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16" y="1132820"/>
            <a:ext cx="3855354" cy="5572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998525"/>
            <a:ext cx="2851234" cy="170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32820"/>
            <a:ext cx="4908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Upper: 	transverse slice in fractional      	polarization at three frequencies.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The black line is Rotation Measure.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Lower:	longitudinal slice in fractional 	polarization at three frequencies.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	The Rotation Measure (black line) 	peaks at a dip in % polarization, and	is most likely due to interaction with  </a:t>
            </a:r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an external cloud.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3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3C273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(T. Chen Ph.D. </a:t>
            </a:r>
            <a:r>
              <a:rPr lang="en-US" sz="2000" smtClean="0">
                <a:solidFill>
                  <a:srgbClr val="FFFF00"/>
                </a:solidFill>
              </a:rPr>
              <a:t>2005)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98736"/>
            <a:ext cx="3691701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219200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6 epochs in 1999 &amp; 2000 at 8, 15 &amp; 22 GHz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Middle: Polarized intensity. Tick marks show the “B field” (EVPA + </a:t>
            </a:r>
            <a:r>
              <a:rPr lang="el-GR" sz="2000" dirty="0" smtClean="0">
                <a:solidFill>
                  <a:srgbClr val="FFFF00"/>
                </a:solidFill>
              </a:rPr>
              <a:t>π</a:t>
            </a:r>
            <a:r>
              <a:rPr lang="en-US" sz="2000" dirty="0" smtClean="0">
                <a:solidFill>
                  <a:srgbClr val="FFFF00"/>
                </a:solidFill>
              </a:rPr>
              <a:t>/2), corrected for Faraday rotation.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The B field is nearly everywhere aligned with the jet direction.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Lower: Rotation measure. The transverse gradients are clear.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2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5407" y="686544"/>
            <a:ext cx="4089347" cy="6019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3C273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(T. Chen Ph.D. </a:t>
            </a:r>
            <a:r>
              <a:rPr lang="en-US" sz="2000" smtClean="0">
                <a:solidFill>
                  <a:srgbClr val="FFFF00"/>
                </a:solidFill>
              </a:rPr>
              <a:t>2005)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28006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transverse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RM slice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6672" y="410561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ransverse  RM slice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627789"/>
            <a:ext cx="3055600" cy="198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Average of 6 polarization images to improve SNR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Top and bottom: plots of EVPA and p versus </a:t>
            </a:r>
            <a:r>
              <a:rPr lang="el-GR" sz="2000" dirty="0" smtClean="0">
                <a:solidFill>
                  <a:srgbClr val="FFFF00"/>
                </a:solidFill>
              </a:rPr>
              <a:t>λ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 at 6 locations.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800" y="5029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FFFF00"/>
                </a:solidFill>
              </a:rPr>
              <a:t>The transverse gradient in RM can be seen over most of the length of the jet. 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pic>
        <p:nvPicPr>
          <p:cNvPr id="7" name="Picture 6" descr="3c273b_rm_XUK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4027634" cy="5860168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369302" y="2426676"/>
            <a:ext cx="489204" cy="3231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1800" y="4267200"/>
            <a:ext cx="617201" cy="3231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interpretation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 RM gradient suggests a </a:t>
            </a:r>
            <a:r>
              <a:rPr lang="en-US" sz="2000" i="1" dirty="0" err="1" smtClean="0">
                <a:solidFill>
                  <a:srgbClr val="FFFF00"/>
                </a:solidFill>
              </a:rPr>
              <a:t>toroidal</a:t>
            </a:r>
            <a:r>
              <a:rPr lang="en-US" sz="2000" i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component of the magnetic field (and hence by Ampère’s Law, a jet current)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4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85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1) Fractional 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Data from MOJAVE at 15 GHz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Lister &amp; Homan 2005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7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interpretation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 RM gradient suggests a </a:t>
            </a:r>
            <a:r>
              <a:rPr lang="en-US" sz="2000" i="1" dirty="0" err="1" smtClean="0">
                <a:solidFill>
                  <a:srgbClr val="FFFF00"/>
                </a:solidFill>
              </a:rPr>
              <a:t>toroidal</a:t>
            </a:r>
            <a:r>
              <a:rPr lang="en-US" sz="2000" dirty="0" smtClean="0">
                <a:solidFill>
                  <a:srgbClr val="FFFF00"/>
                </a:solidFill>
              </a:rPr>
              <a:t> component of the magnetic field (and hence by Ampère’s Law, a jet current)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</a:rPr>
              <a:t>helical </a:t>
            </a:r>
            <a:r>
              <a:rPr lang="en-US" sz="2000" dirty="0" smtClean="0">
                <a:solidFill>
                  <a:srgbClr val="FFFF00"/>
                </a:solidFill>
              </a:rPr>
              <a:t>magnetic field requires a </a:t>
            </a:r>
            <a:r>
              <a:rPr lang="en-US" sz="2000" dirty="0" err="1" smtClean="0">
                <a:solidFill>
                  <a:srgbClr val="FFFF00"/>
                </a:solidFill>
              </a:rPr>
              <a:t>poloidal</a:t>
            </a:r>
            <a:r>
              <a:rPr lang="en-US" sz="2000" dirty="0" smtClean="0">
                <a:solidFill>
                  <a:srgbClr val="FFFF00"/>
                </a:solidFill>
              </a:rPr>
              <a:t> component of comparable magnitude </a:t>
            </a:r>
            <a:r>
              <a:rPr lang="en-US" sz="2000" i="1" dirty="0" smtClean="0">
                <a:solidFill>
                  <a:srgbClr val="FFFF00"/>
                </a:solidFill>
              </a:rPr>
              <a:t>that is vector ordered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interpretation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388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 RM gradient suggests a </a:t>
            </a:r>
            <a:r>
              <a:rPr lang="en-US" sz="2000" dirty="0" err="1" smtClean="0">
                <a:solidFill>
                  <a:srgbClr val="FFFF00"/>
                </a:solidFill>
              </a:rPr>
              <a:t>toroidal</a:t>
            </a:r>
            <a:r>
              <a:rPr lang="en-US" sz="2000" dirty="0" smtClean="0">
                <a:solidFill>
                  <a:srgbClr val="FFFF00"/>
                </a:solidFill>
              </a:rPr>
              <a:t> component of the magnetic field (and hence by Ampère’s Law, a jet current)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A </a:t>
            </a:r>
            <a:r>
              <a:rPr lang="en-US" sz="2000" i="1" dirty="0">
                <a:solidFill>
                  <a:srgbClr val="FFFF00"/>
                </a:solidFill>
              </a:rPr>
              <a:t>helical </a:t>
            </a:r>
            <a:r>
              <a:rPr lang="en-US" sz="2000" dirty="0">
                <a:solidFill>
                  <a:srgbClr val="FFFF00"/>
                </a:solidFill>
              </a:rPr>
              <a:t>magnetic field requires a </a:t>
            </a:r>
            <a:r>
              <a:rPr lang="en-US" sz="2000" dirty="0" err="1">
                <a:solidFill>
                  <a:srgbClr val="FFFF00"/>
                </a:solidFill>
              </a:rPr>
              <a:t>poloidal</a:t>
            </a:r>
            <a:r>
              <a:rPr lang="en-US" sz="2000" dirty="0">
                <a:solidFill>
                  <a:srgbClr val="FFFF00"/>
                </a:solidFill>
              </a:rPr>
              <a:t> component of comparable magnitude </a:t>
            </a:r>
            <a:r>
              <a:rPr lang="en-US" sz="2000" i="1" dirty="0">
                <a:solidFill>
                  <a:srgbClr val="FFFF00"/>
                </a:solidFill>
              </a:rPr>
              <a:t>that is vector ordered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Viewed from most directions, a helical field exhibits strong transverse asymmetries in both total intensity and polarization.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Laing, </a:t>
            </a:r>
            <a:r>
              <a:rPr lang="en-US" dirty="0" err="1" smtClean="0">
                <a:solidFill>
                  <a:srgbClr val="FFFF00"/>
                </a:solidFill>
              </a:rPr>
              <a:t>Canvin</a:t>
            </a:r>
            <a:r>
              <a:rPr lang="en-US" dirty="0" smtClean="0">
                <a:solidFill>
                  <a:srgbClr val="FFFF00"/>
                </a:solidFill>
              </a:rPr>
              <a:t> and Bridle 2006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5105401" cy="5739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1905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Θ</a:t>
            </a:r>
            <a:r>
              <a:rPr lang="en-US" sz="2800" b="1" dirty="0" smtClean="0">
                <a:solidFill>
                  <a:srgbClr val="FF0000"/>
                </a:solidFill>
              </a:rPr>
              <a:t>’ = 45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o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2133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Θ</a:t>
            </a:r>
            <a:r>
              <a:rPr lang="en-US" sz="2800" b="1" dirty="0">
                <a:solidFill>
                  <a:srgbClr val="FF0000"/>
                </a:solidFill>
              </a:rPr>
              <a:t>’ = </a:t>
            </a:r>
            <a:r>
              <a:rPr lang="en-US" sz="2800" b="1" dirty="0" smtClean="0">
                <a:solidFill>
                  <a:srgbClr val="FF0000"/>
                </a:solidFill>
              </a:rPr>
              <a:t>90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o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8482">
            <a:off x="3973972" y="2305027"/>
            <a:ext cx="12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Θ</a:t>
            </a:r>
            <a:r>
              <a:rPr lang="en-US" b="1" dirty="0">
                <a:solidFill>
                  <a:srgbClr val="FF0000"/>
                </a:solidFill>
              </a:rPr>
              <a:t>’ = 45</a:t>
            </a:r>
            <a:r>
              <a:rPr lang="en-US" b="1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 rot="20416980">
            <a:off x="3944674" y="3266438"/>
            <a:ext cx="9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Θ</a:t>
            </a:r>
            <a:r>
              <a:rPr lang="en-US" b="1" dirty="0">
                <a:solidFill>
                  <a:srgbClr val="FF0000"/>
                </a:solidFill>
              </a:rPr>
              <a:t>’ = </a:t>
            </a:r>
            <a:r>
              <a:rPr lang="en-US" b="1" dirty="0" smtClean="0">
                <a:solidFill>
                  <a:srgbClr val="FF0000"/>
                </a:solidFill>
              </a:rPr>
              <a:t>90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a model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(J. Mizrahi 2007)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3358311" cy="2045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686" y="838200"/>
            <a:ext cx="3048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These problems are greatly alleviated if most of the </a:t>
            </a:r>
            <a:r>
              <a:rPr lang="en-US" sz="2000" dirty="0" err="1" smtClean="0">
                <a:solidFill>
                  <a:srgbClr val="FFFF00"/>
                </a:solidFill>
              </a:rPr>
              <a:t>poloidal</a:t>
            </a:r>
            <a:r>
              <a:rPr lang="en-US" sz="2000" dirty="0" smtClean="0">
                <a:solidFill>
                  <a:srgbClr val="FFFF00"/>
                </a:solidFill>
              </a:rPr>
              <a:t> field is NOT vector ordered. Mizrahi’s model contains a uniform current density (which gives the transverse RM gradient) plus sheared loops of field (which give the net magnetic field aligned with the jet.)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0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33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</a:t>
            </a:r>
            <a:r>
              <a:rPr lang="en-US" sz="2800" dirty="0" smtClean="0">
                <a:solidFill>
                  <a:srgbClr val="FFFF00"/>
                </a:solidFill>
              </a:rPr>
              <a:t>) Rotation Measure gradients: </a:t>
            </a:r>
            <a:r>
              <a:rPr lang="en-US" sz="2400" dirty="0" smtClean="0">
                <a:solidFill>
                  <a:srgbClr val="FFFF00"/>
                </a:solidFill>
              </a:rPr>
              <a:t>a model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(J. Mizrahi 2007)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3358311" cy="2045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05200"/>
            <a:ext cx="2087185" cy="20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65" y="3733800"/>
            <a:ext cx="2740991" cy="1828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686" y="838200"/>
            <a:ext cx="3048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These problems are greatly alleviated if most of the </a:t>
            </a:r>
            <a:r>
              <a:rPr lang="en-US" sz="2000" dirty="0" err="1" smtClean="0">
                <a:solidFill>
                  <a:srgbClr val="FFFF00"/>
                </a:solidFill>
              </a:rPr>
              <a:t>poloidal</a:t>
            </a:r>
            <a:r>
              <a:rPr lang="en-US" sz="2000" dirty="0" smtClean="0">
                <a:solidFill>
                  <a:srgbClr val="FFFF00"/>
                </a:solidFill>
              </a:rPr>
              <a:t> field is NOT vector ordered. Mizrahi’s model contains a uniform current density (which gives the transverse RM gradient) plus sheared loops of field (which give the net magnetic field aligned with the jet.)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The resulting polarization can be calculated analytically for </a:t>
            </a:r>
            <a:r>
              <a:rPr lang="el-GR" sz="2000" dirty="0" smtClean="0">
                <a:solidFill>
                  <a:srgbClr val="FFFF00"/>
                </a:solidFill>
              </a:rPr>
              <a:t>α</a:t>
            </a:r>
            <a:r>
              <a:rPr lang="en-US" sz="2000" dirty="0" smtClean="0">
                <a:solidFill>
                  <a:srgbClr val="FFFF00"/>
                </a:solidFill>
              </a:rPr>
              <a:t> = -1.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Model (left) and observed (right) transverse slices of fractional polarization in 3C273.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3774" y="59055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Taylor &amp; Zavala 2005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905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model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520000" cy="6550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371600"/>
            <a:ext cx="327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 GHz    Homan &amp; Lister 2006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4038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aseline="-25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362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quasars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03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BL Lac objects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334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galaxies</a:t>
            </a:r>
            <a:endParaRPr lang="en-US" sz="20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520000" cy="6550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371600"/>
            <a:ext cx="327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 GHz    Homan &amp; Lister 2006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two main ways of generating circular polarization are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rgbClr val="FFFF00"/>
                </a:solidFill>
              </a:rPr>
              <a:t>the intrinsic  CP of synchrotron radiation (p</a:t>
            </a:r>
            <a:r>
              <a:rPr lang="en-US" sz="2000" baseline="-25000" dirty="0" smtClean="0">
                <a:solidFill>
                  <a:srgbClr val="FFFF00"/>
                </a:solidFill>
              </a:rPr>
              <a:t>c</a:t>
            </a:r>
            <a:r>
              <a:rPr lang="en-US" sz="2000" dirty="0" smtClean="0">
                <a:solidFill>
                  <a:srgbClr val="FFFF00"/>
                </a:solidFill>
              </a:rPr>
              <a:t>~ 1/</a:t>
            </a:r>
            <a:r>
              <a:rPr lang="en-US" sz="2000" dirty="0" err="1" smtClean="0">
                <a:solidFill>
                  <a:srgbClr val="FFFF00"/>
                </a:solidFill>
              </a:rPr>
              <a:t>γ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e</a:t>
            </a:r>
            <a:r>
              <a:rPr lang="en-US" sz="2000" dirty="0" smtClean="0">
                <a:solidFill>
                  <a:srgbClr val="FFFF00"/>
                </a:solidFill>
              </a:rPr>
              <a:t>)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rgbClr val="FFFF00"/>
                </a:solidFill>
              </a:rPr>
              <a:t>Faraday conversion of linear to circular. For useful expressions see Wardle &amp; Homan </a:t>
            </a:r>
            <a:r>
              <a:rPr lang="en-US" sz="2000" smtClean="0">
                <a:solidFill>
                  <a:srgbClr val="FFFF00"/>
                </a:solidFill>
              </a:rPr>
              <a:t>2003.</a:t>
            </a:r>
            <a:endParaRPr lang="en-US" sz="2000" baseline="-25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362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quasars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03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BL Lac objects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334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galaxies</a:t>
            </a:r>
            <a:endParaRPr lang="en-US" sz="20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8913"/>
            <a:ext cx="3520000" cy="6550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870286" cy="340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371600"/>
            <a:ext cx="327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 GHz    Homan &amp; Lister 2006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487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obvious correlation between CP and LP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(also true at 5 GHz, see Homan et al 2001, and </a:t>
            </a:r>
            <a:r>
              <a:rPr lang="en-US" dirty="0" err="1" smtClean="0">
                <a:solidFill>
                  <a:srgbClr val="FFFF00"/>
                </a:solidFill>
              </a:rPr>
              <a:t>Rayner</a:t>
            </a:r>
            <a:r>
              <a:rPr lang="en-US" smtClean="0">
                <a:solidFill>
                  <a:srgbClr val="FFFF00"/>
                </a:solidFill>
              </a:rPr>
              <a:t> et al 2000 (ATCA))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9" y="1600200"/>
            <a:ext cx="7702868" cy="5098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219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15-22-43 GHz   </a:t>
            </a:r>
            <a:r>
              <a:rPr lang="en-US" dirty="0" err="1" smtClean="0">
                <a:solidFill>
                  <a:srgbClr val="FFFF00"/>
                </a:solidFill>
              </a:rPr>
              <a:t>Vitrishchak</a:t>
            </a:r>
            <a:r>
              <a:rPr lang="en-US" dirty="0" smtClean="0">
                <a:solidFill>
                  <a:srgbClr val="FFFF00"/>
                </a:solidFill>
              </a:rPr>
              <a:t> et al 2008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219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15-22-43 GHz   </a:t>
            </a:r>
            <a:r>
              <a:rPr lang="en-US" dirty="0" err="1" smtClean="0">
                <a:solidFill>
                  <a:srgbClr val="FFFF00"/>
                </a:solidFill>
              </a:rPr>
              <a:t>Vitrishchak</a:t>
            </a:r>
            <a:r>
              <a:rPr lang="en-US" dirty="0" smtClean="0">
                <a:solidFill>
                  <a:srgbClr val="FFFF00"/>
                </a:solidFill>
              </a:rPr>
              <a:t> et al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828800"/>
            <a:ext cx="4433475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397514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Fractional CP is </a:t>
            </a:r>
            <a:r>
              <a:rPr lang="en-US" sz="2000" u="sng" dirty="0" smtClean="0">
                <a:solidFill>
                  <a:srgbClr val="FFFF00"/>
                </a:solidFill>
              </a:rPr>
              <a:t>higher</a:t>
            </a:r>
            <a:r>
              <a:rPr lang="en-US" sz="2000" dirty="0" smtClean="0">
                <a:solidFill>
                  <a:srgbClr val="FFFF00"/>
                </a:solidFill>
              </a:rPr>
              <a:t> at 43 GHz. . . 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. . . This is probably the signature of an inhomogeneous  </a:t>
            </a:r>
            <a:r>
              <a:rPr lang="en-US" sz="2000" dirty="0" err="1" smtClean="0">
                <a:solidFill>
                  <a:srgbClr val="FFFF00"/>
                </a:solidFill>
              </a:rPr>
              <a:t>Blandford-Königl</a:t>
            </a:r>
            <a:r>
              <a:rPr lang="en-US" sz="2000" dirty="0" smtClean="0">
                <a:solidFill>
                  <a:srgbClr val="FFFF00"/>
                </a:solidFill>
              </a:rPr>
              <a:t> type core, where we expect the CP spectrum to rise with frequency </a:t>
            </a:r>
            <a:r>
              <a:rPr lang="en-US" sz="2000" dirty="0" smtClean="0">
                <a:solidFill>
                  <a:srgbClr val="FFFF00"/>
                </a:solidFill>
              </a:rPr>
              <a:t>for </a:t>
            </a:r>
            <a:r>
              <a:rPr lang="en-US" sz="2000" dirty="0" smtClean="0">
                <a:solidFill>
                  <a:srgbClr val="FFFF00"/>
                </a:solidFill>
              </a:rPr>
              <a:t>both intrinsic and Faraday conversion </a:t>
            </a:r>
            <a:r>
              <a:rPr lang="en-US" sz="2000" dirty="0" smtClean="0">
                <a:solidFill>
                  <a:srgbClr val="FFFF00"/>
                </a:solidFill>
              </a:rPr>
              <a:t>mechanisms (Wardle </a:t>
            </a:r>
            <a:r>
              <a:rPr lang="en-US" sz="2000" dirty="0" smtClean="0">
                <a:solidFill>
                  <a:srgbClr val="FFFF00"/>
                </a:solidFill>
              </a:rPr>
              <a:t>&amp; Homan 2003).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This image of PKS 1055+018  suggests intrinsic CP in a </a:t>
            </a:r>
            <a:r>
              <a:rPr lang="en-US" sz="2000" dirty="0" err="1" smtClean="0">
                <a:solidFill>
                  <a:srgbClr val="FFFF00"/>
                </a:solidFill>
              </a:rPr>
              <a:t>toroidal</a:t>
            </a:r>
            <a:r>
              <a:rPr lang="en-US" sz="2000" dirty="0" smtClean="0">
                <a:solidFill>
                  <a:srgbClr val="FFFF00"/>
                </a:solidFill>
              </a:rPr>
              <a:t> field.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20571112">
            <a:off x="4419600" y="5105400"/>
            <a:ext cx="990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polarization: variability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" y="1372253"/>
            <a:ext cx="9143333" cy="6857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6200" y="4346448"/>
            <a:ext cx="159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Aller</a:t>
            </a:r>
            <a:r>
              <a:rPr lang="en-US" sz="2400" dirty="0" smtClean="0">
                <a:solidFill>
                  <a:srgbClr val="FFFF00"/>
                </a:solidFill>
              </a:rPr>
              <a:t> 2006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459"/>
            <a:ext cx="4285039" cy="6121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23" y="557459"/>
            <a:ext cx="4223377" cy="6129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5734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Cores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7697" y="15148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Jet components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polarization: “Full Polarization Spectra”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4537"/>
            <a:ext cx="5490634" cy="579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4034" y="1371600"/>
            <a:ext cx="30437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18 AGN observed with the VLBA at 8.0, 8.8, 12.4, 15.4, 22.2 &amp; 22.4 GHz + detailed </a:t>
            </a:r>
            <a:r>
              <a:rPr lang="en-US" sz="2000" dirty="0" smtClean="0">
                <a:solidFill>
                  <a:srgbClr val="FFFF00"/>
                </a:solidFill>
              </a:rPr>
              <a:t>modeling of </a:t>
            </a:r>
            <a:r>
              <a:rPr lang="en-US" sz="2000" i="1" dirty="0" smtClean="0">
                <a:solidFill>
                  <a:srgbClr val="FFFF00"/>
                </a:solidFill>
              </a:rPr>
              <a:t>the spectra </a:t>
            </a:r>
            <a:r>
              <a:rPr lang="en-US" sz="2000" dirty="0" smtClean="0">
                <a:solidFill>
                  <a:srgbClr val="FFFF00"/>
                </a:solidFill>
              </a:rPr>
              <a:t>of all 4 Stokes parameters.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3C 279: Homan et al. 2009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8) Circular polarization: “Full Polarization Spectra”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490634" cy="579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4034" y="1371600"/>
            <a:ext cx="3043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18 AGN observed with the VLBA at 8.0, 8.8, 12.4, 15.4, 22.2 &amp; 22.4 GHz + detailed modeling.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3C 279: Homan et al. 2009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429000"/>
            <a:ext cx="3119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Estimate: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Vector ordering of the magnetic field;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magnetic flux (=magnetic flux at the black hole?);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positron fraction;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low-energy cutoff in the electron energy spectrum.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9) The Event Horizon Telescope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5" y="1323857"/>
            <a:ext cx="6715429" cy="4210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762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theoreticians are having so much fun!            M87: Broderick &amp; Loeb 2009     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9) The Event Horizon Telescope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01" y="308848"/>
            <a:ext cx="2385399" cy="1495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6019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M87: Broderick &amp; Loeb 2009    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7" y="1938350"/>
            <a:ext cx="6570643" cy="38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9) The Event Horizon Telescope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51816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752600"/>
            <a:ext cx="30979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Polarized fringes at 230 GHz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l-GR" sz="2000" dirty="0" smtClean="0">
                <a:solidFill>
                  <a:srgbClr val="FFFF00"/>
                </a:solidFill>
              </a:rPr>
              <a:t>λ</a:t>
            </a:r>
            <a:r>
              <a:rPr lang="en-US" sz="2000" dirty="0" smtClean="0">
                <a:solidFill>
                  <a:srgbClr val="FFFF00"/>
                </a:solidFill>
              </a:rPr>
              <a:t> 1.3 mm) between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Hawaii and Arizona, and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Hawaii and California.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Fish et al 2013; poster at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AAS meeting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6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9) The Event Horizon Telescope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23622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" y="2895600"/>
            <a:ext cx="8842453" cy="3308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4714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ALMA makes this very feasible.  Stay tuned.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2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" y="152401"/>
            <a:ext cx="1649437" cy="2356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1"/>
            <a:ext cx="1623602" cy="2356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78" y="166257"/>
            <a:ext cx="5494741" cy="52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" y="152401"/>
            <a:ext cx="1649437" cy="2356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1"/>
            <a:ext cx="1623602" cy="2356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78" y="166257"/>
            <a:ext cx="5494741" cy="5243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75265">
            <a:off x="7371079" y="450748"/>
            <a:ext cx="66749" cy="39277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69192" y="273654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Selection effect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89156">
            <a:off x="5667206" y="112007"/>
            <a:ext cx="59630" cy="370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37364" y="1167900"/>
            <a:ext cx="8561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Real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81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Two simple field models + aberration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43000"/>
            <a:ext cx="2564572" cy="717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362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jet makes an angle </a:t>
            </a:r>
            <a:r>
              <a:rPr lang="el-GR" sz="2000" dirty="0" smtClean="0">
                <a:solidFill>
                  <a:srgbClr val="FFFF00"/>
                </a:solidFill>
              </a:rPr>
              <a:t>θ</a:t>
            </a:r>
            <a:r>
              <a:rPr lang="en-US" sz="2000" dirty="0" smtClean="0">
                <a:solidFill>
                  <a:srgbClr val="FFFF00"/>
                </a:solidFill>
              </a:rPr>
              <a:t> to the line of sight.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We “view” the magnetic field structure from an angle </a:t>
            </a:r>
            <a:r>
              <a:rPr lang="el-GR" sz="2000" dirty="0" smtClean="0">
                <a:solidFill>
                  <a:srgbClr val="FFFF00"/>
                </a:solidFill>
              </a:rPr>
              <a:t>θ</a:t>
            </a:r>
            <a:r>
              <a:rPr lang="en-US" sz="2000" dirty="0" smtClean="0">
                <a:solidFill>
                  <a:srgbClr val="FFFF00"/>
                </a:solidFill>
              </a:rPr>
              <a:t>’ in the rest frame of the jet.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2658</Words>
  <Application>Microsoft Macintosh PowerPoint</Application>
  <PresentationFormat>On-screen Show (4:3)</PresentationFormat>
  <Paragraphs>370</Paragraphs>
  <Slides>65</Slides>
  <Notes>17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 and polarization in AGN jets.</dc:title>
  <dc:creator>John F C Wardle</dc:creator>
  <cp:lastModifiedBy>John  Wardle</cp:lastModifiedBy>
  <cp:revision>147</cp:revision>
  <dcterms:created xsi:type="dcterms:W3CDTF">2006-08-16T00:00:00Z</dcterms:created>
  <dcterms:modified xsi:type="dcterms:W3CDTF">2013-06-13T05:57:30Z</dcterms:modified>
</cp:coreProperties>
</file>