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7" r:id="rId2"/>
    <p:sldId id="330" r:id="rId3"/>
    <p:sldId id="281" r:id="rId4"/>
    <p:sldId id="322" r:id="rId5"/>
    <p:sldId id="323" r:id="rId6"/>
    <p:sldId id="339" r:id="rId7"/>
    <p:sldId id="324" r:id="rId8"/>
    <p:sldId id="329" r:id="rId9"/>
    <p:sldId id="336" r:id="rId10"/>
    <p:sldId id="325" r:id="rId11"/>
    <p:sldId id="326" r:id="rId12"/>
    <p:sldId id="345" r:id="rId13"/>
    <p:sldId id="327" r:id="rId14"/>
    <p:sldId id="337" r:id="rId15"/>
    <p:sldId id="328" r:id="rId16"/>
    <p:sldId id="340" r:id="rId17"/>
    <p:sldId id="342" r:id="rId18"/>
    <p:sldId id="343" r:id="rId19"/>
    <p:sldId id="344" r:id="rId20"/>
    <p:sldId id="321" r:id="rId21"/>
    <p:sldId id="33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8D7D9"/>
    <a:srgbClr val="0980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6" d="100"/>
          <a:sy n="106" d="100"/>
        </p:scale>
        <p:origin x="-8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34B64-041D-FA46-8C5C-913624B3CC17}" type="datetimeFigureOut">
              <a:rPr lang="en-US"/>
              <a:pPr/>
              <a:t>6/10/13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3B42C-829D-F54E-886E-08C7FDB85B40}" type="slidenum">
              <a:rPr/>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19F68E4-9B3E-BF45-9C12-D8C0D92081E4}"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10</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11</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74AE428-3111-814A-B4E5-1980EAFD3ABD}" type="slidenum">
              <a:rPr lang="en-US"/>
              <a:pPr/>
              <a:t>12</a:t>
            </a:fld>
            <a:endParaRPr lang="en-US"/>
          </a:p>
        </p:txBody>
      </p:sp>
      <p:sp>
        <p:nvSpPr>
          <p:cNvPr id="49155" name="Rectangle 2"/>
          <p:cNvSpPr>
            <a:spLocks noChangeArrowheads="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13</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14</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15</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16</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17</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18</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19</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2</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810707F-2AF4-044B-9F92-E834F97C5F73}" type="slidenum">
              <a:rPr lang="en-GB">
                <a:latin typeface="Arial" charset="0"/>
              </a:rPr>
              <a:pPr/>
              <a:t>20</a:t>
            </a:fld>
            <a:endParaRPr lang="en-GB">
              <a:latin typeface="Arial" charset="0"/>
            </a:endParaRPr>
          </a:p>
        </p:txBody>
      </p:sp>
      <p:sp>
        <p:nvSpPr>
          <p:cNvPr id="36867" name="Rectangle 2"/>
          <p:cNvSpPr>
            <a:spLocks noGrp="1" noRot="1" noChangeAspect="1" noChangeArrowheads="1" noTextEdit="1"/>
          </p:cNvSpPr>
          <p:nvPr>
            <p:ph type="sldImg"/>
          </p:nvPr>
        </p:nvSpPr>
        <p:spPr>
          <a:xfrm>
            <a:off x="1143000" y="684213"/>
            <a:ext cx="4572000" cy="3429000"/>
          </a:xfrm>
          <a:ln/>
        </p:spPr>
      </p:sp>
      <p:sp>
        <p:nvSpPr>
          <p:cNvPr id="36868" name="Rectangle 3"/>
          <p:cNvSpPr>
            <a:spLocks noGrp="1" noChangeArrowheads="1"/>
          </p:cNvSpPr>
          <p:nvPr>
            <p:ph type="body" idx="1"/>
          </p:nvPr>
        </p:nvSpPr>
        <p:spPr>
          <a:xfrm>
            <a:off x="685800" y="4343400"/>
            <a:ext cx="5486400" cy="4116388"/>
          </a:xfrm>
          <a:noFill/>
          <a:ln/>
        </p:spPr>
        <p:txBody>
          <a:bodyPr/>
          <a:lstStyle/>
          <a:p>
            <a:pPr eaLnBrk="1" hangingPunct="1"/>
            <a:r>
              <a:rPr lang="en-GB">
                <a:latin typeface="Arial" charset="0"/>
              </a:rPr>
              <a:t>Historical motivation:  Do AGN show low/high/very high states like GBHs?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21</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3</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4</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5</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6</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7</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8</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49D3C-3963-8C40-B43D-10DA3C25A4C1}" type="slidenum">
              <a:rPr lang="en-US"/>
              <a:pPr/>
              <a:t>9</a:t>
            </a:fld>
            <a:endParaRPr lang="en-US"/>
          </a:p>
        </p:txBody>
      </p:sp>
      <p:sp>
        <p:nvSpPr>
          <p:cNvPr id="304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5EEB39-0E86-B740-A5C0-7D182282BC2B}" type="datetimeFigureOut">
              <a:rPr lang="en-US"/>
              <a:pPr/>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EEB39-0E86-B740-A5C0-7D182282BC2B}" type="datetimeFigureOut">
              <a:rPr lang="en-US"/>
              <a:pPr/>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EEB39-0E86-B740-A5C0-7D182282BC2B}" type="datetimeFigureOut">
              <a:rPr lang="en-US"/>
              <a:pPr/>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B71312A-5DEA-2647-A80D-6B2FE80783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EEB39-0E86-B740-A5C0-7D182282BC2B}" type="datetimeFigureOut">
              <a:rPr lang="en-US"/>
              <a:pPr/>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5EEB39-0E86-B740-A5C0-7D182282BC2B}" type="datetimeFigureOut">
              <a:rPr lang="en-US"/>
              <a:pPr/>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EEB39-0E86-B740-A5C0-7D182282BC2B}" type="datetimeFigureOut">
              <a:rPr lang="en-US"/>
              <a:pPr/>
              <a:t>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EEB39-0E86-B740-A5C0-7D182282BC2B}" type="datetimeFigureOut">
              <a:rPr lang="en-US"/>
              <a:pPr/>
              <a:t>6/10/13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EEB39-0E86-B740-A5C0-7D182282BC2B}" type="datetimeFigureOut">
              <a:rPr lang="en-US"/>
              <a:pPr/>
              <a:t>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EEB39-0E86-B740-A5C0-7D182282BC2B}" type="datetimeFigureOut">
              <a:rPr lang="en-US"/>
              <a:pPr/>
              <a:t>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EEB39-0E86-B740-A5C0-7D182282BC2B}" type="datetimeFigureOut">
              <a:rPr lang="en-US"/>
              <a:pPr/>
              <a:t>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EEB39-0E86-B740-A5C0-7D182282BC2B}" type="datetimeFigureOut">
              <a:rPr lang="en-US"/>
              <a:pPr/>
              <a:t>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8FE0C-67A2-354E-A09B-B57B6ABD8B8E}"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EEB39-0E86-B740-A5C0-7D182282BC2B}" type="datetimeFigureOut">
              <a:rPr lang="en-US"/>
              <a:pPr/>
              <a:t>6/10/13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8FE0C-67A2-354E-A09B-B57B6ABD8B8E}"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4.jpeg"/><Relationship Id="rId5"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gif"/><Relationship Id="rId8" Type="http://schemas.openxmlformats.org/officeDocument/2006/relationships/image" Target="../media/image32.jpeg"/><Relationship Id="rId9" Type="http://schemas.openxmlformats.org/officeDocument/2006/relationships/image" Target="../media/image33.gif"/><Relationship Id="rId10"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1" y="2590800"/>
            <a:ext cx="9067799" cy="1470025"/>
          </a:xfrm>
        </p:spPr>
        <p:txBody>
          <a:bodyPr>
            <a:normAutofit fontScale="90000"/>
          </a:bodyPr>
          <a:lstStyle/>
          <a:p>
            <a:r>
              <a:rPr lang="en-US" sz="4000">
                <a:latin typeface="Georgia" pitchFamily="1" charset="0"/>
              </a:rPr>
              <a:t/>
            </a:r>
            <a:br>
              <a:rPr lang="en-US" sz="4000">
                <a:latin typeface="Georgia" pitchFamily="1" charset="0"/>
              </a:rPr>
            </a:br>
            <a:r>
              <a:rPr lang="en-US" sz="4000">
                <a:latin typeface="Georgia" pitchFamily="1" charset="0"/>
              </a:rPr>
              <a:t/>
            </a:r>
            <a:br>
              <a:rPr lang="en-US" sz="4000">
                <a:latin typeface="Georgia" pitchFamily="1" charset="0"/>
              </a:rPr>
            </a:br>
            <a:r>
              <a:rPr lang="en-US" sz="4000">
                <a:solidFill>
                  <a:srgbClr val="FF0000"/>
                </a:solidFill>
                <a:latin typeface="Georgia" pitchFamily="1" charset="0"/>
              </a:rPr>
              <a:t> The Innermost Regions of Relativistic Jets and their Magnetic Fields: Summary</a:t>
            </a:r>
            <a:endParaRPr lang="el-GR" sz="4000">
              <a:solidFill>
                <a:srgbClr val="FF0000"/>
              </a:solidFill>
              <a:latin typeface="Georgia" pitchFamily="1" charset="0"/>
              <a:ea typeface="Arial" pitchFamily="1" charset="0"/>
              <a:cs typeface="Arial" pitchFamily="1" charset="0"/>
            </a:endParaRPr>
          </a:p>
        </p:txBody>
      </p:sp>
      <p:sp>
        <p:nvSpPr>
          <p:cNvPr id="15363" name="Rectangle 3"/>
          <p:cNvSpPr>
            <a:spLocks noGrp="1" noChangeArrowheads="1"/>
          </p:cNvSpPr>
          <p:nvPr>
            <p:ph type="subTitle" idx="1"/>
          </p:nvPr>
        </p:nvSpPr>
        <p:spPr>
          <a:xfrm>
            <a:off x="0" y="4648200"/>
            <a:ext cx="9144000" cy="1752600"/>
          </a:xfrm>
        </p:spPr>
        <p:txBody>
          <a:bodyPr>
            <a:normAutofit/>
          </a:bodyPr>
          <a:lstStyle/>
          <a:p>
            <a:pPr eaLnBrk="1" hangingPunct="1"/>
            <a:r>
              <a:rPr lang="en-US" sz="3600">
                <a:solidFill>
                  <a:srgbClr val="000099"/>
                </a:solidFill>
              </a:rPr>
              <a:t>Alan Marscher</a:t>
            </a:r>
          </a:p>
          <a:p>
            <a:pPr eaLnBrk="1" hangingPunct="1"/>
            <a:r>
              <a:rPr lang="en-US" sz="2400">
                <a:solidFill>
                  <a:srgbClr val="FF0000"/>
                </a:solidFill>
              </a:rPr>
              <a:t>Institute for Astrophysical Research, Boston University</a:t>
            </a:r>
          </a:p>
          <a:p>
            <a:pPr eaLnBrk="1" hangingPunct="1"/>
            <a:r>
              <a:rPr lang="en-US" sz="2400">
                <a:solidFill>
                  <a:srgbClr val="000099"/>
                </a:solidFill>
              </a:rPr>
              <a:t>Research Web Page: www.bu.edu/blazars</a:t>
            </a:r>
            <a:endParaRPr lang="en-US" sz="2400">
              <a:solidFill>
                <a:srgbClr val="003366"/>
              </a:solidFill>
            </a:endParaRPr>
          </a:p>
        </p:txBody>
      </p:sp>
      <p:pic>
        <p:nvPicPr>
          <p:cNvPr id="15364" name="Picture 4" descr="steffen3c120still"/>
          <p:cNvPicPr>
            <a:picLocks noChangeAspect="1" noChangeArrowheads="1"/>
          </p:cNvPicPr>
          <p:nvPr/>
        </p:nvPicPr>
        <p:blipFill>
          <a:blip r:embed="rId3"/>
          <a:srcRect l="11250" t="15000" r="11250" b="15000"/>
          <a:stretch>
            <a:fillRect/>
          </a:stretch>
        </p:blipFill>
        <p:spPr bwMode="auto">
          <a:xfrm>
            <a:off x="2362201" y="163152"/>
            <a:ext cx="4350656" cy="2947221"/>
          </a:xfrm>
          <a:prstGeom prst="rect">
            <a:avLst/>
          </a:prstGeom>
          <a:noFill/>
          <a:ln w="9525">
            <a:noFill/>
            <a:miter lim="800000"/>
            <a:headEnd/>
            <a:tailEnd/>
          </a:ln>
        </p:spPr>
      </p:pic>
      <p:pic>
        <p:nvPicPr>
          <p:cNvPr id="15365" name="Picture 8" descr="IAR"/>
          <p:cNvPicPr>
            <a:picLocks noChangeAspect="1" noChangeArrowheads="1"/>
          </p:cNvPicPr>
          <p:nvPr/>
        </p:nvPicPr>
        <p:blipFill>
          <a:blip r:embed="rId4"/>
          <a:srcRect/>
          <a:stretch>
            <a:fillRect/>
          </a:stretch>
        </p:blipFill>
        <p:spPr bwMode="auto">
          <a:xfrm>
            <a:off x="76201" y="757769"/>
            <a:ext cx="2286000" cy="1665288"/>
          </a:xfrm>
          <a:prstGeom prst="rect">
            <a:avLst/>
          </a:prstGeom>
          <a:noFill/>
          <a:ln w="9525">
            <a:noFill/>
            <a:miter lim="800000"/>
            <a:headEnd/>
            <a:tailEnd/>
          </a:ln>
        </p:spPr>
      </p:pic>
      <p:pic>
        <p:nvPicPr>
          <p:cNvPr id="15366" name="Picture 10" descr="bulogo"/>
          <p:cNvPicPr>
            <a:picLocks noChangeAspect="1" noChangeArrowheads="1"/>
          </p:cNvPicPr>
          <p:nvPr/>
        </p:nvPicPr>
        <p:blipFill>
          <a:blip r:embed="rId5"/>
          <a:srcRect/>
          <a:stretch>
            <a:fillRect/>
          </a:stretch>
        </p:blipFill>
        <p:spPr bwMode="auto">
          <a:xfrm>
            <a:off x="6858000" y="1028700"/>
            <a:ext cx="22860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Objects with Low Accretion Power</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4403158" y="1078468"/>
            <a:ext cx="4740841"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Markoff: Section A-B may be similar to LLAGNs</a:t>
            </a:r>
          </a:p>
        </p:txBody>
      </p:sp>
      <p:sp>
        <p:nvSpPr>
          <p:cNvPr id="14" name="TextBox 13"/>
          <p:cNvSpPr txBox="1"/>
          <p:nvPr/>
        </p:nvSpPr>
        <p:spPr>
          <a:xfrm>
            <a:off x="4403158" y="1629846"/>
            <a:ext cx="4740841" cy="1200329"/>
          </a:xfrm>
          <a:prstGeom prst="rect">
            <a:avLst/>
          </a:prstGeom>
          <a:noFill/>
        </p:spPr>
        <p:txBody>
          <a:bodyPr wrap="square" rtlCol="0">
            <a:spAutoFit/>
          </a:bodyPr>
          <a:lstStyle/>
          <a:p>
            <a:r>
              <a:rPr lang="en-US"/>
              <a:t>Evans: Low-excitation radio galaxies also have power-law X-ray spectra, no sign of gas</a:t>
            </a:r>
          </a:p>
          <a:p>
            <a:r>
              <a:rPr lang="en-US">
                <a:sym typeface="Wingdings"/>
              </a:rPr>
              <a:t> Jet more dominant at very low accretion levels (also Fernández Ontiveros)</a:t>
            </a:r>
            <a:endParaRPr lang="en-US"/>
          </a:p>
        </p:txBody>
      </p:sp>
      <p:pic>
        <p:nvPicPr>
          <p:cNvPr id="7" name="Picture 6" descr="Qdiagram.jpg"/>
          <p:cNvPicPr>
            <a:picLocks noChangeAspect="1"/>
          </p:cNvPicPr>
          <p:nvPr/>
        </p:nvPicPr>
        <p:blipFill>
          <a:blip r:embed="rId3"/>
          <a:stretch>
            <a:fillRect/>
          </a:stretch>
        </p:blipFill>
        <p:spPr>
          <a:xfrm>
            <a:off x="0" y="714673"/>
            <a:ext cx="4403159" cy="3896796"/>
          </a:xfrm>
          <a:prstGeom prst="rect">
            <a:avLst/>
          </a:prstGeom>
        </p:spPr>
      </p:pic>
      <p:sp>
        <p:nvSpPr>
          <p:cNvPr id="8" name="TextBox 7"/>
          <p:cNvSpPr txBox="1"/>
          <p:nvPr/>
        </p:nvSpPr>
        <p:spPr>
          <a:xfrm>
            <a:off x="0" y="4611469"/>
            <a:ext cx="3567476" cy="369332"/>
          </a:xfrm>
          <a:prstGeom prst="rect">
            <a:avLst/>
          </a:prstGeom>
          <a:noFill/>
        </p:spPr>
        <p:txBody>
          <a:bodyPr wrap="square" rtlCol="0">
            <a:spAutoFit/>
          </a:bodyPr>
          <a:lstStyle/>
          <a:p>
            <a:r>
              <a:rPr lang="en-US"/>
              <a:t>Q diagram for X-ray binaries</a:t>
            </a:r>
          </a:p>
        </p:txBody>
      </p:sp>
      <p:sp>
        <p:nvSpPr>
          <p:cNvPr id="9" name="Text Box 6"/>
          <p:cNvSpPr txBox="1">
            <a:spLocks noChangeArrowheads="1"/>
          </p:cNvSpPr>
          <p:nvPr/>
        </p:nvSpPr>
        <p:spPr bwMode="auto">
          <a:xfrm>
            <a:off x="4403159" y="3549640"/>
            <a:ext cx="4740841" cy="1338828"/>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buFont typeface="Wingdings" charset="2"/>
              <a:buChar char="à"/>
            </a:pPr>
            <a:r>
              <a:rPr lang="en-US">
                <a:solidFill>
                  <a:schemeClr val="bg1"/>
                </a:solidFill>
                <a:sym typeface="Wingdings"/>
              </a:rPr>
              <a:t>Logical conclusion: there should be NAKED AGN with L/L</a:t>
            </a:r>
            <a:r>
              <a:rPr lang="en-US" baseline="-25000">
                <a:solidFill>
                  <a:schemeClr val="bg1"/>
                </a:solidFill>
                <a:sym typeface="Wingdings"/>
              </a:rPr>
              <a:t>edd</a:t>
            </a:r>
            <a:r>
              <a:rPr lang="en-US">
                <a:solidFill>
                  <a:schemeClr val="bg1"/>
                </a:solidFill>
                <a:sym typeface="Wingdings"/>
              </a:rPr>
              <a:t> = 0 with nothing but jets!</a:t>
            </a:r>
          </a:p>
          <a:p>
            <a:pPr>
              <a:spcBef>
                <a:spcPct val="50000"/>
              </a:spcBef>
            </a:pPr>
            <a:r>
              <a:rPr lang="en-US">
                <a:solidFill>
                  <a:schemeClr val="bg1"/>
                </a:solidFill>
                <a:sym typeface="Wingdings"/>
              </a:rPr>
              <a:t>Maybe M87 is such an object (Casadio, Nakamura, Doi, Kino)</a:t>
            </a:r>
            <a:endParaRPr lang="en-US">
              <a:solidFill>
                <a:schemeClr val="bg1"/>
              </a:solidFill>
            </a:endParaRPr>
          </a:p>
        </p:txBody>
      </p:sp>
      <p:pic>
        <p:nvPicPr>
          <p:cNvPr id="10" name="Picture 9" descr="m87jetbase.jpg"/>
          <p:cNvPicPr>
            <a:picLocks noChangeAspect="1"/>
          </p:cNvPicPr>
          <p:nvPr/>
        </p:nvPicPr>
        <p:blipFill>
          <a:blip r:embed="rId4"/>
          <a:srcRect l="5560" t="51803" r="400" b="16393"/>
          <a:stretch>
            <a:fillRect/>
          </a:stretch>
        </p:blipFill>
        <p:spPr>
          <a:xfrm rot="10800000" flipH="1" flipV="1">
            <a:off x="4412748" y="5529462"/>
            <a:ext cx="5198502" cy="1072429"/>
          </a:xfrm>
          <a:prstGeom prst="rect">
            <a:avLst/>
          </a:prstGeom>
        </p:spPr>
      </p:pic>
      <p:pic>
        <p:nvPicPr>
          <p:cNvPr id="11" name="Picture 10" descr="nude.jpg"/>
          <p:cNvPicPr>
            <a:picLocks noChangeAspect="1"/>
          </p:cNvPicPr>
          <p:nvPr/>
        </p:nvPicPr>
        <p:blipFill>
          <a:blip r:embed="rId5"/>
          <a:stretch>
            <a:fillRect/>
          </a:stretch>
        </p:blipFill>
        <p:spPr>
          <a:xfrm>
            <a:off x="7011999" y="4867577"/>
            <a:ext cx="2132001" cy="1990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The (Un)importance of Spin</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Tchekhovskoy: near-maximal spin needed for highest power jets; spins are prograde</a:t>
            </a:r>
          </a:p>
        </p:txBody>
      </p:sp>
      <p:sp>
        <p:nvSpPr>
          <p:cNvPr id="14" name="TextBox 13"/>
          <p:cNvSpPr txBox="1"/>
          <p:nvPr/>
        </p:nvSpPr>
        <p:spPr>
          <a:xfrm>
            <a:off x="457200" y="1263134"/>
            <a:ext cx="8686800" cy="646331"/>
          </a:xfrm>
          <a:prstGeom prst="rect">
            <a:avLst/>
          </a:prstGeom>
          <a:noFill/>
        </p:spPr>
        <p:txBody>
          <a:bodyPr wrap="square" rtlCol="0">
            <a:spAutoFit/>
          </a:bodyPr>
          <a:lstStyle/>
          <a:p>
            <a:r>
              <a:rPr lang="en-US"/>
              <a:t>Markoff: spin of XRB BH does not change spin but DOES change jet </a:t>
            </a:r>
            <a:r>
              <a:rPr lang="en-US">
                <a:sym typeface="Wingdings"/>
              </a:rPr>
              <a:t> Spin is not main determinant factor for making jets</a:t>
            </a:r>
            <a:endParaRPr lang="en-US"/>
          </a:p>
        </p:txBody>
      </p:sp>
      <p:sp>
        <p:nvSpPr>
          <p:cNvPr id="7" name="Text Box 6"/>
          <p:cNvSpPr txBox="1">
            <a:spLocks noChangeArrowheads="1"/>
          </p:cNvSpPr>
          <p:nvPr/>
        </p:nvSpPr>
        <p:spPr bwMode="auto">
          <a:xfrm>
            <a:off x="0" y="1909465"/>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Evans: Whatever powers jets also suppresses X-ray Fe line </a:t>
            </a:r>
            <a:r>
              <a:rPr lang="en-US">
                <a:solidFill>
                  <a:schemeClr val="bg1"/>
                </a:solidFill>
                <a:sym typeface="Wingdings"/>
              </a:rPr>
              <a:t> MAD accretion?</a:t>
            </a:r>
            <a:endParaRPr lang="en-US">
              <a:solidFill>
                <a:schemeClr val="bg1"/>
              </a:solidFill>
            </a:endParaRPr>
          </a:p>
        </p:txBody>
      </p:sp>
      <p:sp>
        <p:nvSpPr>
          <p:cNvPr id="8" name="Rectangle 2"/>
          <p:cNvSpPr txBox="1">
            <a:spLocks noChangeArrowheads="1"/>
          </p:cNvSpPr>
          <p:nvPr/>
        </p:nvSpPr>
        <p:spPr>
          <a:xfrm>
            <a:off x="0" y="2390699"/>
            <a:ext cx="9144000" cy="533400"/>
          </a:xfrm>
          <a:prstGeom prst="rect">
            <a:avLst/>
          </a:prstGeom>
          <a:solidFill>
            <a:srgbClr val="000099"/>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mj-lt"/>
                <a:ea typeface="+mj-ea"/>
                <a:cs typeface="+mj-cs"/>
              </a:rPr>
              <a:t>The Importance of Polarization</a:t>
            </a:r>
            <a:endParaRPr kumimoji="0" lang="en-US" sz="3200" b="0" i="0" u="none" strike="noStrike" kern="1200" cap="none" spc="0" normalizeH="0" baseline="0" noProof="0">
              <a:ln>
                <a:noFill/>
              </a:ln>
              <a:solidFill>
                <a:srgbClr val="FF9900"/>
              </a:solidFill>
              <a:effectLst/>
              <a:uLnTx/>
              <a:uFillTx/>
              <a:latin typeface="+mj-lt"/>
              <a:ea typeface="+mj-ea"/>
              <a:cs typeface="+mj-cs"/>
            </a:endParaRPr>
          </a:p>
        </p:txBody>
      </p:sp>
      <p:sp>
        <p:nvSpPr>
          <p:cNvPr id="9" name="TextBox 8"/>
          <p:cNvSpPr txBox="1"/>
          <p:nvPr/>
        </p:nvSpPr>
        <p:spPr>
          <a:xfrm>
            <a:off x="0" y="2924099"/>
            <a:ext cx="9144000" cy="2031325"/>
          </a:xfrm>
          <a:prstGeom prst="rect">
            <a:avLst/>
          </a:prstGeom>
          <a:noFill/>
        </p:spPr>
        <p:txBody>
          <a:bodyPr wrap="square" rtlCol="0">
            <a:spAutoFit/>
          </a:bodyPr>
          <a:lstStyle/>
          <a:p>
            <a:r>
              <a:rPr lang="en-US"/>
              <a:t>Degree of polarization: level of (dis)order of magnetic field</a:t>
            </a:r>
          </a:p>
          <a:p>
            <a:r>
              <a:rPr lang="en-US"/>
              <a:t>EVPA: direction of magnetic field relative to jet axis, bends, etc. (Wardle)</a:t>
            </a:r>
          </a:p>
          <a:p>
            <a:r>
              <a:rPr lang="en-US"/>
              <a:t>Circular polarization: variable but polarity can persist for longer time than expected (H. Aller, O’Sullivan)</a:t>
            </a:r>
          </a:p>
          <a:p>
            <a:r>
              <a:rPr lang="en-US"/>
              <a:t>Carrasco Gonzalez (used to find synchrotron component in YSO jet)</a:t>
            </a:r>
          </a:p>
          <a:p>
            <a:r>
              <a:rPr lang="en-US"/>
              <a:t>Test BH spacetime effects with Event Horizon Telescope (Wardle)</a:t>
            </a:r>
          </a:p>
          <a:p>
            <a:r>
              <a:rPr lang="en-US"/>
              <a:t>Diagnostics for XRBs (Russell) and GRBs (Jermak)</a:t>
            </a:r>
            <a:endParaRPr lang="en-US"/>
          </a:p>
        </p:txBody>
      </p:sp>
      <p:sp>
        <p:nvSpPr>
          <p:cNvPr id="12" name="Text Box 6"/>
          <p:cNvSpPr txBox="1">
            <a:spLocks noChangeArrowheads="1"/>
          </p:cNvSpPr>
          <p:nvPr/>
        </p:nvSpPr>
        <p:spPr bwMode="auto">
          <a:xfrm>
            <a:off x="0" y="4978182"/>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Kiehlmann (new analysis technique), Jorstad (use to connect optical &amp; radio emission regions), Acosta Pulido (near-IR polarimetry)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animBg="1"/>
      <p:bldP spid="9" grpId="0"/>
      <p:bldP spid="12"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533400"/>
          </a:xfrm>
          <a:solidFill>
            <a:srgbClr val="000099"/>
          </a:solidFill>
        </p:spPr>
        <p:txBody>
          <a:bodyPr/>
          <a:lstStyle/>
          <a:p>
            <a:pPr eaLnBrk="1" hangingPunct="1"/>
            <a:r>
              <a:rPr lang="en-US" sz="2400">
                <a:solidFill>
                  <a:srgbClr val="FFFF00"/>
                </a:solidFill>
              </a:rPr>
              <a:t>Rotation of Polarization Vector in Helical Field</a:t>
            </a:r>
            <a:endParaRPr lang="en-US" sz="2800">
              <a:solidFill>
                <a:srgbClr val="FFFF00"/>
              </a:solidFill>
            </a:endParaRPr>
          </a:p>
        </p:txBody>
      </p:sp>
      <p:pic>
        <p:nvPicPr>
          <p:cNvPr id="48131" name="Picture 3" descr="1510cartoon"/>
          <p:cNvPicPr>
            <a:picLocks noChangeAspect="1" noChangeArrowheads="1"/>
          </p:cNvPicPr>
          <p:nvPr/>
        </p:nvPicPr>
        <p:blipFill>
          <a:blip r:embed="rId3"/>
          <a:srcRect/>
          <a:stretch>
            <a:fillRect/>
          </a:stretch>
        </p:blipFill>
        <p:spPr bwMode="auto">
          <a:xfrm>
            <a:off x="0" y="533400"/>
            <a:ext cx="9144000" cy="5735638"/>
          </a:xfrm>
          <a:prstGeom prst="rect">
            <a:avLst/>
          </a:prstGeom>
          <a:noFill/>
          <a:ln w="9525">
            <a:noFill/>
            <a:miter lim="800000"/>
            <a:headEnd/>
            <a:tailEnd/>
          </a:ln>
        </p:spPr>
      </p:pic>
      <p:sp>
        <p:nvSpPr>
          <p:cNvPr id="48132" name="Text Box 4"/>
          <p:cNvSpPr txBox="1">
            <a:spLocks noChangeArrowheads="1"/>
          </p:cNvSpPr>
          <p:nvPr/>
        </p:nvSpPr>
        <p:spPr bwMode="auto">
          <a:xfrm>
            <a:off x="7696200" y="2133600"/>
            <a:ext cx="1447800" cy="11922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endParaRPr lang="en-US"/>
          </a:p>
          <a:p>
            <a:pPr>
              <a:spcBef>
                <a:spcPct val="50000"/>
              </a:spcBef>
            </a:pPr>
            <a:endParaRPr lang="en-US"/>
          </a:p>
          <a:p>
            <a:pPr>
              <a:spcBef>
                <a:spcPct val="50000"/>
              </a:spcBef>
            </a:pPr>
            <a:endParaRPr lang="en-US"/>
          </a:p>
        </p:txBody>
      </p:sp>
      <p:sp>
        <p:nvSpPr>
          <p:cNvPr id="48133" name="Text Box 5"/>
          <p:cNvSpPr txBox="1">
            <a:spLocks noChangeArrowheads="1"/>
          </p:cNvSpPr>
          <p:nvPr/>
        </p:nvSpPr>
        <p:spPr bwMode="auto">
          <a:xfrm>
            <a:off x="8382000" y="3048000"/>
            <a:ext cx="381000"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endParaRPr lang="en-US"/>
          </a:p>
        </p:txBody>
      </p:sp>
      <p:sp>
        <p:nvSpPr>
          <p:cNvPr id="6" name="Text Box 6"/>
          <p:cNvSpPr txBox="1">
            <a:spLocks noChangeArrowheads="1"/>
          </p:cNvSpPr>
          <p:nvPr/>
        </p:nvSpPr>
        <p:spPr bwMode="auto">
          <a:xfrm>
            <a:off x="0" y="4792662"/>
            <a:ext cx="9144000" cy="169277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Rotations of EVPA (e.g., Marscher, Larionov, Orienti, Beaklini, Benítez, Lee, Sasada): Spiral motion of plasma through helical field? Bending jet? Turbulence? Rotating plasma blob? Need to work on theoretical predictions!</a:t>
            </a:r>
          </a:p>
          <a:p>
            <a:pPr>
              <a:spcBef>
                <a:spcPct val="50000"/>
              </a:spcBef>
            </a:pPr>
            <a:r>
              <a:rPr lang="en-US" sz="2000">
                <a:solidFill>
                  <a:schemeClr val="bg1"/>
                </a:solidFill>
              </a:rPr>
              <a:t>Argument on Tuesday has been resolved: streamline of plasma flow crosses magnetic field *pattern*, not field lines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Rapid Variability on Parsec Scales</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5257800"/>
            <a:ext cx="9144000" cy="923330"/>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Ghisellini: Most of luminosity should not be emitted at frequency where time scale is very short, since that would require ultra-high jet kinetic powers </a:t>
            </a:r>
            <a:r>
              <a:rPr lang="en-US">
                <a:solidFill>
                  <a:schemeClr val="bg1"/>
                </a:solidFill>
                <a:sym typeface="Wingdings"/>
              </a:rPr>
              <a:t> time scales should be longer near peaks of SED</a:t>
            </a:r>
            <a:r>
              <a:rPr lang="en-US">
                <a:solidFill>
                  <a:schemeClr val="bg1"/>
                </a:solidFill>
              </a:rPr>
              <a:t>   </a:t>
            </a:r>
          </a:p>
        </p:txBody>
      </p:sp>
      <p:sp>
        <p:nvSpPr>
          <p:cNvPr id="14" name="TextBox 13"/>
          <p:cNvSpPr txBox="1"/>
          <p:nvPr/>
        </p:nvSpPr>
        <p:spPr>
          <a:xfrm>
            <a:off x="0" y="4181598"/>
            <a:ext cx="9144000" cy="923330"/>
          </a:xfrm>
          <a:prstGeom prst="rect">
            <a:avLst/>
          </a:prstGeom>
          <a:noFill/>
        </p:spPr>
        <p:txBody>
          <a:bodyPr wrap="square" rtlCol="0">
            <a:spAutoFit/>
          </a:bodyPr>
          <a:lstStyle/>
          <a:p>
            <a:r>
              <a:rPr lang="en-US"/>
              <a:t>Marscher: blazar jets are more narrow than many theorists think, &lt; 1</a:t>
            </a:r>
            <a:r>
              <a:rPr lang="en-US" baseline="30000"/>
              <a:t>o</a:t>
            </a:r>
            <a:r>
              <a:rPr lang="en-US"/>
              <a:t>, and only a fraction of jet cross-section might emit at highest frequencies </a:t>
            </a:r>
            <a:r>
              <a:rPr lang="en-US">
                <a:sym typeface="Wingdings"/>
              </a:rPr>
              <a:t> turbulence or “jet within jet” magnetic reconnection + Doppler factors ~20-100 might provide conditions for time scales &lt;&lt; r/c</a:t>
            </a:r>
            <a:endParaRPr lang="en-US"/>
          </a:p>
        </p:txBody>
      </p:sp>
      <p:sp>
        <p:nvSpPr>
          <p:cNvPr id="7" name="Text Box 6"/>
          <p:cNvSpPr txBox="1">
            <a:spLocks noChangeArrowheads="1"/>
          </p:cNvSpPr>
          <p:nvPr/>
        </p:nvSpPr>
        <p:spPr bwMode="auto">
          <a:xfrm>
            <a:off x="0" y="533400"/>
            <a:ext cx="9144000" cy="1200329"/>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Gamma-rays with E &gt; 10 GeV need to escape without pair producing off BLR photons</a:t>
            </a:r>
          </a:p>
          <a:p>
            <a:pPr>
              <a:spcBef>
                <a:spcPct val="50000"/>
              </a:spcBef>
              <a:buFont typeface="Wingdings" charset="2"/>
              <a:buChar char="à"/>
            </a:pPr>
            <a:r>
              <a:rPr lang="en-US">
                <a:solidFill>
                  <a:schemeClr val="bg1"/>
                </a:solidFill>
                <a:sym typeface="Wingdings"/>
              </a:rPr>
              <a:t>Quasar VHE emission needs to be on parsec scales (Pacciani, Behera)</a:t>
            </a:r>
          </a:p>
          <a:p>
            <a:pPr>
              <a:spcBef>
                <a:spcPct val="50000"/>
              </a:spcBef>
            </a:pPr>
            <a:r>
              <a:rPr lang="en-US">
                <a:solidFill>
                  <a:schemeClr val="bg1"/>
                </a:solidFill>
                <a:sym typeface="Wingdings"/>
              </a:rPr>
              <a:t>- But time scale of TeV variabiity in 1222+216 is very short, ~20 min</a:t>
            </a:r>
            <a:endParaRPr lang="en-US">
              <a:solidFill>
                <a:schemeClr val="bg1"/>
              </a:solidFill>
            </a:endParaRPr>
          </a:p>
        </p:txBody>
      </p:sp>
      <p:sp>
        <p:nvSpPr>
          <p:cNvPr id="9" name="TextBox 8"/>
          <p:cNvSpPr txBox="1"/>
          <p:nvPr/>
        </p:nvSpPr>
        <p:spPr>
          <a:xfrm>
            <a:off x="0" y="1733729"/>
            <a:ext cx="9144000" cy="646331"/>
          </a:xfrm>
          <a:prstGeom prst="rect">
            <a:avLst/>
          </a:prstGeom>
          <a:noFill/>
        </p:spPr>
        <p:txBody>
          <a:bodyPr wrap="square" rtlCol="0">
            <a:spAutoFit/>
          </a:bodyPr>
          <a:lstStyle/>
          <a:p>
            <a:r>
              <a:rPr lang="en-US"/>
              <a:t>Mkn421 (HSP BL Lac) TeV flare ~40 days before radio flare (Richards) </a:t>
            </a:r>
            <a:r>
              <a:rPr lang="en-US">
                <a:sym typeface="Wingdings"/>
              </a:rPr>
              <a:t> gamma-rays come from &lt; 2 pc from BH</a:t>
            </a:r>
          </a:p>
        </p:txBody>
      </p:sp>
      <p:sp>
        <p:nvSpPr>
          <p:cNvPr id="10" name="TextBox 9"/>
          <p:cNvSpPr txBox="1"/>
          <p:nvPr/>
        </p:nvSpPr>
        <p:spPr>
          <a:xfrm>
            <a:off x="0" y="2611937"/>
            <a:ext cx="9144000" cy="646331"/>
          </a:xfrm>
          <a:prstGeom prst="rect">
            <a:avLst/>
          </a:prstGeom>
          <a:solidFill>
            <a:srgbClr val="000090"/>
          </a:solidFill>
        </p:spPr>
        <p:txBody>
          <a:bodyPr wrap="square" rtlCol="0">
            <a:spAutoFit/>
          </a:bodyPr>
          <a:lstStyle/>
          <a:p>
            <a:r>
              <a:rPr lang="en-US">
                <a:solidFill>
                  <a:schemeClr val="bg1"/>
                </a:solidFill>
                <a:sym typeface="Wingdings"/>
              </a:rPr>
              <a:t>But most HSP BL Lacs exhibit motion &lt;~ 2c (Piner, Richards, Lister), relatively slow variability  why is such a high Doppler factor needed to explain X-ray/TeV flares?</a:t>
            </a:r>
          </a:p>
        </p:txBody>
      </p:sp>
      <p:sp>
        <p:nvSpPr>
          <p:cNvPr id="12" name="TextBox 11"/>
          <p:cNvSpPr txBox="1"/>
          <p:nvPr/>
        </p:nvSpPr>
        <p:spPr>
          <a:xfrm>
            <a:off x="0" y="3410668"/>
            <a:ext cx="9144000" cy="646331"/>
          </a:xfrm>
          <a:prstGeom prst="rect">
            <a:avLst/>
          </a:prstGeom>
          <a:solidFill>
            <a:srgbClr val="000090"/>
          </a:solidFill>
        </p:spPr>
        <p:txBody>
          <a:bodyPr wrap="square" rtlCol="0">
            <a:spAutoFit/>
          </a:bodyPr>
          <a:lstStyle/>
          <a:p>
            <a:r>
              <a:rPr lang="en-US">
                <a:solidFill>
                  <a:schemeClr val="bg1"/>
                </a:solidFill>
                <a:sym typeface="Wingdings"/>
              </a:rPr>
              <a:t>Exceptions: 3C 66A &amp; 0716+714: maybe other HSPs are fast but don’t make knots on parsec scales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14" grpId="0"/>
      <p:bldP spid="7" grpId="0" animBg="1"/>
      <p:bldP spid="9" grpId="0"/>
      <p:bldP spid="10" grpId="0" animBg="1"/>
      <p:bldP spid="1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normAutofit/>
          </a:bodyPr>
          <a:lstStyle/>
          <a:p>
            <a:r>
              <a:rPr lang="en-US" sz="2800">
                <a:solidFill>
                  <a:srgbClr val="FFFF00"/>
                </a:solidFill>
              </a:rPr>
              <a:t>Scandal</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533400"/>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We disagree about the geometry of the magnetic field on parsec scales  </a:t>
            </a:r>
          </a:p>
        </p:txBody>
      </p:sp>
      <p:sp>
        <p:nvSpPr>
          <p:cNvPr id="14" name="TextBox 13"/>
          <p:cNvSpPr txBox="1"/>
          <p:nvPr/>
        </p:nvSpPr>
        <p:spPr>
          <a:xfrm>
            <a:off x="0" y="902732"/>
            <a:ext cx="9144000" cy="2031325"/>
          </a:xfrm>
          <a:prstGeom prst="rect">
            <a:avLst/>
          </a:prstGeom>
          <a:noFill/>
        </p:spPr>
        <p:txBody>
          <a:bodyPr wrap="square" rtlCol="0">
            <a:spAutoFit/>
          </a:bodyPr>
          <a:lstStyle/>
          <a:p>
            <a:r>
              <a:rPr lang="en-US" u="sng"/>
              <a:t>Helical</a:t>
            </a:r>
          </a:p>
          <a:p>
            <a:r>
              <a:rPr lang="en-US"/>
              <a:t>+ Magnetic acceleration &amp; collimation requires helical field</a:t>
            </a:r>
          </a:p>
          <a:p>
            <a:r>
              <a:rPr lang="en-US"/>
              <a:t>+ Explains observed kinks, waving structure (Cohen)</a:t>
            </a:r>
          </a:p>
          <a:p>
            <a:pPr marL="168275" indent="-168275"/>
            <a:r>
              <a:rPr lang="en-US"/>
              <a:t>+ Explains Faraday rotation gradients across jet (Gabuzda, O’Sullivan, Kravchenko, Murphy, Zamaninasab)</a:t>
            </a:r>
          </a:p>
          <a:p>
            <a:r>
              <a:rPr lang="en-US"/>
              <a:t>- Degree of linear polarization is usually low &amp; variable in bright blazars</a:t>
            </a:r>
          </a:p>
          <a:p>
            <a:r>
              <a:rPr lang="en-US"/>
              <a:t>- EVPA is usually variable in bright blazars</a:t>
            </a:r>
          </a:p>
        </p:txBody>
      </p:sp>
      <p:sp>
        <p:nvSpPr>
          <p:cNvPr id="7" name="TextBox 6"/>
          <p:cNvSpPr txBox="1"/>
          <p:nvPr/>
        </p:nvSpPr>
        <p:spPr>
          <a:xfrm>
            <a:off x="0" y="2841725"/>
            <a:ext cx="9144000" cy="2031325"/>
          </a:xfrm>
          <a:prstGeom prst="rect">
            <a:avLst/>
          </a:prstGeom>
          <a:noFill/>
        </p:spPr>
        <p:txBody>
          <a:bodyPr wrap="square" rtlCol="0">
            <a:spAutoFit/>
          </a:bodyPr>
          <a:lstStyle/>
          <a:p>
            <a:r>
              <a:rPr lang="en-US" u="sng"/>
              <a:t>Disordered</a:t>
            </a:r>
          </a:p>
          <a:p>
            <a:r>
              <a:rPr lang="en-US"/>
              <a:t>+ Explains low polarization, variations in degree &amp; EVPA</a:t>
            </a:r>
          </a:p>
          <a:p>
            <a:r>
              <a:rPr lang="en-US"/>
              <a:t>+ Expected from current-driven instabilities as kinetic energy approaches magnetic energy</a:t>
            </a:r>
          </a:p>
          <a:p>
            <a:r>
              <a:rPr lang="en-US"/>
              <a:t>+ Explains rapid fluctuations in flux density, major flares, power-law power spectra</a:t>
            </a:r>
          </a:p>
          <a:p>
            <a:r>
              <a:rPr lang="en-US"/>
              <a:t>+ Shocking of disordered field explains polarization events in radio (M. Aller)</a:t>
            </a:r>
          </a:p>
          <a:p>
            <a:pPr>
              <a:buFontTx/>
              <a:buChar char="-"/>
            </a:pPr>
            <a:r>
              <a:rPr lang="en-US"/>
              <a:t> Does not explain Faraday rotation gradients across jet (but this could be in sheath)</a:t>
            </a:r>
          </a:p>
          <a:p>
            <a:pPr>
              <a:buFontTx/>
              <a:buChar char="-"/>
            </a:pPr>
            <a:r>
              <a:rPr lang="en-US"/>
              <a:t> Is troublesome to include in numerical emission codes</a:t>
            </a:r>
          </a:p>
        </p:txBody>
      </p:sp>
      <p:grpSp>
        <p:nvGrpSpPr>
          <p:cNvPr id="12" name="Group 11"/>
          <p:cNvGrpSpPr/>
          <p:nvPr/>
        </p:nvGrpSpPr>
        <p:grpSpPr>
          <a:xfrm>
            <a:off x="533400" y="4873050"/>
            <a:ext cx="2916558" cy="1984950"/>
            <a:chOff x="533400" y="4873050"/>
            <a:chExt cx="2916558" cy="1984950"/>
          </a:xfrm>
        </p:grpSpPr>
        <p:pic>
          <p:nvPicPr>
            <p:cNvPr id="8" name="Picture 7" descr="samurai.jpg"/>
            <p:cNvPicPr>
              <a:picLocks noChangeAspect="1"/>
            </p:cNvPicPr>
            <p:nvPr/>
          </p:nvPicPr>
          <p:blipFill>
            <a:blip r:embed="rId3"/>
            <a:srcRect l="5407"/>
            <a:stretch>
              <a:fillRect/>
            </a:stretch>
          </p:blipFill>
          <p:spPr>
            <a:xfrm>
              <a:off x="1998657" y="4873050"/>
              <a:ext cx="1451301" cy="1920212"/>
            </a:xfrm>
            <a:prstGeom prst="rect">
              <a:avLst/>
            </a:prstGeom>
          </p:spPr>
        </p:pic>
        <p:pic>
          <p:nvPicPr>
            <p:cNvPr id="9" name="Picture 8" descr="samurai.jpg"/>
            <p:cNvPicPr>
              <a:picLocks noChangeAspect="1"/>
            </p:cNvPicPr>
            <p:nvPr/>
          </p:nvPicPr>
          <p:blipFill>
            <a:blip r:embed="rId3"/>
            <a:stretch>
              <a:fillRect/>
            </a:stretch>
          </p:blipFill>
          <p:spPr>
            <a:xfrm flipH="1">
              <a:off x="533400" y="4937788"/>
              <a:ext cx="1534249" cy="1920212"/>
            </a:xfrm>
            <a:prstGeom prst="rect">
              <a:avLst/>
            </a:prstGeom>
          </p:spPr>
        </p:pic>
        <p:pic>
          <p:nvPicPr>
            <p:cNvPr id="10" name="Picture 9" descr="screw.jpg"/>
            <p:cNvPicPr>
              <a:picLocks noChangeAspect="1"/>
            </p:cNvPicPr>
            <p:nvPr/>
          </p:nvPicPr>
          <p:blipFill>
            <a:blip r:embed="rId4"/>
            <a:srcRect l="39352" r="36437"/>
            <a:stretch>
              <a:fillRect/>
            </a:stretch>
          </p:blipFill>
          <p:spPr>
            <a:xfrm flipV="1">
              <a:off x="1692548" y="4937788"/>
              <a:ext cx="187109" cy="772708"/>
            </a:xfrm>
            <a:prstGeom prst="rect">
              <a:avLst/>
            </a:prstGeom>
            <a:scene3d>
              <a:camera prst="orthographicFront">
                <a:rot lat="0" lon="0" rev="19800000"/>
              </a:camera>
              <a:lightRig rig="threePt" dir="t"/>
            </a:scene3d>
          </p:spPr>
        </p:pic>
        <p:pic>
          <p:nvPicPr>
            <p:cNvPr id="11" name="Picture 10" descr="shotgun.jpg"/>
            <p:cNvPicPr>
              <a:picLocks noChangeAspect="1"/>
            </p:cNvPicPr>
            <p:nvPr/>
          </p:nvPicPr>
          <p:blipFill>
            <a:blip r:embed="rId5"/>
            <a:srcRect l="5619" t="27273" r="30204" b="-1948"/>
            <a:stretch>
              <a:fillRect/>
            </a:stretch>
          </p:blipFill>
          <p:spPr>
            <a:xfrm flipH="1">
              <a:off x="1874520" y="5094863"/>
              <a:ext cx="658472" cy="276260"/>
            </a:xfrm>
            <a:prstGeom prst="rect">
              <a:avLst/>
            </a:prstGeom>
            <a:scene3d>
              <a:camera prst="orthographicFront">
                <a:rot lat="0" lon="0" rev="18600000"/>
              </a:camera>
              <a:lightRig rig="threePt" dir="t"/>
            </a:scene3d>
          </p:spPr>
        </p:pic>
      </p:grpSp>
      <p:pic>
        <p:nvPicPr>
          <p:cNvPr id="13" name="Picture 12" descr="shotgunwedding.jpg"/>
          <p:cNvPicPr>
            <a:picLocks noChangeAspect="1"/>
          </p:cNvPicPr>
          <p:nvPr/>
        </p:nvPicPr>
        <p:blipFill>
          <a:blip r:embed="rId6"/>
          <a:srcRect t="6429" b="12857"/>
          <a:stretch>
            <a:fillRect/>
          </a:stretch>
        </p:blipFill>
        <p:spPr>
          <a:xfrm>
            <a:off x="4338917" y="4893400"/>
            <a:ext cx="3362616" cy="189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Hadr</a:t>
            </a:r>
            <a:r>
              <a:rPr lang="en-US" sz="2800">
                <a:solidFill>
                  <a:srgbClr val="FFFF00"/>
                </a:solidFill>
              </a:rPr>
              <a:t>ons vs. Leptons</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Böttcher: SEDs are fit as well by hadronic models as by leptonic models</a:t>
            </a:r>
          </a:p>
        </p:txBody>
      </p:sp>
      <p:sp>
        <p:nvSpPr>
          <p:cNvPr id="14" name="TextBox 13"/>
          <p:cNvSpPr txBox="1"/>
          <p:nvPr/>
        </p:nvSpPr>
        <p:spPr>
          <a:xfrm>
            <a:off x="0" y="2048863"/>
            <a:ext cx="9144000" cy="646331"/>
          </a:xfrm>
          <a:prstGeom prst="rect">
            <a:avLst/>
          </a:prstGeom>
          <a:noFill/>
        </p:spPr>
        <p:txBody>
          <a:bodyPr wrap="square" rtlCol="0">
            <a:spAutoFit/>
          </a:bodyPr>
          <a:lstStyle/>
          <a:p>
            <a:r>
              <a:rPr lang="en-US"/>
              <a:t>Mastichiadis, Petropoulou: difficult for hadronic model to produce light curves similar to PKS 2155-304, but they will continue to try</a:t>
            </a:r>
          </a:p>
        </p:txBody>
      </p:sp>
      <p:sp>
        <p:nvSpPr>
          <p:cNvPr id="8" name="Text Box 6"/>
          <p:cNvSpPr txBox="1">
            <a:spLocks noChangeArrowheads="1"/>
          </p:cNvSpPr>
          <p:nvPr/>
        </p:nvSpPr>
        <p:spPr bwMode="auto">
          <a:xfrm>
            <a:off x="0" y="1168182"/>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Cost: factor of ~100 in energy </a:t>
            </a:r>
            <a:r>
              <a:rPr lang="en-US">
                <a:solidFill>
                  <a:schemeClr val="bg1"/>
                </a:solidFill>
                <a:sym typeface="Wingdings"/>
              </a:rPr>
              <a:t> not possible if blazars have an energy crisis, but perhaps OK if they are rich in accretion rate</a:t>
            </a:r>
            <a:endParaRPr lang="en-US">
              <a:solidFill>
                <a:schemeClr val="bg1"/>
              </a:solidFill>
            </a:endParaRPr>
          </a:p>
        </p:txBody>
      </p:sp>
      <p:sp>
        <p:nvSpPr>
          <p:cNvPr id="9" name="Rectangle 2"/>
          <p:cNvSpPr txBox="1">
            <a:spLocks noChangeArrowheads="1"/>
          </p:cNvSpPr>
          <p:nvPr/>
        </p:nvSpPr>
        <p:spPr>
          <a:xfrm>
            <a:off x="0" y="2863183"/>
            <a:ext cx="9144000" cy="533400"/>
          </a:xfrm>
          <a:prstGeom prst="rect">
            <a:avLst/>
          </a:prstGeom>
          <a:solidFill>
            <a:srgbClr val="000099"/>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mj-lt"/>
                <a:ea typeface="+mj-ea"/>
                <a:cs typeface="+mj-cs"/>
              </a:rPr>
              <a:t>Old Friends Are Still Cutting</a:t>
            </a:r>
            <a:r>
              <a:rPr kumimoji="0" lang="en-US" sz="2800" b="0" i="0" u="none" strike="noStrike" kern="1200" cap="none" spc="0" normalizeH="0" noProof="0">
                <a:ln>
                  <a:noFill/>
                </a:ln>
                <a:solidFill>
                  <a:srgbClr val="FFFF00"/>
                </a:solidFill>
                <a:effectLst/>
                <a:uLnTx/>
                <a:uFillTx/>
                <a:latin typeface="+mj-lt"/>
                <a:ea typeface="+mj-ea"/>
                <a:cs typeface="+mj-cs"/>
              </a:rPr>
              <a:t> Edge</a:t>
            </a:r>
            <a:endParaRPr kumimoji="0" lang="en-US" sz="3200" b="0" i="0" u="none" strike="noStrike" kern="1200" cap="none" spc="0" normalizeH="0" baseline="0" noProof="0">
              <a:ln>
                <a:noFill/>
              </a:ln>
              <a:solidFill>
                <a:srgbClr val="FF9900"/>
              </a:solidFill>
              <a:effectLst/>
              <a:uLnTx/>
              <a:uFillTx/>
              <a:latin typeface="+mj-lt"/>
              <a:ea typeface="+mj-ea"/>
              <a:cs typeface="+mj-cs"/>
            </a:endParaRPr>
          </a:p>
        </p:txBody>
      </p:sp>
      <p:sp>
        <p:nvSpPr>
          <p:cNvPr id="10" name="TextBox 9"/>
          <p:cNvSpPr txBox="1"/>
          <p:nvPr/>
        </p:nvSpPr>
        <p:spPr>
          <a:xfrm>
            <a:off x="0" y="3630442"/>
            <a:ext cx="9144000" cy="2862323"/>
          </a:xfrm>
          <a:prstGeom prst="rect">
            <a:avLst/>
          </a:prstGeom>
          <a:noFill/>
        </p:spPr>
        <p:txBody>
          <a:bodyPr wrap="square" rtlCol="0">
            <a:spAutoFit/>
          </a:bodyPr>
          <a:lstStyle/>
          <a:p>
            <a:r>
              <a:rPr lang="en-US"/>
              <a:t>Mkn 421: Still everyone’s favorite TeV blazar (Mukherjee, Richards, Lico, Balokovic, Niinuma, Mastichiadis, Racero)</a:t>
            </a:r>
          </a:p>
          <a:p>
            <a:endParaRPr lang="en-US"/>
          </a:p>
          <a:p>
            <a:r>
              <a:rPr lang="en-US"/>
              <a:t>3C 84 (Nagai)                   M81 (Alberdi)</a:t>
            </a:r>
          </a:p>
          <a:p>
            <a:endParaRPr lang="en-US"/>
          </a:p>
          <a:p>
            <a:r>
              <a:rPr lang="en-US"/>
              <a:t>OJ287 (M. Aller, Agudo, Sawada-Satoh)</a:t>
            </a:r>
          </a:p>
          <a:p>
            <a:endParaRPr lang="en-US"/>
          </a:p>
          <a:p>
            <a:r>
              <a:rPr lang="en-US"/>
              <a:t>3C 111 (Beuchert)</a:t>
            </a:r>
          </a:p>
          <a:p>
            <a:endParaRPr lang="en-US"/>
          </a:p>
          <a:p>
            <a:r>
              <a:rPr lang="en-US"/>
              <a:t>to name several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normAutofit fontScale="90000"/>
          </a:bodyPr>
          <a:lstStyle/>
          <a:p>
            <a:r>
              <a:rPr lang="en-US" sz="3200">
                <a:solidFill>
                  <a:srgbClr val="FF9900"/>
                </a:solidFill>
              </a:rPr>
              <a:t>Advancements in Observations &amp; Theory</a:t>
            </a: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2102409"/>
            <a:ext cx="9144000" cy="923330"/>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Computational codes now try to simulate time-dependent SEDs &amp; light curves [Joshi, Chen, Richter, Coronado, Petropoulou, Potter (parabolic jet), Rueda Beccerril, Sorcia, Vuillaume, Weidinger], &amp; polarization curves (Marscher)</a:t>
            </a:r>
            <a:endParaRPr lang="en-US">
              <a:solidFill>
                <a:schemeClr val="bg1"/>
              </a:solidFill>
            </a:endParaRPr>
          </a:p>
        </p:txBody>
      </p:sp>
      <p:sp>
        <p:nvSpPr>
          <p:cNvPr id="14" name="TextBox 13"/>
          <p:cNvSpPr txBox="1"/>
          <p:nvPr/>
        </p:nvSpPr>
        <p:spPr>
          <a:xfrm>
            <a:off x="0" y="533400"/>
            <a:ext cx="9144000" cy="1477328"/>
          </a:xfrm>
          <a:prstGeom prst="rect">
            <a:avLst/>
          </a:prstGeom>
          <a:noFill/>
        </p:spPr>
        <p:txBody>
          <a:bodyPr wrap="square" rtlCol="0">
            <a:spAutoFit/>
          </a:bodyPr>
          <a:lstStyle/>
          <a:p>
            <a:r>
              <a:rPr lang="en-US"/>
              <a:t>Light curves, polarization curves, &amp; SEDs with unprecedented time &amp; frequency coverage ( Kaufmann, Larionov, Morozova, Troitskiy, Marscher, Racero, Raiteri, Hagen-Thorn – method for separating constant &amp; variable component spectra, Donnarumma)</a:t>
            </a:r>
          </a:p>
          <a:p>
            <a:endParaRPr lang="en-US"/>
          </a:p>
          <a:p>
            <a:r>
              <a:rPr lang="en-US"/>
              <a:t>Derivation of variability Doppler factors for many blazars (Hovatta)</a:t>
            </a:r>
            <a:endParaRPr lang="en-US"/>
          </a:p>
        </p:txBody>
      </p:sp>
      <p:pic>
        <p:nvPicPr>
          <p:cNvPr id="13" name="Picture 12" descr="CTA102_SED.jpg"/>
          <p:cNvPicPr>
            <a:picLocks noChangeAspect="1"/>
          </p:cNvPicPr>
          <p:nvPr/>
        </p:nvPicPr>
        <p:blipFill>
          <a:blip r:embed="rId3"/>
          <a:stretch>
            <a:fillRect/>
          </a:stretch>
        </p:blipFill>
        <p:spPr>
          <a:xfrm>
            <a:off x="152400" y="3326070"/>
            <a:ext cx="4953000" cy="3531930"/>
          </a:xfrm>
          <a:prstGeom prst="rect">
            <a:avLst/>
          </a:prstGeom>
        </p:spPr>
      </p:pic>
      <p:sp>
        <p:nvSpPr>
          <p:cNvPr id="15" name="TextBox 14"/>
          <p:cNvSpPr txBox="1"/>
          <p:nvPr/>
        </p:nvSpPr>
        <p:spPr>
          <a:xfrm>
            <a:off x="2336168" y="3456739"/>
            <a:ext cx="1677249" cy="523220"/>
          </a:xfrm>
          <a:prstGeom prst="rect">
            <a:avLst/>
          </a:prstGeom>
          <a:noFill/>
        </p:spPr>
        <p:txBody>
          <a:bodyPr wrap="square" rtlCol="0">
            <a:spAutoFit/>
          </a:bodyPr>
          <a:lstStyle/>
          <a:p>
            <a:r>
              <a:rPr lang="en-US" sz="1400"/>
              <a:t>CTA102         Larionov et al.</a:t>
            </a:r>
          </a:p>
        </p:txBody>
      </p:sp>
      <p:pic>
        <p:nvPicPr>
          <p:cNvPr id="16" name="Picture 15" descr="0528_sedfits.jpg"/>
          <p:cNvPicPr>
            <a:picLocks noChangeAspect="1"/>
          </p:cNvPicPr>
          <p:nvPr/>
        </p:nvPicPr>
        <p:blipFill>
          <a:blip r:embed="rId4"/>
          <a:stretch>
            <a:fillRect/>
          </a:stretch>
        </p:blipFill>
        <p:spPr>
          <a:xfrm>
            <a:off x="5105401" y="3193975"/>
            <a:ext cx="4215310" cy="3664025"/>
          </a:xfrm>
          <a:prstGeom prst="rect">
            <a:avLst/>
          </a:prstGeom>
        </p:spPr>
      </p:pic>
      <p:sp>
        <p:nvSpPr>
          <p:cNvPr id="17" name="TextBox 16"/>
          <p:cNvSpPr txBox="1"/>
          <p:nvPr/>
        </p:nvSpPr>
        <p:spPr>
          <a:xfrm>
            <a:off x="7933710" y="3195129"/>
            <a:ext cx="1353780" cy="523220"/>
          </a:xfrm>
          <a:prstGeom prst="rect">
            <a:avLst/>
          </a:prstGeom>
          <a:noFill/>
        </p:spPr>
        <p:txBody>
          <a:bodyPr wrap="square" rtlCol="0">
            <a:spAutoFit/>
          </a:bodyPr>
          <a:lstStyle/>
          <a:p>
            <a:r>
              <a:rPr lang="en-US" sz="1400"/>
              <a:t>Palma et al. 2011 ApJ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normAutofit/>
          </a:bodyPr>
          <a:lstStyle/>
          <a:p>
            <a:r>
              <a:rPr lang="en-US" sz="2800">
                <a:solidFill>
                  <a:srgbClr val="FFFF00"/>
                </a:solidFill>
              </a:rPr>
              <a:t>Very Interesting . . .</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Müller: Very unusual gamma-ray source PMN J1603-4904, VLBI structure like a CSO, IR hump like a starburst, bright &amp; steady gamma-ray emission, maybe BL Lac type optical spectrum   </a:t>
            </a:r>
          </a:p>
        </p:txBody>
      </p:sp>
      <p:sp>
        <p:nvSpPr>
          <p:cNvPr id="7" name="Text Box 6"/>
          <p:cNvSpPr txBox="1">
            <a:spLocks noChangeArrowheads="1"/>
          </p:cNvSpPr>
          <p:nvPr/>
        </p:nvSpPr>
        <p:spPr bwMode="auto">
          <a:xfrm>
            <a:off x="0" y="4703802"/>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GeV and optical emission are usually – but not always (Chen) – the best of friends (Carnerero Martin, Marscher, Jorstad, Larionov, Troitskiy, others)</a:t>
            </a:r>
            <a:endParaRPr lang="en-US">
              <a:solidFill>
                <a:schemeClr val="bg1"/>
              </a:solidFill>
            </a:endParaRPr>
          </a:p>
        </p:txBody>
      </p:sp>
      <p:sp>
        <p:nvSpPr>
          <p:cNvPr id="8" name="TextBox 7"/>
          <p:cNvSpPr txBox="1"/>
          <p:nvPr/>
        </p:nvSpPr>
        <p:spPr>
          <a:xfrm>
            <a:off x="0" y="5439847"/>
            <a:ext cx="9144000" cy="369332"/>
          </a:xfrm>
          <a:prstGeom prst="rect">
            <a:avLst/>
          </a:prstGeom>
          <a:noFill/>
        </p:spPr>
        <p:txBody>
          <a:bodyPr wrap="square" rtlCol="0">
            <a:spAutoFit/>
          </a:bodyPr>
          <a:lstStyle/>
          <a:p>
            <a:r>
              <a:rPr lang="en-US"/>
              <a:t>There are highly beamed “fake BL Lacs” (Meyer) needed to explain blazar sequence</a:t>
            </a:r>
          </a:p>
        </p:txBody>
      </p:sp>
      <p:sp>
        <p:nvSpPr>
          <p:cNvPr id="9" name="Text Box 6"/>
          <p:cNvSpPr txBox="1">
            <a:spLocks noChangeArrowheads="1"/>
          </p:cNvSpPr>
          <p:nvPr/>
        </p:nvSpPr>
        <p:spPr bwMode="auto">
          <a:xfrm>
            <a:off x="0" y="5934670"/>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There are also blazars disguised as steep-spectrum radio sources (Torresi), bright double-lobed sources (Hough), and Narrow Line Seyfert 1 galaxies (D’Ammando, Kreikenbaum) </a:t>
            </a:r>
            <a:endParaRPr lang="en-US">
              <a:solidFill>
                <a:schemeClr val="bg1"/>
              </a:solidFill>
            </a:endParaRPr>
          </a:p>
        </p:txBody>
      </p:sp>
      <p:sp>
        <p:nvSpPr>
          <p:cNvPr id="13" name="Text Box 6"/>
          <p:cNvSpPr txBox="1">
            <a:spLocks noChangeArrowheads="1"/>
          </p:cNvSpPr>
          <p:nvPr/>
        </p:nvSpPr>
        <p:spPr bwMode="auto">
          <a:xfrm>
            <a:off x="0" y="1491347"/>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There are matters that jet makers should consider, such as return currents, tilted disks, binary black holes (Contopoulos, Liu, Texeira, Vila)</a:t>
            </a:r>
          </a:p>
        </p:txBody>
      </p:sp>
      <p:sp>
        <p:nvSpPr>
          <p:cNvPr id="15" name="TextBox 14"/>
          <p:cNvSpPr txBox="1"/>
          <p:nvPr/>
        </p:nvSpPr>
        <p:spPr>
          <a:xfrm>
            <a:off x="0" y="4044858"/>
            <a:ext cx="9144000" cy="369332"/>
          </a:xfrm>
          <a:prstGeom prst="rect">
            <a:avLst/>
          </a:prstGeom>
          <a:noFill/>
        </p:spPr>
        <p:txBody>
          <a:bodyPr wrap="square" rtlCol="0">
            <a:spAutoFit/>
          </a:bodyPr>
          <a:lstStyle/>
          <a:p>
            <a:r>
              <a:rPr lang="en-US"/>
              <a:t>Gamma-ray and radio emission grow up together (Lister, Giroletti, Orienti, Piner)</a:t>
            </a:r>
          </a:p>
        </p:txBody>
      </p:sp>
      <p:sp>
        <p:nvSpPr>
          <p:cNvPr id="16" name="Text Box 6"/>
          <p:cNvSpPr txBox="1">
            <a:spLocks noChangeArrowheads="1"/>
          </p:cNvSpPr>
          <p:nvPr/>
        </p:nvSpPr>
        <p:spPr bwMode="auto">
          <a:xfrm>
            <a:off x="0" y="3247367"/>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Supergiant stars &amp; their winds will enter jet, could cause detectable gamma-ray emission (Araudo)</a:t>
            </a:r>
            <a:endParaRPr lang="en-US">
              <a:solidFill>
                <a:schemeClr val="bg1"/>
              </a:solidFill>
            </a:endParaRPr>
          </a:p>
        </p:txBody>
      </p:sp>
      <p:sp>
        <p:nvSpPr>
          <p:cNvPr id="17" name="TextBox 16"/>
          <p:cNvSpPr txBox="1"/>
          <p:nvPr/>
        </p:nvSpPr>
        <p:spPr>
          <a:xfrm>
            <a:off x="0" y="2137678"/>
            <a:ext cx="9144000" cy="923330"/>
          </a:xfrm>
          <a:prstGeom prst="rect">
            <a:avLst/>
          </a:prstGeom>
          <a:noFill/>
        </p:spPr>
        <p:txBody>
          <a:bodyPr wrap="square" rtlCol="0">
            <a:spAutoFit/>
          </a:bodyPr>
          <a:lstStyle/>
          <a:p>
            <a:r>
              <a:rPr lang="en-US"/>
              <a:t>Moving “internal” shocks in jets are still suspected of producing flares &amp; superluminal knots (Joshi, Chen, M. Aller, Rueda Becerril); magnetic fields in shocks need to be considered (Mimica, Chen); multiple shocks can explain flat spectra of XRB jets (Malzac)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7" grpId="0" animBg="1"/>
      <p:bldP spid="8" grpId="0"/>
      <p:bldP spid="9" grpId="0" animBg="1"/>
      <p:bldP spid="13"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normAutofit/>
          </a:bodyPr>
          <a:lstStyle/>
          <a:p>
            <a:r>
              <a:rPr lang="en-US" sz="2800">
                <a:solidFill>
                  <a:srgbClr val="FFFF00"/>
                </a:solidFill>
              </a:rPr>
              <a:t>Very Interesting . . .</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VLBI advances even as the VLBA is threatened with extinction: RadioAstron (Kovalev), 1 mm VLBI (Nakamura), maximum entropy/cross entropy image analysis (Coughlin, Motter)</a:t>
            </a:r>
            <a:endParaRPr lang="en-US">
              <a:solidFill>
                <a:schemeClr val="bg1"/>
              </a:solidFill>
            </a:endParaRPr>
          </a:p>
        </p:txBody>
      </p:sp>
      <p:sp>
        <p:nvSpPr>
          <p:cNvPr id="14" name="TextBox 13"/>
          <p:cNvSpPr txBox="1"/>
          <p:nvPr/>
        </p:nvSpPr>
        <p:spPr>
          <a:xfrm>
            <a:off x="0" y="1364397"/>
            <a:ext cx="9144000" cy="646331"/>
          </a:xfrm>
          <a:prstGeom prst="rect">
            <a:avLst/>
          </a:prstGeom>
          <a:noFill/>
        </p:spPr>
        <p:txBody>
          <a:bodyPr wrap="square" rtlCol="0">
            <a:spAutoFit/>
          </a:bodyPr>
          <a:lstStyle/>
          <a:p>
            <a:r>
              <a:rPr lang="en-US"/>
              <a:t>Measurements of core shifts from opacity effects are becoming more refined, allowing derivation of some physical conditions (Hada, Haga, Gabuzda, Kutkin, Voytsik)</a:t>
            </a:r>
            <a:endParaRPr lang="en-US"/>
          </a:p>
        </p:txBody>
      </p:sp>
      <p:sp>
        <p:nvSpPr>
          <p:cNvPr id="7" name="Text Box 6"/>
          <p:cNvSpPr txBox="1">
            <a:spLocks noChangeArrowheads="1"/>
          </p:cNvSpPr>
          <p:nvPr/>
        </p:nvSpPr>
        <p:spPr bwMode="auto">
          <a:xfrm>
            <a:off x="0" y="4013855"/>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Migliari: new SS433-like XRB</a:t>
            </a:r>
            <a:endParaRPr lang="en-US">
              <a:solidFill>
                <a:schemeClr val="bg1"/>
              </a:solidFill>
            </a:endParaRPr>
          </a:p>
        </p:txBody>
      </p:sp>
      <p:sp>
        <p:nvSpPr>
          <p:cNvPr id="8" name="TextBox 7"/>
          <p:cNvSpPr txBox="1"/>
          <p:nvPr/>
        </p:nvSpPr>
        <p:spPr>
          <a:xfrm>
            <a:off x="0" y="4565011"/>
            <a:ext cx="9144000" cy="923330"/>
          </a:xfrm>
          <a:prstGeom prst="rect">
            <a:avLst/>
          </a:prstGeom>
          <a:noFill/>
        </p:spPr>
        <p:txBody>
          <a:bodyPr wrap="square" rtlCol="0">
            <a:spAutoFit/>
          </a:bodyPr>
          <a:lstStyle/>
          <a:p>
            <a:r>
              <a:rPr lang="en-US"/>
              <a:t>X-ray binaries/transients: Q diagram organizes spectral &amp; jet characteristics (Markoff), but there is a wide range of behavior (Capitanio, Del Santo, Shahbaz </a:t>
            </a:r>
            <a:r>
              <a:rPr lang="en-US">
                <a:sym typeface="Wingdings"/>
              </a:rPr>
              <a:t> need to search for more (Josep Martí)    database: Cúnio</a:t>
            </a:r>
            <a:endParaRPr lang="en-US"/>
          </a:p>
        </p:txBody>
      </p:sp>
      <p:sp>
        <p:nvSpPr>
          <p:cNvPr id="13" name="Text Box 6"/>
          <p:cNvSpPr txBox="1">
            <a:spLocks noChangeArrowheads="1"/>
          </p:cNvSpPr>
          <p:nvPr/>
        </p:nvSpPr>
        <p:spPr bwMode="auto">
          <a:xfrm>
            <a:off x="0" y="2122852"/>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Poynting-dominated plasma turns into particle energy-dominated via waves in MHD shocks, with synchro-Compton emission, EVPA transverse to jet axis (Kirk)</a:t>
            </a:r>
          </a:p>
        </p:txBody>
      </p:sp>
      <p:sp>
        <p:nvSpPr>
          <p:cNvPr id="17" name="TextBox 16"/>
          <p:cNvSpPr txBox="1"/>
          <p:nvPr/>
        </p:nvSpPr>
        <p:spPr>
          <a:xfrm>
            <a:off x="0" y="2863616"/>
            <a:ext cx="9144000" cy="923330"/>
          </a:xfrm>
          <a:prstGeom prst="rect">
            <a:avLst/>
          </a:prstGeom>
          <a:noFill/>
        </p:spPr>
        <p:txBody>
          <a:bodyPr wrap="square" rtlCol="0">
            <a:spAutoFit/>
          </a:bodyPr>
          <a:lstStyle/>
          <a:p>
            <a:r>
              <a:rPr lang="en-US"/>
              <a:t>Menzler: Consideration of plasma effects on behavior of secondary particles made by gamma-rays traversing intergalactic space modifies expected IC-CMB spectrum &amp; derivation of IGM magnetic field </a:t>
            </a:r>
          </a:p>
        </p:txBody>
      </p:sp>
      <p:sp>
        <p:nvSpPr>
          <p:cNvPr id="18" name="TextBox 17"/>
          <p:cNvSpPr txBox="1"/>
          <p:nvPr/>
        </p:nvSpPr>
        <p:spPr>
          <a:xfrm>
            <a:off x="0" y="5950297"/>
            <a:ext cx="9144000" cy="646331"/>
          </a:xfrm>
          <a:prstGeom prst="rect">
            <a:avLst/>
          </a:prstGeom>
          <a:noFill/>
        </p:spPr>
        <p:txBody>
          <a:bodyPr wrap="square" rtlCol="0">
            <a:spAutoFit/>
          </a:bodyPr>
          <a:lstStyle/>
          <a:p>
            <a:r>
              <a:rPr lang="en-US"/>
              <a:t>VLBI observations show changes in jet near times of gamma-ray flares (Marscher, Jorstad, Lisakov, Nagai) and probe velocity gradients (Mertens)</a:t>
            </a:r>
          </a:p>
        </p:txBody>
      </p:sp>
      <p:sp>
        <p:nvSpPr>
          <p:cNvPr id="21" name="Text Box 6"/>
          <p:cNvSpPr txBox="1">
            <a:spLocks noChangeArrowheads="1"/>
          </p:cNvSpPr>
          <p:nvPr/>
        </p:nvSpPr>
        <p:spPr bwMode="auto">
          <a:xfrm>
            <a:off x="0" y="5488341"/>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Molina: Rotational motion in jet of NRAO150 (helically twisted jet)</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14" grpId="0"/>
      <p:bldP spid="7" grpId="0" animBg="1"/>
      <p:bldP spid="8" grpId="0"/>
      <p:bldP spid="13" grpId="0" animBg="1"/>
      <p:bldP spid="17" grpId="0"/>
      <p:bldP spid="18" grpId="0"/>
      <p:bldP spid="21"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normAutofit/>
          </a:bodyPr>
          <a:lstStyle/>
          <a:p>
            <a:r>
              <a:rPr lang="en-US" sz="2800">
                <a:solidFill>
                  <a:srgbClr val="FFFF00"/>
                </a:solidFill>
              </a:rPr>
              <a:t>The Future</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6001643"/>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RadioAstron (Kovalev): Ultra-high resolution images of jets</a:t>
            </a:r>
          </a:p>
          <a:p>
            <a:pPr>
              <a:spcBef>
                <a:spcPct val="50000"/>
              </a:spcBef>
            </a:pPr>
            <a:r>
              <a:rPr lang="en-US">
                <a:solidFill>
                  <a:schemeClr val="bg1"/>
                </a:solidFill>
              </a:rPr>
              <a:t>VLBI observations of large samples of gamma-ray blazars (Giovannini)</a:t>
            </a:r>
          </a:p>
          <a:p>
            <a:pPr>
              <a:spcBef>
                <a:spcPct val="50000"/>
              </a:spcBef>
            </a:pPr>
            <a:endParaRPr lang="en-US">
              <a:solidFill>
                <a:schemeClr val="bg1"/>
              </a:solidFill>
            </a:endParaRPr>
          </a:p>
          <a:p>
            <a:pPr>
              <a:spcBef>
                <a:spcPct val="50000"/>
              </a:spcBef>
            </a:pPr>
            <a:r>
              <a:rPr lang="en-US">
                <a:solidFill>
                  <a:schemeClr val="bg1"/>
                </a:solidFill>
              </a:rPr>
              <a:t>ALMA: submillimeter-wave SEDs, variability, polarization should all be possible (if we can get the observing time!) (Hada, Evans)</a:t>
            </a:r>
          </a:p>
          <a:p>
            <a:pPr>
              <a:spcBef>
                <a:spcPct val="50000"/>
              </a:spcBef>
            </a:pPr>
            <a:endParaRPr lang="en-US">
              <a:solidFill>
                <a:schemeClr val="bg1"/>
              </a:solidFill>
            </a:endParaRPr>
          </a:p>
          <a:p>
            <a:pPr>
              <a:spcBef>
                <a:spcPct val="50000"/>
              </a:spcBef>
            </a:pPr>
            <a:r>
              <a:rPr lang="en-US">
                <a:solidFill>
                  <a:schemeClr val="bg1"/>
                </a:solidFill>
              </a:rPr>
              <a:t>Self-consistent simulations of jet physics &amp; emission (Nishikawa et al.)</a:t>
            </a:r>
          </a:p>
          <a:p>
            <a:pPr>
              <a:spcBef>
                <a:spcPct val="50000"/>
              </a:spcBef>
            </a:pPr>
            <a:endParaRPr lang="en-US">
              <a:solidFill>
                <a:schemeClr val="bg1"/>
              </a:solidFill>
            </a:endParaRPr>
          </a:p>
          <a:p>
            <a:pPr>
              <a:spcBef>
                <a:spcPct val="50000"/>
              </a:spcBef>
            </a:pPr>
            <a:r>
              <a:rPr lang="en-US">
                <a:solidFill>
                  <a:schemeClr val="bg1"/>
                </a:solidFill>
              </a:rPr>
              <a:t>TeV observations (Mukherjee, Errando, Kaufmann, Sorcia): Cherenkov Telescope Array – higher sensitivity, lower energy threshold (very important in post-Fermi era)</a:t>
            </a:r>
          </a:p>
          <a:p>
            <a:pPr>
              <a:spcBef>
                <a:spcPct val="50000"/>
              </a:spcBef>
            </a:pPr>
            <a:endParaRPr lang="en-US">
              <a:solidFill>
                <a:schemeClr val="bg1"/>
              </a:solidFill>
            </a:endParaRPr>
          </a:p>
          <a:p>
            <a:pPr>
              <a:spcBef>
                <a:spcPct val="50000"/>
              </a:spcBef>
            </a:pPr>
            <a:r>
              <a:rPr lang="en-US">
                <a:solidFill>
                  <a:schemeClr val="bg1"/>
                </a:solidFill>
              </a:rPr>
              <a:t>BUT . . . Other time domain instruments have been or are threatened to be turned off </a:t>
            </a:r>
          </a:p>
          <a:p>
            <a:pPr>
              <a:spcBef>
                <a:spcPct val="50000"/>
              </a:spcBef>
            </a:pPr>
            <a:endParaRPr lang="en-US">
              <a:solidFill>
                <a:schemeClr val="bg1"/>
              </a:solidFill>
            </a:endParaRPr>
          </a:p>
          <a:p>
            <a:pPr>
              <a:spcBef>
                <a:spcPct val="50000"/>
              </a:spcBef>
            </a:pPr>
            <a:r>
              <a:rPr lang="en-US" sz="2400">
                <a:solidFill>
                  <a:schemeClr val="bg1"/>
                </a:solidFill>
              </a:rPr>
              <a:t>15 minutes after end of this talk: meeting to discuss possible ways to save the VLBA</a:t>
            </a:r>
            <a:endParaRPr lang="en-US"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1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31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31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build="p"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0"/>
            <a:ext cx="9144000" cy="533400"/>
          </a:xfrm>
          <a:solidFill>
            <a:srgbClr val="000099"/>
          </a:solidFill>
        </p:spPr>
        <p:txBody>
          <a:bodyPr/>
          <a:lstStyle/>
          <a:p>
            <a:r>
              <a:rPr lang="en-US" sz="2800">
                <a:solidFill>
                  <a:srgbClr val="FFFF00"/>
                </a:solidFill>
              </a:rPr>
              <a:t>Two Universes Connected by Jets Joined by this Meeting</a:t>
            </a:r>
            <a:endParaRPr lang="en-US" sz="3200">
              <a:solidFill>
                <a:srgbClr val="FF9900"/>
              </a:solidFill>
            </a:endParaRPr>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8" name="Freeform 7"/>
          <p:cNvSpPr/>
          <p:nvPr/>
        </p:nvSpPr>
        <p:spPr>
          <a:xfrm>
            <a:off x="2503893" y="551156"/>
            <a:ext cx="1132479" cy="2144569"/>
          </a:xfrm>
          <a:custGeom>
            <a:avLst/>
            <a:gdLst>
              <a:gd name="connsiteX0" fmla="*/ 0 w 1132479"/>
              <a:gd name="connsiteY0" fmla="*/ 0 h 2144569"/>
              <a:gd name="connsiteX1" fmla="*/ 71882 w 1132479"/>
              <a:gd name="connsiteY1" fmla="*/ 11982 h 2144569"/>
              <a:gd name="connsiteX2" fmla="*/ 155744 w 1132479"/>
              <a:gd name="connsiteY2" fmla="*/ 71890 h 2144569"/>
              <a:gd name="connsiteX3" fmla="*/ 191685 w 1132479"/>
              <a:gd name="connsiteY3" fmla="*/ 83872 h 2144569"/>
              <a:gd name="connsiteX4" fmla="*/ 287528 w 1132479"/>
              <a:gd name="connsiteY4" fmla="*/ 131798 h 2144569"/>
              <a:gd name="connsiteX5" fmla="*/ 467233 w 1132479"/>
              <a:gd name="connsiteY5" fmla="*/ 167743 h 2144569"/>
              <a:gd name="connsiteX6" fmla="*/ 551096 w 1132479"/>
              <a:gd name="connsiteY6" fmla="*/ 191707 h 2144569"/>
              <a:gd name="connsiteX7" fmla="*/ 706840 w 1132479"/>
              <a:gd name="connsiteY7" fmla="*/ 299542 h 2144569"/>
              <a:gd name="connsiteX8" fmla="*/ 802683 w 1132479"/>
              <a:gd name="connsiteY8" fmla="*/ 395395 h 2144569"/>
              <a:gd name="connsiteX9" fmla="*/ 850604 w 1132479"/>
              <a:gd name="connsiteY9" fmla="*/ 443321 h 2144569"/>
              <a:gd name="connsiteX10" fmla="*/ 874565 w 1132479"/>
              <a:gd name="connsiteY10" fmla="*/ 467285 h 2144569"/>
              <a:gd name="connsiteX11" fmla="*/ 934467 w 1132479"/>
              <a:gd name="connsiteY11" fmla="*/ 539175 h 2144569"/>
              <a:gd name="connsiteX12" fmla="*/ 958427 w 1132479"/>
              <a:gd name="connsiteY12" fmla="*/ 647010 h 2144569"/>
              <a:gd name="connsiteX13" fmla="*/ 970408 w 1132479"/>
              <a:gd name="connsiteY13" fmla="*/ 694936 h 2144569"/>
              <a:gd name="connsiteX14" fmla="*/ 982388 w 1132479"/>
              <a:gd name="connsiteY14" fmla="*/ 754844 h 2144569"/>
              <a:gd name="connsiteX15" fmla="*/ 1006349 w 1132479"/>
              <a:gd name="connsiteY15" fmla="*/ 814753 h 2144569"/>
              <a:gd name="connsiteX16" fmla="*/ 1030309 w 1132479"/>
              <a:gd name="connsiteY16" fmla="*/ 922588 h 2144569"/>
              <a:gd name="connsiteX17" fmla="*/ 1054270 w 1132479"/>
              <a:gd name="connsiteY17" fmla="*/ 982496 h 2144569"/>
              <a:gd name="connsiteX18" fmla="*/ 1090211 w 1132479"/>
              <a:gd name="connsiteY18" fmla="*/ 1246092 h 2144569"/>
              <a:gd name="connsiteX19" fmla="*/ 1114172 w 1132479"/>
              <a:gd name="connsiteY19" fmla="*/ 1425817 h 2144569"/>
              <a:gd name="connsiteX20" fmla="*/ 1114172 w 1132479"/>
              <a:gd name="connsiteY20" fmla="*/ 1905083 h 2144569"/>
              <a:gd name="connsiteX21" fmla="*/ 1102192 w 1132479"/>
              <a:gd name="connsiteY21" fmla="*/ 2048863 h 21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2479" h="2144569">
                <a:moveTo>
                  <a:pt x="0" y="0"/>
                </a:moveTo>
                <a:cubicBezTo>
                  <a:pt x="23961" y="3994"/>
                  <a:pt x="48838" y="4300"/>
                  <a:pt x="71882" y="11982"/>
                </a:cubicBezTo>
                <a:cubicBezTo>
                  <a:pt x="83010" y="15692"/>
                  <a:pt x="153754" y="70752"/>
                  <a:pt x="155744" y="71890"/>
                </a:cubicBezTo>
                <a:cubicBezTo>
                  <a:pt x="166708" y="78156"/>
                  <a:pt x="180189" y="78646"/>
                  <a:pt x="191685" y="83872"/>
                </a:cubicBezTo>
                <a:cubicBezTo>
                  <a:pt x="224202" y="98654"/>
                  <a:pt x="252295" y="125925"/>
                  <a:pt x="287528" y="131798"/>
                </a:cubicBezTo>
                <a:cubicBezTo>
                  <a:pt x="569945" y="178874"/>
                  <a:pt x="352400" y="134930"/>
                  <a:pt x="467233" y="167743"/>
                </a:cubicBezTo>
                <a:cubicBezTo>
                  <a:pt x="480776" y="171613"/>
                  <a:pt x="535299" y="183089"/>
                  <a:pt x="551096" y="191707"/>
                </a:cubicBezTo>
                <a:cubicBezTo>
                  <a:pt x="600976" y="218917"/>
                  <a:pt x="663435" y="259471"/>
                  <a:pt x="706840" y="299542"/>
                </a:cubicBezTo>
                <a:cubicBezTo>
                  <a:pt x="740039" y="330191"/>
                  <a:pt x="770735" y="363444"/>
                  <a:pt x="802683" y="395395"/>
                </a:cubicBezTo>
                <a:lnTo>
                  <a:pt x="850604" y="443321"/>
                </a:lnTo>
                <a:cubicBezTo>
                  <a:pt x="858591" y="451309"/>
                  <a:pt x="867788" y="458248"/>
                  <a:pt x="874565" y="467285"/>
                </a:cubicBezTo>
                <a:cubicBezTo>
                  <a:pt x="917283" y="524248"/>
                  <a:pt x="896387" y="501090"/>
                  <a:pt x="934467" y="539175"/>
                </a:cubicBezTo>
                <a:cubicBezTo>
                  <a:pt x="942454" y="575120"/>
                  <a:pt x="950148" y="611131"/>
                  <a:pt x="958427" y="647010"/>
                </a:cubicBezTo>
                <a:cubicBezTo>
                  <a:pt x="962129" y="663055"/>
                  <a:pt x="966836" y="678861"/>
                  <a:pt x="970408" y="694936"/>
                </a:cubicBezTo>
                <a:cubicBezTo>
                  <a:pt x="974825" y="714816"/>
                  <a:pt x="976537" y="735338"/>
                  <a:pt x="982388" y="754844"/>
                </a:cubicBezTo>
                <a:cubicBezTo>
                  <a:pt x="988568" y="775445"/>
                  <a:pt x="999548" y="794349"/>
                  <a:pt x="1006349" y="814753"/>
                </a:cubicBezTo>
                <a:cubicBezTo>
                  <a:pt x="1034004" y="897728"/>
                  <a:pt x="1001822" y="827620"/>
                  <a:pt x="1030309" y="922588"/>
                </a:cubicBezTo>
                <a:cubicBezTo>
                  <a:pt x="1036488" y="943189"/>
                  <a:pt x="1046283" y="962527"/>
                  <a:pt x="1054270" y="982496"/>
                </a:cubicBezTo>
                <a:cubicBezTo>
                  <a:pt x="1060587" y="1026718"/>
                  <a:pt x="1083881" y="1182783"/>
                  <a:pt x="1090211" y="1246092"/>
                </a:cubicBezTo>
                <a:cubicBezTo>
                  <a:pt x="1106963" y="1413625"/>
                  <a:pt x="1086008" y="1341314"/>
                  <a:pt x="1114172" y="1425817"/>
                </a:cubicBezTo>
                <a:cubicBezTo>
                  <a:pt x="1132479" y="1663837"/>
                  <a:pt x="1132117" y="1582036"/>
                  <a:pt x="1114172" y="1905083"/>
                </a:cubicBezTo>
                <a:cubicBezTo>
                  <a:pt x="1100869" y="2144569"/>
                  <a:pt x="1102192" y="1937082"/>
                  <a:pt x="1102192" y="20488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517784" y="2839652"/>
            <a:ext cx="142348" cy="1809230"/>
          </a:xfrm>
          <a:custGeom>
            <a:avLst/>
            <a:gdLst>
              <a:gd name="connsiteX0" fmla="*/ 88301 w 142348"/>
              <a:gd name="connsiteY0" fmla="*/ 0 h 1809230"/>
              <a:gd name="connsiteX1" fmla="*/ 100281 w 142348"/>
              <a:gd name="connsiteY1" fmla="*/ 227652 h 1809230"/>
              <a:gd name="connsiteX2" fmla="*/ 124242 w 142348"/>
              <a:gd name="connsiteY2" fmla="*/ 419358 h 1809230"/>
              <a:gd name="connsiteX3" fmla="*/ 100281 w 142348"/>
              <a:gd name="connsiteY3" fmla="*/ 587101 h 1809230"/>
              <a:gd name="connsiteX4" fmla="*/ 76320 w 142348"/>
              <a:gd name="connsiteY4" fmla="*/ 635028 h 1809230"/>
              <a:gd name="connsiteX5" fmla="*/ 64340 w 142348"/>
              <a:gd name="connsiteY5" fmla="*/ 730881 h 1809230"/>
              <a:gd name="connsiteX6" fmla="*/ 88301 w 142348"/>
              <a:gd name="connsiteY6" fmla="*/ 982496 h 1809230"/>
              <a:gd name="connsiteX7" fmla="*/ 100281 w 142348"/>
              <a:gd name="connsiteY7" fmla="*/ 1138258 h 1809230"/>
              <a:gd name="connsiteX8" fmla="*/ 112261 w 142348"/>
              <a:gd name="connsiteY8" fmla="*/ 1174203 h 1809230"/>
              <a:gd name="connsiteX9" fmla="*/ 136222 w 142348"/>
              <a:gd name="connsiteY9" fmla="*/ 1258074 h 1809230"/>
              <a:gd name="connsiteX10" fmla="*/ 124242 w 142348"/>
              <a:gd name="connsiteY10" fmla="*/ 1485726 h 1809230"/>
              <a:gd name="connsiteX11" fmla="*/ 112261 w 142348"/>
              <a:gd name="connsiteY11" fmla="*/ 1521671 h 1809230"/>
              <a:gd name="connsiteX12" fmla="*/ 88301 w 142348"/>
              <a:gd name="connsiteY12" fmla="*/ 1557616 h 1809230"/>
              <a:gd name="connsiteX13" fmla="*/ 52359 w 142348"/>
              <a:gd name="connsiteY13" fmla="*/ 1569597 h 1809230"/>
              <a:gd name="connsiteX14" fmla="*/ 28399 w 142348"/>
              <a:gd name="connsiteY14" fmla="*/ 1617524 h 1809230"/>
              <a:gd name="connsiteX15" fmla="*/ 16418 w 142348"/>
              <a:gd name="connsiteY15" fmla="*/ 1809230 h 180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348" h="1809230">
                <a:moveTo>
                  <a:pt x="88301" y="0"/>
                </a:moveTo>
                <a:cubicBezTo>
                  <a:pt x="92294" y="75884"/>
                  <a:pt x="95389" y="151821"/>
                  <a:pt x="100281" y="227652"/>
                </a:cubicBezTo>
                <a:cubicBezTo>
                  <a:pt x="109566" y="371593"/>
                  <a:pt x="101988" y="330339"/>
                  <a:pt x="124242" y="419358"/>
                </a:cubicBezTo>
                <a:cubicBezTo>
                  <a:pt x="120247" y="459311"/>
                  <a:pt x="118046" y="539722"/>
                  <a:pt x="100281" y="587101"/>
                </a:cubicBezTo>
                <a:cubicBezTo>
                  <a:pt x="94010" y="603825"/>
                  <a:pt x="84307" y="619052"/>
                  <a:pt x="76320" y="635028"/>
                </a:cubicBezTo>
                <a:cubicBezTo>
                  <a:pt x="72327" y="666979"/>
                  <a:pt x="64340" y="698681"/>
                  <a:pt x="64340" y="730881"/>
                </a:cubicBezTo>
                <a:cubicBezTo>
                  <a:pt x="64340" y="905433"/>
                  <a:pt x="75442" y="853892"/>
                  <a:pt x="88301" y="982496"/>
                </a:cubicBezTo>
                <a:cubicBezTo>
                  <a:pt x="93482" y="1034312"/>
                  <a:pt x="93823" y="1086586"/>
                  <a:pt x="100281" y="1138258"/>
                </a:cubicBezTo>
                <a:cubicBezTo>
                  <a:pt x="101847" y="1150790"/>
                  <a:pt x="108792" y="1162059"/>
                  <a:pt x="112261" y="1174203"/>
                </a:cubicBezTo>
                <a:cubicBezTo>
                  <a:pt x="142348" y="1279516"/>
                  <a:pt x="107498" y="1171890"/>
                  <a:pt x="136222" y="1258074"/>
                </a:cubicBezTo>
                <a:cubicBezTo>
                  <a:pt x="132229" y="1333958"/>
                  <a:pt x="131121" y="1410049"/>
                  <a:pt x="124242" y="1485726"/>
                </a:cubicBezTo>
                <a:cubicBezTo>
                  <a:pt x="123099" y="1498304"/>
                  <a:pt x="117909" y="1510374"/>
                  <a:pt x="112261" y="1521671"/>
                </a:cubicBezTo>
                <a:cubicBezTo>
                  <a:pt x="105822" y="1534551"/>
                  <a:pt x="99545" y="1548620"/>
                  <a:pt x="88301" y="1557616"/>
                </a:cubicBezTo>
                <a:cubicBezTo>
                  <a:pt x="78440" y="1565506"/>
                  <a:pt x="64340" y="1565603"/>
                  <a:pt x="52359" y="1569597"/>
                </a:cubicBezTo>
                <a:cubicBezTo>
                  <a:pt x="44372" y="1585573"/>
                  <a:pt x="35434" y="1601107"/>
                  <a:pt x="28399" y="1617524"/>
                </a:cubicBezTo>
                <a:cubicBezTo>
                  <a:pt x="0" y="1683796"/>
                  <a:pt x="16418" y="1718658"/>
                  <a:pt x="16418" y="18092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206043" y="4912479"/>
            <a:ext cx="424002" cy="2012918"/>
          </a:xfrm>
          <a:custGeom>
            <a:avLst/>
            <a:gdLst>
              <a:gd name="connsiteX0" fmla="*/ 328159 w 424002"/>
              <a:gd name="connsiteY0" fmla="*/ 0 h 2012918"/>
              <a:gd name="connsiteX1" fmla="*/ 352120 w 424002"/>
              <a:gd name="connsiteY1" fmla="*/ 95853 h 2012918"/>
              <a:gd name="connsiteX2" fmla="*/ 364100 w 424002"/>
              <a:gd name="connsiteY2" fmla="*/ 143780 h 2012918"/>
              <a:gd name="connsiteX3" fmla="*/ 388061 w 424002"/>
              <a:gd name="connsiteY3" fmla="*/ 215670 h 2012918"/>
              <a:gd name="connsiteX4" fmla="*/ 400042 w 424002"/>
              <a:gd name="connsiteY4" fmla="*/ 299541 h 2012918"/>
              <a:gd name="connsiteX5" fmla="*/ 412022 w 424002"/>
              <a:gd name="connsiteY5" fmla="*/ 371431 h 2012918"/>
              <a:gd name="connsiteX6" fmla="*/ 424002 w 424002"/>
              <a:gd name="connsiteY6" fmla="*/ 551156 h 2012918"/>
              <a:gd name="connsiteX7" fmla="*/ 400042 w 424002"/>
              <a:gd name="connsiteY7" fmla="*/ 778807 h 2012918"/>
              <a:gd name="connsiteX8" fmla="*/ 340140 w 424002"/>
              <a:gd name="connsiteY8" fmla="*/ 874661 h 2012918"/>
              <a:gd name="connsiteX9" fmla="*/ 292218 w 424002"/>
              <a:gd name="connsiteY9" fmla="*/ 982495 h 2012918"/>
              <a:gd name="connsiteX10" fmla="*/ 244297 w 424002"/>
              <a:gd name="connsiteY10" fmla="*/ 1090330 h 2012918"/>
              <a:gd name="connsiteX11" fmla="*/ 232317 w 424002"/>
              <a:gd name="connsiteY11" fmla="*/ 1533652 h 2012918"/>
              <a:gd name="connsiteX12" fmla="*/ 172415 w 424002"/>
              <a:gd name="connsiteY12" fmla="*/ 1605542 h 2012918"/>
              <a:gd name="connsiteX13" fmla="*/ 136474 w 424002"/>
              <a:gd name="connsiteY13" fmla="*/ 1653468 h 2012918"/>
              <a:gd name="connsiteX14" fmla="*/ 52611 w 424002"/>
              <a:gd name="connsiteY14" fmla="*/ 1725358 h 2012918"/>
              <a:gd name="connsiteX15" fmla="*/ 40631 w 424002"/>
              <a:gd name="connsiteY15" fmla="*/ 1761303 h 2012918"/>
              <a:gd name="connsiteX16" fmla="*/ 4690 w 424002"/>
              <a:gd name="connsiteY16" fmla="*/ 1773285 h 2012918"/>
              <a:gd name="connsiteX17" fmla="*/ 124494 w 424002"/>
              <a:gd name="connsiteY17" fmla="*/ 1857156 h 2012918"/>
              <a:gd name="connsiteX18" fmla="*/ 196376 w 424002"/>
              <a:gd name="connsiteY18" fmla="*/ 1881120 h 2012918"/>
              <a:gd name="connsiteX19" fmla="*/ 220336 w 424002"/>
              <a:gd name="connsiteY19" fmla="*/ 1917065 h 2012918"/>
              <a:gd name="connsiteX20" fmla="*/ 244297 w 424002"/>
              <a:gd name="connsiteY20" fmla="*/ 1988955 h 2012918"/>
              <a:gd name="connsiteX21" fmla="*/ 256277 w 424002"/>
              <a:gd name="connsiteY21" fmla="*/ 2012918 h 20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4002" h="2012918">
                <a:moveTo>
                  <a:pt x="328159" y="0"/>
                </a:moveTo>
                <a:lnTo>
                  <a:pt x="352120" y="95853"/>
                </a:lnTo>
                <a:cubicBezTo>
                  <a:pt x="356113" y="111829"/>
                  <a:pt x="358893" y="128158"/>
                  <a:pt x="364100" y="143780"/>
                </a:cubicBezTo>
                <a:lnTo>
                  <a:pt x="388061" y="215670"/>
                </a:lnTo>
                <a:cubicBezTo>
                  <a:pt x="392055" y="243627"/>
                  <a:pt x="395748" y="271629"/>
                  <a:pt x="400042" y="299541"/>
                </a:cubicBezTo>
                <a:cubicBezTo>
                  <a:pt x="403736" y="323552"/>
                  <a:pt x="409719" y="347247"/>
                  <a:pt x="412022" y="371431"/>
                </a:cubicBezTo>
                <a:cubicBezTo>
                  <a:pt x="417714" y="431202"/>
                  <a:pt x="420009" y="491248"/>
                  <a:pt x="424002" y="551156"/>
                </a:cubicBezTo>
                <a:cubicBezTo>
                  <a:pt x="416015" y="627040"/>
                  <a:pt x="419189" y="704946"/>
                  <a:pt x="400042" y="778807"/>
                </a:cubicBezTo>
                <a:cubicBezTo>
                  <a:pt x="390587" y="815279"/>
                  <a:pt x="356989" y="840961"/>
                  <a:pt x="340140" y="874661"/>
                </a:cubicBezTo>
                <a:cubicBezTo>
                  <a:pt x="315031" y="924882"/>
                  <a:pt x="312612" y="926404"/>
                  <a:pt x="292218" y="982495"/>
                </a:cubicBezTo>
                <a:cubicBezTo>
                  <a:pt x="258001" y="1076603"/>
                  <a:pt x="285520" y="1028489"/>
                  <a:pt x="244297" y="1090330"/>
                </a:cubicBezTo>
                <a:cubicBezTo>
                  <a:pt x="240304" y="1238104"/>
                  <a:pt x="243372" y="1386238"/>
                  <a:pt x="232317" y="1533652"/>
                </a:cubicBezTo>
                <a:cubicBezTo>
                  <a:pt x="230866" y="1552999"/>
                  <a:pt x="180992" y="1595534"/>
                  <a:pt x="172415" y="1605542"/>
                </a:cubicBezTo>
                <a:cubicBezTo>
                  <a:pt x="159420" y="1620704"/>
                  <a:pt x="149469" y="1638306"/>
                  <a:pt x="136474" y="1653468"/>
                </a:cubicBezTo>
                <a:cubicBezTo>
                  <a:pt x="106437" y="1688515"/>
                  <a:pt x="90491" y="1696946"/>
                  <a:pt x="52611" y="1725358"/>
                </a:cubicBezTo>
                <a:cubicBezTo>
                  <a:pt x="48618" y="1737340"/>
                  <a:pt x="49561" y="1752372"/>
                  <a:pt x="40631" y="1761303"/>
                </a:cubicBezTo>
                <a:cubicBezTo>
                  <a:pt x="31702" y="1770233"/>
                  <a:pt x="0" y="1761560"/>
                  <a:pt x="4690" y="1773285"/>
                </a:cubicBezTo>
                <a:cubicBezTo>
                  <a:pt x="11487" y="1790280"/>
                  <a:pt x="107582" y="1849468"/>
                  <a:pt x="124494" y="1857156"/>
                </a:cubicBezTo>
                <a:cubicBezTo>
                  <a:pt x="147487" y="1867609"/>
                  <a:pt x="196376" y="1881120"/>
                  <a:pt x="196376" y="1881120"/>
                </a:cubicBezTo>
                <a:cubicBezTo>
                  <a:pt x="204363" y="1893102"/>
                  <a:pt x="214488" y="1903906"/>
                  <a:pt x="220336" y="1917065"/>
                </a:cubicBezTo>
                <a:cubicBezTo>
                  <a:pt x="230594" y="1940148"/>
                  <a:pt x="233002" y="1966362"/>
                  <a:pt x="244297" y="1988955"/>
                </a:cubicBezTo>
                <a:lnTo>
                  <a:pt x="256277" y="201291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105400" y="551156"/>
            <a:ext cx="1132479" cy="2144569"/>
          </a:xfrm>
          <a:custGeom>
            <a:avLst/>
            <a:gdLst>
              <a:gd name="connsiteX0" fmla="*/ 0 w 1132479"/>
              <a:gd name="connsiteY0" fmla="*/ 0 h 2144569"/>
              <a:gd name="connsiteX1" fmla="*/ 71882 w 1132479"/>
              <a:gd name="connsiteY1" fmla="*/ 11982 h 2144569"/>
              <a:gd name="connsiteX2" fmla="*/ 155744 w 1132479"/>
              <a:gd name="connsiteY2" fmla="*/ 71890 h 2144569"/>
              <a:gd name="connsiteX3" fmla="*/ 191685 w 1132479"/>
              <a:gd name="connsiteY3" fmla="*/ 83872 h 2144569"/>
              <a:gd name="connsiteX4" fmla="*/ 287528 w 1132479"/>
              <a:gd name="connsiteY4" fmla="*/ 131798 h 2144569"/>
              <a:gd name="connsiteX5" fmla="*/ 467233 w 1132479"/>
              <a:gd name="connsiteY5" fmla="*/ 167743 h 2144569"/>
              <a:gd name="connsiteX6" fmla="*/ 551096 w 1132479"/>
              <a:gd name="connsiteY6" fmla="*/ 191707 h 2144569"/>
              <a:gd name="connsiteX7" fmla="*/ 706840 w 1132479"/>
              <a:gd name="connsiteY7" fmla="*/ 299542 h 2144569"/>
              <a:gd name="connsiteX8" fmla="*/ 802683 w 1132479"/>
              <a:gd name="connsiteY8" fmla="*/ 395395 h 2144569"/>
              <a:gd name="connsiteX9" fmla="*/ 850604 w 1132479"/>
              <a:gd name="connsiteY9" fmla="*/ 443321 h 2144569"/>
              <a:gd name="connsiteX10" fmla="*/ 874565 w 1132479"/>
              <a:gd name="connsiteY10" fmla="*/ 467285 h 2144569"/>
              <a:gd name="connsiteX11" fmla="*/ 934467 w 1132479"/>
              <a:gd name="connsiteY11" fmla="*/ 539175 h 2144569"/>
              <a:gd name="connsiteX12" fmla="*/ 958427 w 1132479"/>
              <a:gd name="connsiteY12" fmla="*/ 647010 h 2144569"/>
              <a:gd name="connsiteX13" fmla="*/ 970408 w 1132479"/>
              <a:gd name="connsiteY13" fmla="*/ 694936 h 2144569"/>
              <a:gd name="connsiteX14" fmla="*/ 982388 w 1132479"/>
              <a:gd name="connsiteY14" fmla="*/ 754844 h 2144569"/>
              <a:gd name="connsiteX15" fmla="*/ 1006349 w 1132479"/>
              <a:gd name="connsiteY15" fmla="*/ 814753 h 2144569"/>
              <a:gd name="connsiteX16" fmla="*/ 1030309 w 1132479"/>
              <a:gd name="connsiteY16" fmla="*/ 922588 h 2144569"/>
              <a:gd name="connsiteX17" fmla="*/ 1054270 w 1132479"/>
              <a:gd name="connsiteY17" fmla="*/ 982496 h 2144569"/>
              <a:gd name="connsiteX18" fmla="*/ 1090211 w 1132479"/>
              <a:gd name="connsiteY18" fmla="*/ 1246092 h 2144569"/>
              <a:gd name="connsiteX19" fmla="*/ 1114172 w 1132479"/>
              <a:gd name="connsiteY19" fmla="*/ 1425817 h 2144569"/>
              <a:gd name="connsiteX20" fmla="*/ 1114172 w 1132479"/>
              <a:gd name="connsiteY20" fmla="*/ 1905083 h 2144569"/>
              <a:gd name="connsiteX21" fmla="*/ 1102192 w 1132479"/>
              <a:gd name="connsiteY21" fmla="*/ 2048863 h 21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2479" h="2144569">
                <a:moveTo>
                  <a:pt x="0" y="0"/>
                </a:moveTo>
                <a:cubicBezTo>
                  <a:pt x="23961" y="3994"/>
                  <a:pt x="48838" y="4300"/>
                  <a:pt x="71882" y="11982"/>
                </a:cubicBezTo>
                <a:cubicBezTo>
                  <a:pt x="83010" y="15692"/>
                  <a:pt x="153754" y="70752"/>
                  <a:pt x="155744" y="71890"/>
                </a:cubicBezTo>
                <a:cubicBezTo>
                  <a:pt x="166708" y="78156"/>
                  <a:pt x="180189" y="78646"/>
                  <a:pt x="191685" y="83872"/>
                </a:cubicBezTo>
                <a:cubicBezTo>
                  <a:pt x="224202" y="98654"/>
                  <a:pt x="252295" y="125925"/>
                  <a:pt x="287528" y="131798"/>
                </a:cubicBezTo>
                <a:cubicBezTo>
                  <a:pt x="569945" y="178874"/>
                  <a:pt x="352400" y="134930"/>
                  <a:pt x="467233" y="167743"/>
                </a:cubicBezTo>
                <a:cubicBezTo>
                  <a:pt x="480776" y="171613"/>
                  <a:pt x="535299" y="183089"/>
                  <a:pt x="551096" y="191707"/>
                </a:cubicBezTo>
                <a:cubicBezTo>
                  <a:pt x="600976" y="218917"/>
                  <a:pt x="663435" y="259471"/>
                  <a:pt x="706840" y="299542"/>
                </a:cubicBezTo>
                <a:cubicBezTo>
                  <a:pt x="740039" y="330191"/>
                  <a:pt x="770735" y="363444"/>
                  <a:pt x="802683" y="395395"/>
                </a:cubicBezTo>
                <a:lnTo>
                  <a:pt x="850604" y="443321"/>
                </a:lnTo>
                <a:cubicBezTo>
                  <a:pt x="858591" y="451309"/>
                  <a:pt x="867788" y="458248"/>
                  <a:pt x="874565" y="467285"/>
                </a:cubicBezTo>
                <a:cubicBezTo>
                  <a:pt x="917283" y="524248"/>
                  <a:pt x="896387" y="501090"/>
                  <a:pt x="934467" y="539175"/>
                </a:cubicBezTo>
                <a:cubicBezTo>
                  <a:pt x="942454" y="575120"/>
                  <a:pt x="950148" y="611131"/>
                  <a:pt x="958427" y="647010"/>
                </a:cubicBezTo>
                <a:cubicBezTo>
                  <a:pt x="962129" y="663055"/>
                  <a:pt x="966836" y="678861"/>
                  <a:pt x="970408" y="694936"/>
                </a:cubicBezTo>
                <a:cubicBezTo>
                  <a:pt x="974825" y="714816"/>
                  <a:pt x="976537" y="735338"/>
                  <a:pt x="982388" y="754844"/>
                </a:cubicBezTo>
                <a:cubicBezTo>
                  <a:pt x="988568" y="775445"/>
                  <a:pt x="999548" y="794349"/>
                  <a:pt x="1006349" y="814753"/>
                </a:cubicBezTo>
                <a:cubicBezTo>
                  <a:pt x="1034004" y="897728"/>
                  <a:pt x="1001822" y="827620"/>
                  <a:pt x="1030309" y="922588"/>
                </a:cubicBezTo>
                <a:cubicBezTo>
                  <a:pt x="1036488" y="943189"/>
                  <a:pt x="1046283" y="962527"/>
                  <a:pt x="1054270" y="982496"/>
                </a:cubicBezTo>
                <a:cubicBezTo>
                  <a:pt x="1060587" y="1026718"/>
                  <a:pt x="1083881" y="1182783"/>
                  <a:pt x="1090211" y="1246092"/>
                </a:cubicBezTo>
                <a:cubicBezTo>
                  <a:pt x="1106963" y="1413625"/>
                  <a:pt x="1086008" y="1341314"/>
                  <a:pt x="1114172" y="1425817"/>
                </a:cubicBezTo>
                <a:cubicBezTo>
                  <a:pt x="1132479" y="1663837"/>
                  <a:pt x="1132117" y="1582036"/>
                  <a:pt x="1114172" y="1905083"/>
                </a:cubicBezTo>
                <a:cubicBezTo>
                  <a:pt x="1100869" y="2144569"/>
                  <a:pt x="1102192" y="1937082"/>
                  <a:pt x="1102192" y="20488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flipH="1">
            <a:off x="5034226" y="2839652"/>
            <a:ext cx="142348" cy="1809230"/>
          </a:xfrm>
          <a:custGeom>
            <a:avLst/>
            <a:gdLst>
              <a:gd name="connsiteX0" fmla="*/ 88301 w 142348"/>
              <a:gd name="connsiteY0" fmla="*/ 0 h 1809230"/>
              <a:gd name="connsiteX1" fmla="*/ 100281 w 142348"/>
              <a:gd name="connsiteY1" fmla="*/ 227652 h 1809230"/>
              <a:gd name="connsiteX2" fmla="*/ 124242 w 142348"/>
              <a:gd name="connsiteY2" fmla="*/ 419358 h 1809230"/>
              <a:gd name="connsiteX3" fmla="*/ 100281 w 142348"/>
              <a:gd name="connsiteY3" fmla="*/ 587101 h 1809230"/>
              <a:gd name="connsiteX4" fmla="*/ 76320 w 142348"/>
              <a:gd name="connsiteY4" fmla="*/ 635028 h 1809230"/>
              <a:gd name="connsiteX5" fmla="*/ 64340 w 142348"/>
              <a:gd name="connsiteY5" fmla="*/ 730881 h 1809230"/>
              <a:gd name="connsiteX6" fmla="*/ 88301 w 142348"/>
              <a:gd name="connsiteY6" fmla="*/ 982496 h 1809230"/>
              <a:gd name="connsiteX7" fmla="*/ 100281 w 142348"/>
              <a:gd name="connsiteY7" fmla="*/ 1138258 h 1809230"/>
              <a:gd name="connsiteX8" fmla="*/ 112261 w 142348"/>
              <a:gd name="connsiteY8" fmla="*/ 1174203 h 1809230"/>
              <a:gd name="connsiteX9" fmla="*/ 136222 w 142348"/>
              <a:gd name="connsiteY9" fmla="*/ 1258074 h 1809230"/>
              <a:gd name="connsiteX10" fmla="*/ 124242 w 142348"/>
              <a:gd name="connsiteY10" fmla="*/ 1485726 h 1809230"/>
              <a:gd name="connsiteX11" fmla="*/ 112261 w 142348"/>
              <a:gd name="connsiteY11" fmla="*/ 1521671 h 1809230"/>
              <a:gd name="connsiteX12" fmla="*/ 88301 w 142348"/>
              <a:gd name="connsiteY12" fmla="*/ 1557616 h 1809230"/>
              <a:gd name="connsiteX13" fmla="*/ 52359 w 142348"/>
              <a:gd name="connsiteY13" fmla="*/ 1569597 h 1809230"/>
              <a:gd name="connsiteX14" fmla="*/ 28399 w 142348"/>
              <a:gd name="connsiteY14" fmla="*/ 1617524 h 1809230"/>
              <a:gd name="connsiteX15" fmla="*/ 16418 w 142348"/>
              <a:gd name="connsiteY15" fmla="*/ 1809230 h 180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348" h="1809230">
                <a:moveTo>
                  <a:pt x="88301" y="0"/>
                </a:moveTo>
                <a:cubicBezTo>
                  <a:pt x="92294" y="75884"/>
                  <a:pt x="95389" y="151821"/>
                  <a:pt x="100281" y="227652"/>
                </a:cubicBezTo>
                <a:cubicBezTo>
                  <a:pt x="109566" y="371593"/>
                  <a:pt x="101988" y="330339"/>
                  <a:pt x="124242" y="419358"/>
                </a:cubicBezTo>
                <a:cubicBezTo>
                  <a:pt x="120247" y="459311"/>
                  <a:pt x="118046" y="539722"/>
                  <a:pt x="100281" y="587101"/>
                </a:cubicBezTo>
                <a:cubicBezTo>
                  <a:pt x="94010" y="603825"/>
                  <a:pt x="84307" y="619052"/>
                  <a:pt x="76320" y="635028"/>
                </a:cubicBezTo>
                <a:cubicBezTo>
                  <a:pt x="72327" y="666979"/>
                  <a:pt x="64340" y="698681"/>
                  <a:pt x="64340" y="730881"/>
                </a:cubicBezTo>
                <a:cubicBezTo>
                  <a:pt x="64340" y="905433"/>
                  <a:pt x="75442" y="853892"/>
                  <a:pt x="88301" y="982496"/>
                </a:cubicBezTo>
                <a:cubicBezTo>
                  <a:pt x="93482" y="1034312"/>
                  <a:pt x="93823" y="1086586"/>
                  <a:pt x="100281" y="1138258"/>
                </a:cubicBezTo>
                <a:cubicBezTo>
                  <a:pt x="101847" y="1150790"/>
                  <a:pt x="108792" y="1162059"/>
                  <a:pt x="112261" y="1174203"/>
                </a:cubicBezTo>
                <a:cubicBezTo>
                  <a:pt x="142348" y="1279516"/>
                  <a:pt x="107498" y="1171890"/>
                  <a:pt x="136222" y="1258074"/>
                </a:cubicBezTo>
                <a:cubicBezTo>
                  <a:pt x="132229" y="1333958"/>
                  <a:pt x="131121" y="1410049"/>
                  <a:pt x="124242" y="1485726"/>
                </a:cubicBezTo>
                <a:cubicBezTo>
                  <a:pt x="123099" y="1498304"/>
                  <a:pt x="117909" y="1510374"/>
                  <a:pt x="112261" y="1521671"/>
                </a:cubicBezTo>
                <a:cubicBezTo>
                  <a:pt x="105822" y="1534551"/>
                  <a:pt x="99545" y="1548620"/>
                  <a:pt x="88301" y="1557616"/>
                </a:cubicBezTo>
                <a:cubicBezTo>
                  <a:pt x="78440" y="1565506"/>
                  <a:pt x="64340" y="1565603"/>
                  <a:pt x="52359" y="1569597"/>
                </a:cubicBezTo>
                <a:cubicBezTo>
                  <a:pt x="44372" y="1585573"/>
                  <a:pt x="35434" y="1601107"/>
                  <a:pt x="28399" y="1617524"/>
                </a:cubicBezTo>
                <a:cubicBezTo>
                  <a:pt x="0" y="1683796"/>
                  <a:pt x="16418" y="1718658"/>
                  <a:pt x="16418" y="18092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5034226" y="4912479"/>
            <a:ext cx="424002" cy="2012918"/>
          </a:xfrm>
          <a:custGeom>
            <a:avLst/>
            <a:gdLst>
              <a:gd name="connsiteX0" fmla="*/ 328159 w 424002"/>
              <a:gd name="connsiteY0" fmla="*/ 0 h 2012918"/>
              <a:gd name="connsiteX1" fmla="*/ 352120 w 424002"/>
              <a:gd name="connsiteY1" fmla="*/ 95853 h 2012918"/>
              <a:gd name="connsiteX2" fmla="*/ 364100 w 424002"/>
              <a:gd name="connsiteY2" fmla="*/ 143780 h 2012918"/>
              <a:gd name="connsiteX3" fmla="*/ 388061 w 424002"/>
              <a:gd name="connsiteY3" fmla="*/ 215670 h 2012918"/>
              <a:gd name="connsiteX4" fmla="*/ 400042 w 424002"/>
              <a:gd name="connsiteY4" fmla="*/ 299541 h 2012918"/>
              <a:gd name="connsiteX5" fmla="*/ 412022 w 424002"/>
              <a:gd name="connsiteY5" fmla="*/ 371431 h 2012918"/>
              <a:gd name="connsiteX6" fmla="*/ 424002 w 424002"/>
              <a:gd name="connsiteY6" fmla="*/ 551156 h 2012918"/>
              <a:gd name="connsiteX7" fmla="*/ 400042 w 424002"/>
              <a:gd name="connsiteY7" fmla="*/ 778807 h 2012918"/>
              <a:gd name="connsiteX8" fmla="*/ 340140 w 424002"/>
              <a:gd name="connsiteY8" fmla="*/ 874661 h 2012918"/>
              <a:gd name="connsiteX9" fmla="*/ 292218 w 424002"/>
              <a:gd name="connsiteY9" fmla="*/ 982495 h 2012918"/>
              <a:gd name="connsiteX10" fmla="*/ 244297 w 424002"/>
              <a:gd name="connsiteY10" fmla="*/ 1090330 h 2012918"/>
              <a:gd name="connsiteX11" fmla="*/ 232317 w 424002"/>
              <a:gd name="connsiteY11" fmla="*/ 1533652 h 2012918"/>
              <a:gd name="connsiteX12" fmla="*/ 172415 w 424002"/>
              <a:gd name="connsiteY12" fmla="*/ 1605542 h 2012918"/>
              <a:gd name="connsiteX13" fmla="*/ 136474 w 424002"/>
              <a:gd name="connsiteY13" fmla="*/ 1653468 h 2012918"/>
              <a:gd name="connsiteX14" fmla="*/ 52611 w 424002"/>
              <a:gd name="connsiteY14" fmla="*/ 1725358 h 2012918"/>
              <a:gd name="connsiteX15" fmla="*/ 40631 w 424002"/>
              <a:gd name="connsiteY15" fmla="*/ 1761303 h 2012918"/>
              <a:gd name="connsiteX16" fmla="*/ 4690 w 424002"/>
              <a:gd name="connsiteY16" fmla="*/ 1773285 h 2012918"/>
              <a:gd name="connsiteX17" fmla="*/ 124494 w 424002"/>
              <a:gd name="connsiteY17" fmla="*/ 1857156 h 2012918"/>
              <a:gd name="connsiteX18" fmla="*/ 196376 w 424002"/>
              <a:gd name="connsiteY18" fmla="*/ 1881120 h 2012918"/>
              <a:gd name="connsiteX19" fmla="*/ 220336 w 424002"/>
              <a:gd name="connsiteY19" fmla="*/ 1917065 h 2012918"/>
              <a:gd name="connsiteX20" fmla="*/ 244297 w 424002"/>
              <a:gd name="connsiteY20" fmla="*/ 1988955 h 2012918"/>
              <a:gd name="connsiteX21" fmla="*/ 256277 w 424002"/>
              <a:gd name="connsiteY21" fmla="*/ 2012918 h 20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4002" h="2012918">
                <a:moveTo>
                  <a:pt x="328159" y="0"/>
                </a:moveTo>
                <a:lnTo>
                  <a:pt x="352120" y="95853"/>
                </a:lnTo>
                <a:cubicBezTo>
                  <a:pt x="356113" y="111829"/>
                  <a:pt x="358893" y="128158"/>
                  <a:pt x="364100" y="143780"/>
                </a:cubicBezTo>
                <a:lnTo>
                  <a:pt x="388061" y="215670"/>
                </a:lnTo>
                <a:cubicBezTo>
                  <a:pt x="392055" y="243627"/>
                  <a:pt x="395748" y="271629"/>
                  <a:pt x="400042" y="299541"/>
                </a:cubicBezTo>
                <a:cubicBezTo>
                  <a:pt x="403736" y="323552"/>
                  <a:pt x="409719" y="347247"/>
                  <a:pt x="412022" y="371431"/>
                </a:cubicBezTo>
                <a:cubicBezTo>
                  <a:pt x="417714" y="431202"/>
                  <a:pt x="420009" y="491248"/>
                  <a:pt x="424002" y="551156"/>
                </a:cubicBezTo>
                <a:cubicBezTo>
                  <a:pt x="416015" y="627040"/>
                  <a:pt x="419189" y="704946"/>
                  <a:pt x="400042" y="778807"/>
                </a:cubicBezTo>
                <a:cubicBezTo>
                  <a:pt x="390587" y="815279"/>
                  <a:pt x="356989" y="840961"/>
                  <a:pt x="340140" y="874661"/>
                </a:cubicBezTo>
                <a:cubicBezTo>
                  <a:pt x="315031" y="924882"/>
                  <a:pt x="312612" y="926404"/>
                  <a:pt x="292218" y="982495"/>
                </a:cubicBezTo>
                <a:cubicBezTo>
                  <a:pt x="258001" y="1076603"/>
                  <a:pt x="285520" y="1028489"/>
                  <a:pt x="244297" y="1090330"/>
                </a:cubicBezTo>
                <a:cubicBezTo>
                  <a:pt x="240304" y="1238104"/>
                  <a:pt x="243372" y="1386238"/>
                  <a:pt x="232317" y="1533652"/>
                </a:cubicBezTo>
                <a:cubicBezTo>
                  <a:pt x="230866" y="1552999"/>
                  <a:pt x="180992" y="1595534"/>
                  <a:pt x="172415" y="1605542"/>
                </a:cubicBezTo>
                <a:cubicBezTo>
                  <a:pt x="159420" y="1620704"/>
                  <a:pt x="149469" y="1638306"/>
                  <a:pt x="136474" y="1653468"/>
                </a:cubicBezTo>
                <a:cubicBezTo>
                  <a:pt x="106437" y="1688515"/>
                  <a:pt x="90491" y="1696946"/>
                  <a:pt x="52611" y="1725358"/>
                </a:cubicBezTo>
                <a:cubicBezTo>
                  <a:pt x="48618" y="1737340"/>
                  <a:pt x="49561" y="1752372"/>
                  <a:pt x="40631" y="1761303"/>
                </a:cubicBezTo>
                <a:cubicBezTo>
                  <a:pt x="31702" y="1770233"/>
                  <a:pt x="0" y="1761560"/>
                  <a:pt x="4690" y="1773285"/>
                </a:cubicBezTo>
                <a:cubicBezTo>
                  <a:pt x="11487" y="1790280"/>
                  <a:pt x="107582" y="1849468"/>
                  <a:pt x="124494" y="1857156"/>
                </a:cubicBezTo>
                <a:cubicBezTo>
                  <a:pt x="147487" y="1867609"/>
                  <a:pt x="196376" y="1881120"/>
                  <a:pt x="196376" y="1881120"/>
                </a:cubicBezTo>
                <a:cubicBezTo>
                  <a:pt x="204363" y="1893102"/>
                  <a:pt x="214488" y="1903906"/>
                  <a:pt x="220336" y="1917065"/>
                </a:cubicBezTo>
                <a:cubicBezTo>
                  <a:pt x="230594" y="1940148"/>
                  <a:pt x="233002" y="1966362"/>
                  <a:pt x="244297" y="1988955"/>
                </a:cubicBezTo>
                <a:lnTo>
                  <a:pt x="256277" y="201291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6" name="Picture 15" descr="m87jetbase.jpg"/>
          <p:cNvPicPr>
            <a:picLocks noChangeAspect="1"/>
          </p:cNvPicPr>
          <p:nvPr/>
        </p:nvPicPr>
        <p:blipFill>
          <a:blip r:embed="rId3"/>
          <a:srcRect l="5560" t="51803" r="400" b="16393"/>
          <a:stretch>
            <a:fillRect/>
          </a:stretch>
        </p:blipFill>
        <p:spPr>
          <a:xfrm rot="10800000" flipH="1" flipV="1">
            <a:off x="3611880" y="2522703"/>
            <a:ext cx="3072757" cy="633897"/>
          </a:xfrm>
          <a:prstGeom prst="rect">
            <a:avLst/>
          </a:prstGeom>
        </p:spPr>
      </p:pic>
      <p:sp>
        <p:nvSpPr>
          <p:cNvPr id="17" name="TextBox 16"/>
          <p:cNvSpPr txBox="1"/>
          <p:nvPr/>
        </p:nvSpPr>
        <p:spPr>
          <a:xfrm>
            <a:off x="5105400" y="2505455"/>
            <a:ext cx="2002536" cy="658368"/>
          </a:xfrm>
          <a:prstGeom prst="rect">
            <a:avLst/>
          </a:prstGeom>
          <a:solidFill>
            <a:schemeClr val="bg1"/>
          </a:solidFill>
        </p:spPr>
        <p:txBody>
          <a:bodyPr wrap="square" rtlCol="0">
            <a:spAutoFit/>
          </a:bodyPr>
          <a:lstStyle/>
          <a:p>
            <a:endParaRPr lang="en-US"/>
          </a:p>
          <a:p>
            <a:endParaRPr lang="en-US"/>
          </a:p>
        </p:txBody>
      </p:sp>
      <p:pic>
        <p:nvPicPr>
          <p:cNvPr id="18" name="Picture 17" descr="3c273_3image.gif"/>
          <p:cNvPicPr>
            <a:picLocks noChangeAspect="1"/>
          </p:cNvPicPr>
          <p:nvPr/>
        </p:nvPicPr>
        <p:blipFill>
          <a:blip r:embed="rId4"/>
          <a:srcRect l="7143" r="75714"/>
          <a:stretch>
            <a:fillRect/>
          </a:stretch>
        </p:blipFill>
        <p:spPr>
          <a:xfrm rot="5400000" flipH="1">
            <a:off x="4170578" y="3937004"/>
            <a:ext cx="322679" cy="1628269"/>
          </a:xfrm>
          <a:prstGeom prst="rect">
            <a:avLst/>
          </a:prstGeom>
        </p:spPr>
      </p:pic>
      <p:sp>
        <p:nvSpPr>
          <p:cNvPr id="19" name="TextBox 18"/>
          <p:cNvSpPr txBox="1"/>
          <p:nvPr/>
        </p:nvSpPr>
        <p:spPr>
          <a:xfrm>
            <a:off x="228600" y="886642"/>
            <a:ext cx="2977443" cy="923330"/>
          </a:xfrm>
          <a:prstGeom prst="rect">
            <a:avLst/>
          </a:prstGeom>
          <a:noFill/>
        </p:spPr>
        <p:txBody>
          <a:bodyPr wrap="square" rtlCol="0">
            <a:spAutoFit/>
          </a:bodyPr>
          <a:lstStyle/>
          <a:p>
            <a:r>
              <a:rPr lang="en-US"/>
              <a:t>Theorists’ Universe</a:t>
            </a:r>
          </a:p>
          <a:p>
            <a:endParaRPr lang="en-US"/>
          </a:p>
          <a:p>
            <a:endParaRPr lang="en-US"/>
          </a:p>
        </p:txBody>
      </p:sp>
      <p:sp>
        <p:nvSpPr>
          <p:cNvPr id="20" name="TextBox 19"/>
          <p:cNvSpPr txBox="1"/>
          <p:nvPr/>
        </p:nvSpPr>
        <p:spPr>
          <a:xfrm>
            <a:off x="5633157" y="886642"/>
            <a:ext cx="2977443" cy="923330"/>
          </a:xfrm>
          <a:prstGeom prst="rect">
            <a:avLst/>
          </a:prstGeom>
          <a:noFill/>
        </p:spPr>
        <p:txBody>
          <a:bodyPr wrap="square" rtlCol="0">
            <a:spAutoFit/>
          </a:bodyPr>
          <a:lstStyle/>
          <a:p>
            <a:r>
              <a:rPr lang="en-US">
                <a:solidFill>
                  <a:srgbClr val="FF0000"/>
                </a:solidFill>
              </a:rPr>
              <a:t>Ob</a:t>
            </a:r>
            <a:r>
              <a:rPr lang="en-US">
                <a:solidFill>
                  <a:schemeClr val="accent6"/>
                </a:solidFill>
              </a:rPr>
              <a:t>se</a:t>
            </a:r>
            <a:r>
              <a:rPr lang="en-US">
                <a:solidFill>
                  <a:srgbClr val="FFFF00"/>
                </a:solidFill>
              </a:rPr>
              <a:t>rv</a:t>
            </a:r>
            <a:r>
              <a:rPr lang="en-US">
                <a:solidFill>
                  <a:srgbClr val="008000"/>
                </a:solidFill>
              </a:rPr>
              <a:t>ers</a:t>
            </a:r>
            <a:r>
              <a:rPr lang="en-US">
                <a:solidFill>
                  <a:srgbClr val="098009"/>
                </a:solidFill>
              </a:rPr>
              <a:t>’</a:t>
            </a:r>
            <a:r>
              <a:rPr lang="en-US"/>
              <a:t> </a:t>
            </a:r>
            <a:r>
              <a:rPr lang="en-US">
                <a:solidFill>
                  <a:schemeClr val="accent5">
                    <a:lumMod val="75000"/>
                  </a:schemeClr>
                </a:solidFill>
              </a:rPr>
              <a:t>Un</a:t>
            </a:r>
            <a:r>
              <a:rPr lang="en-US">
                <a:solidFill>
                  <a:srgbClr val="3366FF"/>
                </a:solidFill>
              </a:rPr>
              <a:t>i</a:t>
            </a:r>
            <a:r>
              <a:rPr lang="en-US">
                <a:solidFill>
                  <a:srgbClr val="0000FF"/>
                </a:solidFill>
              </a:rPr>
              <a:t>ve</a:t>
            </a:r>
            <a:r>
              <a:rPr lang="en-US">
                <a:solidFill>
                  <a:srgbClr val="660066"/>
                </a:solidFill>
              </a:rPr>
              <a:t>rse</a:t>
            </a:r>
          </a:p>
          <a:p>
            <a:endParaRPr lang="en-US"/>
          </a:p>
          <a:p>
            <a:endParaRPr lang="en-US"/>
          </a:p>
        </p:txBody>
      </p:sp>
      <p:pic>
        <p:nvPicPr>
          <p:cNvPr id="21" name="Picture 20" descr="mckinney_sim.jpg"/>
          <p:cNvPicPr>
            <a:picLocks noChangeAspect="1"/>
          </p:cNvPicPr>
          <p:nvPr/>
        </p:nvPicPr>
        <p:blipFill>
          <a:blip r:embed="rId5"/>
          <a:stretch>
            <a:fillRect/>
          </a:stretch>
        </p:blipFill>
        <p:spPr>
          <a:xfrm>
            <a:off x="228600" y="1352589"/>
            <a:ext cx="3183257" cy="3237210"/>
          </a:xfrm>
          <a:prstGeom prst="rect">
            <a:avLst/>
          </a:prstGeom>
        </p:spPr>
      </p:pic>
      <p:pic>
        <p:nvPicPr>
          <p:cNvPr id="22" name="Picture 21" descr="3C345mar11_map.jpg"/>
          <p:cNvPicPr>
            <a:picLocks noChangeAspect="1"/>
          </p:cNvPicPr>
          <p:nvPr/>
        </p:nvPicPr>
        <p:blipFill>
          <a:blip r:embed="rId6"/>
          <a:srcRect l="20000" t="17070" b="25605"/>
          <a:stretch>
            <a:fillRect/>
          </a:stretch>
        </p:blipFill>
        <p:spPr>
          <a:xfrm>
            <a:off x="5352514" y="1370401"/>
            <a:ext cx="3791486" cy="1469251"/>
          </a:xfrm>
          <a:prstGeom prst="rect">
            <a:avLst/>
          </a:prstGeom>
        </p:spPr>
      </p:pic>
      <p:pic>
        <p:nvPicPr>
          <p:cNvPr id="23" name="Picture 22" descr="lcsimez.jpg"/>
          <p:cNvPicPr>
            <a:picLocks noChangeAspect="1"/>
          </p:cNvPicPr>
          <p:nvPr/>
        </p:nvPicPr>
        <p:blipFill>
          <a:blip r:embed="rId7"/>
          <a:stretch>
            <a:fillRect/>
          </a:stretch>
        </p:blipFill>
        <p:spPr>
          <a:xfrm>
            <a:off x="415630" y="4702137"/>
            <a:ext cx="2088263" cy="2155863"/>
          </a:xfrm>
          <a:prstGeom prst="rect">
            <a:avLst/>
          </a:prstGeom>
        </p:spPr>
      </p:pic>
      <p:pic>
        <p:nvPicPr>
          <p:cNvPr id="24" name="Picture 23" descr="bllacgxor1112.jpg"/>
          <p:cNvPicPr>
            <a:picLocks noChangeAspect="1"/>
          </p:cNvPicPr>
          <p:nvPr/>
        </p:nvPicPr>
        <p:blipFill>
          <a:blip r:embed="rId8"/>
          <a:stretch>
            <a:fillRect/>
          </a:stretch>
        </p:blipFill>
        <p:spPr>
          <a:xfrm>
            <a:off x="5352514" y="2905158"/>
            <a:ext cx="3744839" cy="3593957"/>
          </a:xfrm>
          <a:prstGeom prst="rect">
            <a:avLst/>
          </a:prstGeom>
        </p:spPr>
      </p:pic>
      <p:sp>
        <p:nvSpPr>
          <p:cNvPr id="25" name="TextBox 24"/>
          <p:cNvSpPr txBox="1"/>
          <p:nvPr/>
        </p:nvSpPr>
        <p:spPr>
          <a:xfrm>
            <a:off x="3553723" y="551156"/>
            <a:ext cx="1658791" cy="1569660"/>
          </a:xfrm>
          <a:prstGeom prst="rect">
            <a:avLst/>
          </a:prstGeom>
          <a:noFill/>
        </p:spPr>
        <p:txBody>
          <a:bodyPr wrap="square" rtlCol="0">
            <a:spAutoFit/>
          </a:bodyPr>
          <a:lstStyle/>
          <a:p>
            <a:r>
              <a:rPr lang="en-US" sz="1600"/>
              <a:t>Shocking statement from an observer: “Monte Carlo simulations don’t lie” – D. Gabuzda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84213" y="1196975"/>
            <a:ext cx="7777162" cy="450850"/>
          </a:xfrm>
        </p:spPr>
        <p:txBody>
          <a:bodyPr lIns="0" tIns="0" rIns="0" bIns="0">
            <a:spAutoFit/>
          </a:bodyPr>
          <a:lstStyle/>
          <a:p>
            <a:pPr marL="533400" indent="-533400" eaLnBrk="1" hangingPunct="1">
              <a:lnSpc>
                <a:spcPct val="90000"/>
              </a:lnSpc>
              <a:buFontTx/>
              <a:buNone/>
            </a:pPr>
            <a:r>
              <a:rPr lang="en-GB" b="1"/>
              <a:t>      </a:t>
            </a:r>
          </a:p>
        </p:txBody>
      </p:sp>
      <p:sp>
        <p:nvSpPr>
          <p:cNvPr id="7" name="Rectangle 2"/>
          <p:cNvSpPr txBox="1">
            <a:spLocks noChangeArrowheads="1"/>
          </p:cNvSpPr>
          <p:nvPr/>
        </p:nvSpPr>
        <p:spPr>
          <a:xfrm>
            <a:off x="0" y="0"/>
            <a:ext cx="9144000" cy="990600"/>
          </a:xfrm>
          <a:prstGeom prst="rect">
            <a:avLst/>
          </a:prstGeom>
          <a:solidFill>
            <a:srgbClr val="000099"/>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j-lt"/>
                <a:ea typeface="+mj-ea"/>
                <a:cs typeface="+mj-cs"/>
              </a:rPr>
              <a:t>VLBA Imaging</a:t>
            </a:r>
            <a:r>
              <a:rPr kumimoji="0" lang="en-US" sz="2800" b="0" i="0" u="none" strike="noStrike" kern="1200" cap="none" spc="0" normalizeH="0" noProof="0">
                <a:ln>
                  <a:noFill/>
                </a:ln>
                <a:solidFill>
                  <a:schemeClr val="bg1"/>
                </a:solidFill>
                <a:effectLst/>
                <a:uLnTx/>
                <a:uFillTx/>
                <a:latin typeface="+mj-lt"/>
                <a:ea typeface="+mj-ea"/>
                <a:cs typeface="+mj-cs"/>
              </a:rPr>
              <a:t> of Jets: Crucial to our Studies of Jets</a:t>
            </a:r>
            <a:endParaRPr kumimoji="0" lang="en-US" sz="2800" b="0" i="0" u="none" strike="noStrike" kern="1200" cap="none" spc="0" normalizeH="0" baseline="0" noProof="0">
              <a:ln>
                <a:noFill/>
              </a:ln>
              <a:solidFill>
                <a:schemeClr val="bg1"/>
              </a:solidFill>
              <a:effectLst/>
              <a:uLnTx/>
              <a:uFillTx/>
              <a:latin typeface="+mj-lt"/>
              <a:ea typeface="+mj-ea"/>
              <a:cs typeface="+mj-cs"/>
            </a:endParaRPr>
          </a:p>
        </p:txBody>
      </p:sp>
      <p:pic>
        <p:nvPicPr>
          <p:cNvPr id="9" name="Picture 8" descr="3C273oct12_map.jpg"/>
          <p:cNvPicPr>
            <a:picLocks noChangeAspect="1"/>
          </p:cNvPicPr>
          <p:nvPr/>
        </p:nvPicPr>
        <p:blipFill>
          <a:blip r:embed="rId3"/>
          <a:stretch>
            <a:fillRect/>
          </a:stretch>
        </p:blipFill>
        <p:spPr>
          <a:xfrm>
            <a:off x="1425660" y="990600"/>
            <a:ext cx="3278927" cy="3087736"/>
          </a:xfrm>
          <a:prstGeom prst="rect">
            <a:avLst/>
          </a:prstGeom>
        </p:spPr>
      </p:pic>
      <p:pic>
        <p:nvPicPr>
          <p:cNvPr id="10" name="Picture 9" descr="last.jpg"/>
          <p:cNvPicPr>
            <a:picLocks noChangeAspect="1"/>
          </p:cNvPicPr>
          <p:nvPr/>
        </p:nvPicPr>
        <p:blipFill>
          <a:blip r:embed="rId4"/>
          <a:stretch>
            <a:fillRect/>
          </a:stretch>
        </p:blipFill>
        <p:spPr>
          <a:xfrm>
            <a:off x="4704587" y="990600"/>
            <a:ext cx="2100967" cy="3087736"/>
          </a:xfrm>
          <a:prstGeom prst="rect">
            <a:avLst/>
          </a:prstGeom>
        </p:spPr>
      </p:pic>
      <p:pic>
        <p:nvPicPr>
          <p:cNvPr id="11" name="Picture 10" descr="1510oct12_map.jpg"/>
          <p:cNvPicPr>
            <a:picLocks noChangeAspect="1"/>
          </p:cNvPicPr>
          <p:nvPr/>
        </p:nvPicPr>
        <p:blipFill>
          <a:blip r:embed="rId5"/>
          <a:stretch>
            <a:fillRect/>
          </a:stretch>
        </p:blipFill>
        <p:spPr>
          <a:xfrm>
            <a:off x="1716405" y="3803880"/>
            <a:ext cx="2442976" cy="3106069"/>
          </a:xfrm>
          <a:prstGeom prst="rect">
            <a:avLst/>
          </a:prstGeom>
        </p:spPr>
      </p:pic>
      <p:pic>
        <p:nvPicPr>
          <p:cNvPr id="12" name="Picture 11" descr="OJ287oct12_map.jpg"/>
          <p:cNvPicPr>
            <a:picLocks noChangeAspect="1"/>
          </p:cNvPicPr>
          <p:nvPr/>
        </p:nvPicPr>
        <p:blipFill>
          <a:blip r:embed="rId6"/>
          <a:stretch>
            <a:fillRect/>
          </a:stretch>
        </p:blipFill>
        <p:spPr>
          <a:xfrm>
            <a:off x="4734438" y="3789884"/>
            <a:ext cx="3172591" cy="3120065"/>
          </a:xfrm>
          <a:prstGeom prst="rect">
            <a:avLst/>
          </a:prstGeom>
        </p:spPr>
      </p:pic>
      <p:sp>
        <p:nvSpPr>
          <p:cNvPr id="13" name="Rectangle 2"/>
          <p:cNvSpPr txBox="1">
            <a:spLocks noChangeArrowheads="1"/>
          </p:cNvSpPr>
          <p:nvPr/>
        </p:nvSpPr>
        <p:spPr>
          <a:xfrm>
            <a:off x="0" y="-22859"/>
            <a:ext cx="9144000" cy="990600"/>
          </a:xfrm>
          <a:prstGeom prst="rect">
            <a:avLst/>
          </a:prstGeom>
          <a:solidFill>
            <a:srgbClr val="000099"/>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j-lt"/>
                <a:ea typeface="+mj-ea"/>
                <a:cs typeface="+mj-cs"/>
              </a:rPr>
              <a:t>Future Virtual</a:t>
            </a:r>
            <a:r>
              <a:rPr kumimoji="0" lang="en-US" sz="2800" b="0" i="0" u="none" strike="noStrike" kern="1200" cap="none" spc="0" normalizeH="0" noProof="0">
                <a:ln>
                  <a:noFill/>
                </a:ln>
                <a:solidFill>
                  <a:schemeClr val="bg1"/>
                </a:solidFill>
                <a:effectLst/>
                <a:uLnTx/>
                <a:uFillTx/>
                <a:latin typeface="+mj-lt"/>
                <a:ea typeface="+mj-ea"/>
                <a:cs typeface="+mj-cs"/>
              </a:rPr>
              <a:t> Observatory:  </a:t>
            </a:r>
            <a:r>
              <a:rPr kumimoji="0" lang="en-US" sz="2800" b="0" i="0" u="none" strike="noStrike" kern="1200" cap="none" spc="0" normalizeH="0" baseline="0" noProof="0">
                <a:ln>
                  <a:noFill/>
                </a:ln>
                <a:solidFill>
                  <a:schemeClr val="bg1"/>
                </a:solidFill>
                <a:effectLst/>
                <a:uLnTx/>
                <a:uFillTx/>
                <a:latin typeface="+mj-lt"/>
                <a:ea typeface="+mj-ea"/>
                <a:cs typeface="+mj-cs"/>
              </a:rPr>
              <a:t>JEt Simulation Telescope (JEST)</a:t>
            </a:r>
          </a:p>
        </p:txBody>
      </p:sp>
      <p:pic>
        <p:nvPicPr>
          <p:cNvPr id="15" name="Picture 14" descr="jlsimjet.gif"/>
          <p:cNvPicPr>
            <a:picLocks noChangeAspect="1"/>
          </p:cNvPicPr>
          <p:nvPr/>
        </p:nvPicPr>
        <p:blipFill>
          <a:blip r:embed="rId7"/>
          <a:stretch>
            <a:fillRect/>
          </a:stretch>
        </p:blipFill>
        <p:spPr>
          <a:xfrm>
            <a:off x="922487" y="967741"/>
            <a:ext cx="3961127" cy="2970845"/>
          </a:xfrm>
          <a:prstGeom prst="rect">
            <a:avLst/>
          </a:prstGeom>
        </p:spPr>
      </p:pic>
      <p:pic>
        <p:nvPicPr>
          <p:cNvPr id="17" name="Picture 16" descr="jlsimjet2.jpg"/>
          <p:cNvPicPr>
            <a:picLocks noChangeAspect="1"/>
          </p:cNvPicPr>
          <p:nvPr/>
        </p:nvPicPr>
        <p:blipFill>
          <a:blip r:embed="rId8"/>
          <a:stretch>
            <a:fillRect/>
          </a:stretch>
        </p:blipFill>
        <p:spPr>
          <a:xfrm>
            <a:off x="1" y="3803881"/>
            <a:ext cx="4883614" cy="2785056"/>
          </a:xfrm>
          <a:prstGeom prst="rect">
            <a:avLst/>
          </a:prstGeom>
        </p:spPr>
      </p:pic>
      <p:pic>
        <p:nvPicPr>
          <p:cNvPr id="18" name="Picture 17" descr="jlsimjet3.gif"/>
          <p:cNvPicPr>
            <a:picLocks noChangeAspect="1"/>
          </p:cNvPicPr>
          <p:nvPr/>
        </p:nvPicPr>
        <p:blipFill>
          <a:blip r:embed="rId9"/>
          <a:stretch>
            <a:fillRect/>
          </a:stretch>
        </p:blipFill>
        <p:spPr>
          <a:xfrm>
            <a:off x="4916435" y="1085489"/>
            <a:ext cx="2751724" cy="5503448"/>
          </a:xfrm>
          <a:prstGeom prst="rect">
            <a:avLst/>
          </a:prstGeom>
        </p:spPr>
      </p:pic>
      <p:pic>
        <p:nvPicPr>
          <p:cNvPr id="6" name="Picture 5" descr="JoseLuisGomez.png"/>
          <p:cNvPicPr>
            <a:picLocks noChangeAspect="1"/>
          </p:cNvPicPr>
          <p:nvPr/>
        </p:nvPicPr>
        <p:blipFill>
          <a:blip r:embed="rId10">
            <a:lum bright="-9000" contrast="11000"/>
          </a:blip>
          <a:stretch>
            <a:fillRect/>
          </a:stretch>
        </p:blipFill>
        <p:spPr>
          <a:xfrm>
            <a:off x="2750836" y="1085489"/>
            <a:ext cx="3907502" cy="5706193"/>
          </a:xfrm>
          <a:prstGeom prst="rect">
            <a:avLst/>
          </a:prstGeom>
        </p:spPr>
      </p:pic>
      <p:sp>
        <p:nvSpPr>
          <p:cNvPr id="19" name="TextBox 18"/>
          <p:cNvSpPr txBox="1"/>
          <p:nvPr/>
        </p:nvSpPr>
        <p:spPr>
          <a:xfrm>
            <a:off x="3482591" y="1196975"/>
            <a:ext cx="2443991" cy="923330"/>
          </a:xfrm>
          <a:prstGeom prst="rect">
            <a:avLst/>
          </a:prstGeom>
          <a:solidFill>
            <a:schemeClr val="bg1"/>
          </a:solidFill>
        </p:spPr>
        <p:txBody>
          <a:bodyPr wrap="square" rtlCol="0">
            <a:spAutoFit/>
          </a:bodyPr>
          <a:lstStyle/>
          <a:p>
            <a:r>
              <a:rPr lang="en-US"/>
              <a:t>Muchas gracias, amigo – you are a real superluminal lover!!</a:t>
            </a:r>
          </a:p>
        </p:txBody>
      </p:sp>
      <p:sp>
        <p:nvSpPr>
          <p:cNvPr id="14" name="Rectangle 2"/>
          <p:cNvSpPr txBox="1">
            <a:spLocks noChangeArrowheads="1"/>
          </p:cNvSpPr>
          <p:nvPr/>
        </p:nvSpPr>
        <p:spPr>
          <a:xfrm>
            <a:off x="1" y="-22859"/>
            <a:ext cx="9144000" cy="990600"/>
          </a:xfrm>
          <a:prstGeom prst="rect">
            <a:avLst/>
          </a:prstGeom>
          <a:solidFill>
            <a:srgbClr val="000099"/>
          </a:solidFill>
        </p:spPr>
        <p:txBody>
          <a:bodyPr vert="horz" lIns="91440" tIns="45720" rIns="91440" bIns="45720" rtlCol="0" anchor="ctr">
            <a:normAutofit fontScale="8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j-lt"/>
                <a:ea typeface="+mj-ea"/>
                <a:cs typeface="+mj-cs"/>
              </a:rPr>
              <a:t>JEt Simulation Telescope (JEST)</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a:solidFill>
                  <a:schemeClr val="bg1"/>
                </a:solidFill>
                <a:latin typeface="+mj-lt"/>
                <a:ea typeface="+mj-ea"/>
                <a:cs typeface="+mj-cs"/>
              </a:rPr>
              <a:t>Project: Jet Observations through Simulation Experiments: Light curves, Undulations, Images, &amp; SEDs (JOSÉ LUIS)</a:t>
            </a:r>
            <a:endParaRPr kumimoji="0" lang="en-US" sz="2800" b="0" i="0" u="none" strike="noStrike" kern="1200" cap="none" spc="0" normalizeH="0" baseline="0" noProof="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34"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 from="(-#ppt_w/2)" to="(#ppt_x)" calcmode="lin" valueType="num">
                                      <p:cBhvr>
                                        <p:cTn id="23" dur="600" fill="hold">
                                          <p:stCondLst>
                                            <p:cond delay="0"/>
                                          </p:stCondLst>
                                        </p:cTn>
                                        <p:tgtEl>
                                          <p:spTgt spid="19"/>
                                        </p:tgtEl>
                                        <p:attrNameLst>
                                          <p:attrName>ppt_x</p:attrName>
                                        </p:attrNameLst>
                                      </p:cBhvr>
                                    </p:anim>
                                    <p:anim from="0" to="-1.0" calcmode="lin" valueType="num">
                                      <p:cBhvr>
                                        <p:cTn id="24" dur="200" decel="50000" autoRev="1" fill="hold">
                                          <p:stCondLst>
                                            <p:cond delay="600"/>
                                          </p:stCondLst>
                                        </p:cTn>
                                        <p:tgtEl>
                                          <p:spTgt spid="19"/>
                                        </p:tgtEl>
                                        <p:attrNameLst>
                                          <p:attrName>xshear</p:attrName>
                                        </p:attrNameLst>
                                      </p:cBhvr>
                                    </p:anim>
                                    <p:animScale>
                                      <p:cBhvr>
                                        <p:cTn id="25" dur="200" decel="100000" autoRev="1" fill="hold">
                                          <p:stCondLst>
                                            <p:cond delay="600"/>
                                          </p:stCondLst>
                                        </p:cTn>
                                        <p:tgtEl>
                                          <p:spTgt spid="19"/>
                                        </p:tgtEl>
                                      </p:cBhvr>
                                      <p:from x="100000" y="100000"/>
                                      <p:to x="80000" y="100000"/>
                                    </p:animScale>
                                    <p:anim by="(#ppt_h/3+#ppt_w*0.1)" calcmode="lin" valueType="num">
                                      <p:cBhvr additive="sum">
                                        <p:cTn id="26"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1" animBg="1"/>
      <p:bldP spid="14"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JETS RULE!!!</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pic>
        <p:nvPicPr>
          <p:cNvPr id="7" name="Picture 6" descr="accjetalt.gif"/>
          <p:cNvPicPr>
            <a:picLocks noChangeAspect="1"/>
          </p:cNvPicPr>
          <p:nvPr/>
        </p:nvPicPr>
        <p:blipFill>
          <a:blip r:embed="rId3"/>
          <a:srcRect l="16307" t="18815" r="10035" b="53937"/>
          <a:stretch>
            <a:fillRect/>
          </a:stretch>
        </p:blipFill>
        <p:spPr>
          <a:xfrm>
            <a:off x="0" y="3298004"/>
            <a:ext cx="9031928" cy="3341155"/>
          </a:xfrm>
          <a:prstGeom prst="rect">
            <a:avLst/>
          </a:prstGeom>
        </p:spPr>
      </p:pic>
      <p:pic>
        <p:nvPicPr>
          <p:cNvPr id="8" name="Picture 7" descr="3C345mar11_map.jpg"/>
          <p:cNvPicPr>
            <a:picLocks noChangeAspect="1"/>
          </p:cNvPicPr>
          <p:nvPr/>
        </p:nvPicPr>
        <p:blipFill>
          <a:blip r:embed="rId4"/>
          <a:srcRect l="20000" t="17070" b="25605"/>
          <a:stretch>
            <a:fillRect/>
          </a:stretch>
        </p:blipFill>
        <p:spPr>
          <a:xfrm>
            <a:off x="883276" y="533400"/>
            <a:ext cx="7511678" cy="29108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cauldron_Waterhouse.jpg"/>
          <p:cNvPicPr>
            <a:picLocks noChangeAspect="1"/>
          </p:cNvPicPr>
          <p:nvPr/>
        </p:nvPicPr>
        <p:blipFill>
          <a:blip r:embed="rId3"/>
          <a:stretch>
            <a:fillRect/>
          </a:stretch>
        </p:blipFill>
        <p:spPr>
          <a:xfrm>
            <a:off x="364" y="533400"/>
            <a:ext cx="4007044" cy="5955268"/>
          </a:xfrm>
          <a:prstGeom prst="rect">
            <a:avLst/>
          </a:prstGeom>
        </p:spPr>
      </p:pic>
      <p:sp>
        <p:nvSpPr>
          <p:cNvPr id="303106" name="Rectangle 2"/>
          <p:cNvSpPr>
            <a:spLocks noGrp="1" noChangeArrowheads="1"/>
          </p:cNvSpPr>
          <p:nvPr>
            <p:ph type="title"/>
          </p:nvPr>
        </p:nvSpPr>
        <p:spPr>
          <a:xfrm>
            <a:off x="364" y="0"/>
            <a:ext cx="9143636" cy="533400"/>
          </a:xfrm>
          <a:solidFill>
            <a:srgbClr val="000099"/>
          </a:solidFill>
        </p:spPr>
        <p:txBody>
          <a:bodyPr>
            <a:normAutofit/>
          </a:bodyPr>
          <a:lstStyle/>
          <a:p>
            <a:r>
              <a:rPr lang="en-US" sz="2800">
                <a:solidFill>
                  <a:srgbClr val="FFFF00"/>
                </a:solidFill>
              </a:rPr>
              <a:t>Making and Maintaining a Jet</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364" y="6119336"/>
            <a:ext cx="2731155"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Theoria (muse of theorists)</a:t>
            </a:r>
          </a:p>
        </p:txBody>
      </p:sp>
      <p:sp>
        <p:nvSpPr>
          <p:cNvPr id="14" name="TextBox 13"/>
          <p:cNvSpPr txBox="1"/>
          <p:nvPr/>
        </p:nvSpPr>
        <p:spPr>
          <a:xfrm>
            <a:off x="4534543" y="4057471"/>
            <a:ext cx="2438019" cy="369332"/>
          </a:xfrm>
          <a:prstGeom prst="rect">
            <a:avLst/>
          </a:prstGeom>
          <a:noFill/>
        </p:spPr>
        <p:txBody>
          <a:bodyPr wrap="square" rtlCol="0">
            <a:spAutoFit/>
          </a:bodyPr>
          <a:lstStyle/>
          <a:p>
            <a:r>
              <a:rPr lang="en-US"/>
              <a:t>Rotating accretion disk</a:t>
            </a:r>
          </a:p>
        </p:txBody>
      </p:sp>
      <p:sp>
        <p:nvSpPr>
          <p:cNvPr id="23" name="TextBox 22"/>
          <p:cNvSpPr txBox="1"/>
          <p:nvPr/>
        </p:nvSpPr>
        <p:spPr>
          <a:xfrm>
            <a:off x="0" y="6488668"/>
            <a:ext cx="4007408" cy="307777"/>
          </a:xfrm>
          <a:prstGeom prst="rect">
            <a:avLst/>
          </a:prstGeom>
          <a:noFill/>
        </p:spPr>
        <p:txBody>
          <a:bodyPr wrap="square" rtlCol="0">
            <a:spAutoFit/>
          </a:bodyPr>
          <a:lstStyle/>
          <a:p>
            <a:r>
              <a:rPr lang="en-US" sz="1400"/>
              <a:t>“The Magic Circle” by J.W. Waterhouse (ca. 1886)</a:t>
            </a:r>
          </a:p>
        </p:txBody>
      </p:sp>
      <p:cxnSp>
        <p:nvCxnSpPr>
          <p:cNvPr id="26" name="Straight Connector 25"/>
          <p:cNvCxnSpPr>
            <a:stCxn id="14" idx="1"/>
          </p:cNvCxnSpPr>
          <p:nvPr/>
        </p:nvCxnSpPr>
        <p:spPr>
          <a:xfrm rot="10800000" flipV="1">
            <a:off x="2923205" y="4242137"/>
            <a:ext cx="1611338" cy="514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flipV="1">
            <a:off x="2731519" y="837785"/>
            <a:ext cx="1803024" cy="425347"/>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210764" y="4978182"/>
            <a:ext cx="4774495" cy="646331"/>
          </a:xfrm>
          <a:prstGeom prst="rect">
            <a:avLst/>
          </a:prstGeom>
          <a:noFill/>
        </p:spPr>
        <p:txBody>
          <a:bodyPr wrap="square" rtlCol="0">
            <a:spAutoFit/>
          </a:bodyPr>
          <a:lstStyle/>
          <a:p>
            <a:r>
              <a:rPr lang="en-US"/>
              <a:t>Ferreira: thicker disks make less powerful jets from Blandford-Payne mechanism in XRBs</a:t>
            </a:r>
            <a:endParaRPr lang="en-US"/>
          </a:p>
        </p:txBody>
      </p:sp>
      <p:cxnSp>
        <p:nvCxnSpPr>
          <p:cNvPr id="35" name="Straight Connector 34"/>
          <p:cNvCxnSpPr/>
          <p:nvPr/>
        </p:nvCxnSpPr>
        <p:spPr>
          <a:xfrm rot="10800000" flipV="1">
            <a:off x="2923207" y="1814512"/>
            <a:ext cx="1611337" cy="425345"/>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585315" y="1629846"/>
            <a:ext cx="4558686" cy="369332"/>
          </a:xfrm>
          <a:prstGeom prst="rect">
            <a:avLst/>
          </a:prstGeom>
          <a:noFill/>
        </p:spPr>
        <p:txBody>
          <a:bodyPr wrap="square" rtlCol="0">
            <a:spAutoFit/>
          </a:bodyPr>
          <a:lstStyle/>
          <a:p>
            <a:r>
              <a:rPr lang="en-US"/>
              <a:t>Kink instability (Vlahakis, Nishikawa, Mizuno)</a:t>
            </a:r>
          </a:p>
        </p:txBody>
      </p:sp>
      <p:sp>
        <p:nvSpPr>
          <p:cNvPr id="39" name="TextBox 38"/>
          <p:cNvSpPr txBox="1"/>
          <p:nvPr/>
        </p:nvSpPr>
        <p:spPr>
          <a:xfrm>
            <a:off x="4534544" y="533400"/>
            <a:ext cx="4558686" cy="369332"/>
          </a:xfrm>
          <a:prstGeom prst="rect">
            <a:avLst/>
          </a:prstGeom>
          <a:noFill/>
        </p:spPr>
        <p:txBody>
          <a:bodyPr wrap="square" rtlCol="0">
            <a:spAutoFit/>
          </a:bodyPr>
          <a:lstStyle/>
          <a:p>
            <a:r>
              <a:rPr lang="en-US"/>
              <a:t>Hardee: jet persists despite instabilities</a:t>
            </a:r>
          </a:p>
        </p:txBody>
      </p:sp>
      <p:sp>
        <p:nvSpPr>
          <p:cNvPr id="41" name="TextBox 40"/>
          <p:cNvSpPr txBox="1"/>
          <p:nvPr/>
        </p:nvSpPr>
        <p:spPr>
          <a:xfrm>
            <a:off x="4534543" y="902732"/>
            <a:ext cx="4558686" cy="369332"/>
          </a:xfrm>
          <a:prstGeom prst="rect">
            <a:avLst/>
          </a:prstGeom>
          <a:noFill/>
        </p:spPr>
        <p:txBody>
          <a:bodyPr wrap="square" rtlCol="0">
            <a:spAutoFit/>
          </a:bodyPr>
          <a:lstStyle/>
          <a:p>
            <a:r>
              <a:rPr lang="en-US"/>
              <a:t>Rayleigh-Taylor instability (Matsumoto)</a:t>
            </a:r>
          </a:p>
        </p:txBody>
      </p:sp>
      <p:cxnSp>
        <p:nvCxnSpPr>
          <p:cNvPr id="42" name="Straight Connector 41"/>
          <p:cNvCxnSpPr>
            <a:stCxn id="41" idx="1"/>
          </p:cNvCxnSpPr>
          <p:nvPr/>
        </p:nvCxnSpPr>
        <p:spPr>
          <a:xfrm rot="10800000" flipV="1">
            <a:off x="2782291" y="1087397"/>
            <a:ext cx="1752252" cy="610013"/>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flipV="1">
            <a:off x="2782291" y="2902194"/>
            <a:ext cx="1611337" cy="425345"/>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393628" y="2717528"/>
            <a:ext cx="4558686" cy="646331"/>
          </a:xfrm>
          <a:prstGeom prst="rect">
            <a:avLst/>
          </a:prstGeom>
          <a:noFill/>
        </p:spPr>
        <p:txBody>
          <a:bodyPr wrap="square" rtlCol="0">
            <a:spAutoFit/>
          </a:bodyPr>
          <a:lstStyle/>
          <a:p>
            <a:r>
              <a:rPr lang="en-US"/>
              <a:t>Recollimation shock/pinch instability</a:t>
            </a:r>
            <a:r>
              <a:rPr lang="en-US"/>
              <a:t> (Meier, Hada, Hardee, Marscher)</a:t>
            </a:r>
          </a:p>
        </p:txBody>
      </p:sp>
      <p:cxnSp>
        <p:nvCxnSpPr>
          <p:cNvPr id="46" name="Straight Connector 45"/>
          <p:cNvCxnSpPr/>
          <p:nvPr/>
        </p:nvCxnSpPr>
        <p:spPr>
          <a:xfrm rot="10800000" flipV="1">
            <a:off x="2731519" y="2476849"/>
            <a:ext cx="1611337" cy="425345"/>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342856" y="2292183"/>
            <a:ext cx="4558686" cy="369332"/>
          </a:xfrm>
          <a:prstGeom prst="rect">
            <a:avLst/>
          </a:prstGeom>
          <a:noFill/>
        </p:spPr>
        <p:txBody>
          <a:bodyPr wrap="square" rtlCol="0">
            <a:spAutoFit/>
          </a:bodyPr>
          <a:lstStyle/>
          <a:p>
            <a:r>
              <a:rPr lang="en-US"/>
              <a:t>Helical instability (Perucho)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accel="50000" decel="5000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9" grpId="0"/>
      <p:bldP spid="41" grpId="0"/>
      <p:bldP spid="45" grpId="0"/>
      <p:bldP spid="4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Magnetically Driven Jets</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3831269" y="5947678"/>
            <a:ext cx="4637661" cy="646331"/>
          </a:xfrm>
          <a:prstGeom prst="rect">
            <a:avLst/>
          </a:prstGeom>
          <a:solidFill>
            <a:schemeClr val="tx1"/>
          </a:solidFill>
          <a:ln w="9525">
            <a:noFill/>
            <a:miter lim="800000"/>
            <a:headEnd/>
            <a:tailEnd/>
          </a:ln>
          <a:effectLst/>
        </p:spPr>
        <p:txBody>
          <a:bodyPr wrap="square">
            <a:prstTxWarp prst="textNoShape">
              <a:avLst/>
            </a:prstTxWarp>
            <a:spAutoFit/>
          </a:bodyPr>
          <a:lstStyle/>
          <a:p>
            <a:pPr>
              <a:spcBef>
                <a:spcPct val="50000"/>
              </a:spcBef>
            </a:pPr>
            <a:r>
              <a:rPr lang="en-US" sz="3600">
                <a:solidFill>
                  <a:srgbClr val="FF0000"/>
                </a:solidFill>
                <a:latin typeface="Matura MT Script Capitals"/>
                <a:cs typeface="Matura MT Script Capitals"/>
              </a:rPr>
              <a:t>Magnado del Diablo</a:t>
            </a:r>
            <a:endParaRPr lang="en-US" sz="3600">
              <a:solidFill>
                <a:srgbClr val="FF0000"/>
              </a:solidFill>
              <a:latin typeface="Matura MT Script Capitals"/>
              <a:cs typeface="Matura MT Script Capitals"/>
            </a:endParaRPr>
          </a:p>
        </p:txBody>
      </p:sp>
      <p:sp>
        <p:nvSpPr>
          <p:cNvPr id="14" name="TextBox 13"/>
          <p:cNvSpPr txBox="1"/>
          <p:nvPr/>
        </p:nvSpPr>
        <p:spPr>
          <a:xfrm>
            <a:off x="1" y="4978182"/>
            <a:ext cx="1691812" cy="923330"/>
          </a:xfrm>
          <a:prstGeom prst="rect">
            <a:avLst/>
          </a:prstGeom>
          <a:noFill/>
        </p:spPr>
        <p:txBody>
          <a:bodyPr wrap="square" rtlCol="0">
            <a:spAutoFit/>
          </a:bodyPr>
          <a:lstStyle/>
          <a:p>
            <a:r>
              <a:rPr lang="en-US"/>
              <a:t>MAD jet maker: Sasha (Chërt) Tchekhovskoy</a:t>
            </a:r>
          </a:p>
        </p:txBody>
      </p:sp>
      <p:grpSp>
        <p:nvGrpSpPr>
          <p:cNvPr id="16" name="Group 15"/>
          <p:cNvGrpSpPr/>
          <p:nvPr/>
        </p:nvGrpSpPr>
        <p:grpSpPr>
          <a:xfrm>
            <a:off x="1281914" y="600305"/>
            <a:ext cx="2549355" cy="3872512"/>
            <a:chOff x="1056730" y="600304"/>
            <a:chExt cx="3593945" cy="4657495"/>
          </a:xfrm>
        </p:grpSpPr>
        <p:pic>
          <p:nvPicPr>
            <p:cNvPr id="7" name="Picture 6" descr="tornado.jpg"/>
            <p:cNvPicPr>
              <a:picLocks noChangeAspect="1"/>
            </p:cNvPicPr>
            <p:nvPr/>
          </p:nvPicPr>
          <p:blipFill>
            <a:blip r:embed="rId3"/>
            <a:srcRect l="32604" r="25811" b="4800"/>
            <a:stretch>
              <a:fillRect/>
            </a:stretch>
          </p:blipFill>
          <p:spPr>
            <a:xfrm>
              <a:off x="1056730" y="600304"/>
              <a:ext cx="3593945" cy="4657495"/>
            </a:xfrm>
            <a:prstGeom prst="rect">
              <a:avLst/>
            </a:prstGeom>
          </p:spPr>
        </p:pic>
        <p:pic>
          <p:nvPicPr>
            <p:cNvPr id="8" name="Picture 7" descr="helix.png"/>
            <p:cNvPicPr>
              <a:picLocks noChangeAspect="1"/>
            </p:cNvPicPr>
            <p:nvPr/>
          </p:nvPicPr>
          <p:blipFill>
            <a:blip r:embed="rId4"/>
            <a:srcRect l="30316" b="17419"/>
            <a:stretch>
              <a:fillRect/>
            </a:stretch>
          </p:blipFill>
          <p:spPr>
            <a:xfrm>
              <a:off x="2202560" y="2183125"/>
              <a:ext cx="1102978" cy="1279573"/>
            </a:xfrm>
            <a:prstGeom prst="rect">
              <a:avLst/>
            </a:prstGeom>
          </p:spPr>
        </p:pic>
        <p:pic>
          <p:nvPicPr>
            <p:cNvPr id="9" name="Picture 8" descr="helix.png"/>
            <p:cNvPicPr>
              <a:picLocks noChangeAspect="1"/>
            </p:cNvPicPr>
            <p:nvPr/>
          </p:nvPicPr>
          <p:blipFill>
            <a:blip r:embed="rId4"/>
            <a:srcRect l="30316" b="17419"/>
            <a:stretch>
              <a:fillRect/>
            </a:stretch>
          </p:blipFill>
          <p:spPr>
            <a:xfrm>
              <a:off x="2524371" y="4345019"/>
              <a:ext cx="733018" cy="850379"/>
            </a:xfrm>
            <a:prstGeom prst="rect">
              <a:avLst/>
            </a:prstGeom>
          </p:spPr>
        </p:pic>
        <p:pic>
          <p:nvPicPr>
            <p:cNvPr id="11" name="Picture 10" descr="helix.png"/>
            <p:cNvPicPr>
              <a:picLocks noChangeAspect="1"/>
            </p:cNvPicPr>
            <p:nvPr/>
          </p:nvPicPr>
          <p:blipFill>
            <a:blip r:embed="rId4"/>
            <a:srcRect l="30316" b="17419"/>
            <a:stretch>
              <a:fillRect/>
            </a:stretch>
          </p:blipFill>
          <p:spPr>
            <a:xfrm>
              <a:off x="2386678" y="3462698"/>
              <a:ext cx="870711" cy="1010118"/>
            </a:xfrm>
            <a:prstGeom prst="rect">
              <a:avLst/>
            </a:prstGeom>
          </p:spPr>
        </p:pic>
      </p:grpSp>
      <p:grpSp>
        <p:nvGrpSpPr>
          <p:cNvPr id="15" name="Group 14"/>
          <p:cNvGrpSpPr/>
          <p:nvPr/>
        </p:nvGrpSpPr>
        <p:grpSpPr>
          <a:xfrm>
            <a:off x="1691812" y="4481771"/>
            <a:ext cx="1980094" cy="2385183"/>
            <a:chOff x="2270239" y="5257800"/>
            <a:chExt cx="1305152" cy="1600200"/>
          </a:xfrm>
        </p:grpSpPr>
        <p:pic>
          <p:nvPicPr>
            <p:cNvPr id="12" name="Picture 11" descr="satan.jpg"/>
            <p:cNvPicPr>
              <a:picLocks noChangeAspect="1"/>
            </p:cNvPicPr>
            <p:nvPr/>
          </p:nvPicPr>
          <p:blipFill>
            <a:blip r:embed="rId5"/>
            <a:stretch>
              <a:fillRect/>
            </a:stretch>
          </p:blipFill>
          <p:spPr>
            <a:xfrm>
              <a:off x="2270239" y="5257800"/>
              <a:ext cx="1305152" cy="1600200"/>
            </a:xfrm>
            <a:prstGeom prst="rect">
              <a:avLst/>
            </a:prstGeom>
          </p:spPr>
        </p:pic>
        <p:pic>
          <p:nvPicPr>
            <p:cNvPr id="13" name="Picture 12" descr="shasa.jpg"/>
            <p:cNvPicPr>
              <a:picLocks noChangeAspect="1"/>
            </p:cNvPicPr>
            <p:nvPr/>
          </p:nvPicPr>
          <p:blipFill>
            <a:blip r:embed="rId6">
              <a:lum bright="-15000"/>
              <a:alphaModFix amt="61000"/>
            </a:blip>
            <a:srcRect l="6134" t="8889" r="18403" b="37333"/>
            <a:stretch>
              <a:fillRect/>
            </a:stretch>
          </p:blipFill>
          <p:spPr>
            <a:xfrm>
              <a:off x="2724912" y="5477256"/>
              <a:ext cx="394174" cy="484632"/>
            </a:xfrm>
            <a:prstGeom prst="rect">
              <a:avLst/>
            </a:prstGeom>
          </p:spPr>
        </p:pic>
      </p:grpSp>
      <p:sp>
        <p:nvSpPr>
          <p:cNvPr id="17" name="TextBox 16"/>
          <p:cNvSpPr txBox="1"/>
          <p:nvPr/>
        </p:nvSpPr>
        <p:spPr>
          <a:xfrm>
            <a:off x="3831269" y="2137678"/>
            <a:ext cx="5312730" cy="646331"/>
          </a:xfrm>
          <a:prstGeom prst="rect">
            <a:avLst/>
          </a:prstGeom>
          <a:noFill/>
        </p:spPr>
        <p:txBody>
          <a:bodyPr wrap="square" rtlCol="0">
            <a:spAutoFit/>
          </a:bodyPr>
          <a:lstStyle/>
          <a:p>
            <a:r>
              <a:rPr lang="en-US"/>
              <a:t>Nakamura: magnetic collimation in M87 better fit than conical jet</a:t>
            </a:r>
          </a:p>
        </p:txBody>
      </p:sp>
      <p:sp>
        <p:nvSpPr>
          <p:cNvPr id="18" name="TextBox 17"/>
          <p:cNvSpPr txBox="1"/>
          <p:nvPr/>
        </p:nvSpPr>
        <p:spPr>
          <a:xfrm>
            <a:off x="3831269" y="4153596"/>
            <a:ext cx="5312730" cy="646331"/>
          </a:xfrm>
          <a:prstGeom prst="rect">
            <a:avLst/>
          </a:prstGeom>
          <a:noFill/>
        </p:spPr>
        <p:txBody>
          <a:bodyPr wrap="square" rtlCol="0">
            <a:spAutoFit/>
          </a:bodyPr>
          <a:lstStyle/>
          <a:p>
            <a:r>
              <a:rPr lang="en-US"/>
              <a:t>Swift J1644+57: jet suddenly created – tidal disruption event? (Castro-Tirado)</a:t>
            </a:r>
          </a:p>
        </p:txBody>
      </p:sp>
      <p:sp>
        <p:nvSpPr>
          <p:cNvPr id="19" name="TextBox 18"/>
          <p:cNvSpPr txBox="1"/>
          <p:nvPr/>
        </p:nvSpPr>
        <p:spPr>
          <a:xfrm>
            <a:off x="3831270" y="3820137"/>
            <a:ext cx="5312731" cy="369332"/>
          </a:xfrm>
          <a:prstGeom prst="rect">
            <a:avLst/>
          </a:prstGeom>
          <a:noFill/>
        </p:spPr>
        <p:txBody>
          <a:bodyPr wrap="square" rtlCol="0">
            <a:spAutoFit/>
          </a:bodyPr>
          <a:lstStyle/>
          <a:p>
            <a:r>
              <a:rPr lang="en-US"/>
              <a:t>XRBs turn jets on and off (Markoff)</a:t>
            </a:r>
          </a:p>
        </p:txBody>
      </p:sp>
      <p:cxnSp>
        <p:nvCxnSpPr>
          <p:cNvPr id="21" name="Straight Connector 20"/>
          <p:cNvCxnSpPr/>
          <p:nvPr/>
        </p:nvCxnSpPr>
        <p:spPr>
          <a:xfrm rot="10800000">
            <a:off x="950357" y="2764594"/>
            <a:ext cx="1274952" cy="431341"/>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661" y="1916354"/>
            <a:ext cx="1435703" cy="1200329"/>
          </a:xfrm>
          <a:prstGeom prst="rect">
            <a:avLst/>
          </a:prstGeom>
          <a:noFill/>
        </p:spPr>
        <p:txBody>
          <a:bodyPr wrap="square" rtlCol="0">
            <a:spAutoFit/>
          </a:bodyPr>
          <a:lstStyle/>
          <a:p>
            <a:r>
              <a:rPr lang="en-US"/>
              <a:t>Oscillations: helical instability? (Perucho)</a:t>
            </a:r>
          </a:p>
        </p:txBody>
      </p:sp>
      <p:sp>
        <p:nvSpPr>
          <p:cNvPr id="25" name="TextBox 24"/>
          <p:cNvSpPr txBox="1"/>
          <p:nvPr/>
        </p:nvSpPr>
        <p:spPr>
          <a:xfrm>
            <a:off x="3831270" y="600305"/>
            <a:ext cx="5312730" cy="646331"/>
          </a:xfrm>
          <a:prstGeom prst="rect">
            <a:avLst/>
          </a:prstGeom>
          <a:noFill/>
        </p:spPr>
        <p:txBody>
          <a:bodyPr wrap="square" rtlCol="0">
            <a:spAutoFit/>
          </a:bodyPr>
          <a:lstStyle/>
          <a:p>
            <a:r>
              <a:rPr lang="en-US"/>
              <a:t>Staff: 3D MHD simulations </a:t>
            </a:r>
            <a:r>
              <a:rPr lang="en-US">
                <a:sym typeface="Wingdings"/>
              </a:rPr>
              <a:t> more open field lines produce somewhat slower jets</a:t>
            </a:r>
            <a:endParaRPr lang="en-US"/>
          </a:p>
        </p:txBody>
      </p:sp>
      <p:cxnSp>
        <p:nvCxnSpPr>
          <p:cNvPr id="27" name="Straight Connector 26"/>
          <p:cNvCxnSpPr/>
          <p:nvPr/>
        </p:nvCxnSpPr>
        <p:spPr>
          <a:xfrm>
            <a:off x="3671906" y="1447800"/>
            <a:ext cx="952508" cy="157742"/>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624414" y="1261872"/>
            <a:ext cx="3986186" cy="646331"/>
          </a:xfrm>
          <a:prstGeom prst="rect">
            <a:avLst/>
          </a:prstGeom>
          <a:noFill/>
          <a:ln>
            <a:solidFill>
              <a:srgbClr val="0000FF"/>
            </a:solidFill>
          </a:ln>
        </p:spPr>
        <p:txBody>
          <a:bodyPr wrap="square" rtlCol="0">
            <a:spAutoFit/>
          </a:bodyPr>
          <a:lstStyle/>
          <a:p>
            <a:r>
              <a:rPr lang="en-US"/>
              <a:t>Bosch-Ramon: cloud/wind can enter jet </a:t>
            </a:r>
            <a:r>
              <a:rPr lang="en-US">
                <a:sym typeface="Wingdings"/>
              </a:rPr>
              <a:t> shocks, etc.</a:t>
            </a:r>
            <a:endParaRPr lang="en-US"/>
          </a:p>
        </p:txBody>
      </p:sp>
      <p:sp>
        <p:nvSpPr>
          <p:cNvPr id="29" name="TextBox 28"/>
          <p:cNvSpPr txBox="1"/>
          <p:nvPr/>
        </p:nvSpPr>
        <p:spPr>
          <a:xfrm>
            <a:off x="3831272" y="5208086"/>
            <a:ext cx="5312729" cy="646331"/>
          </a:xfrm>
          <a:prstGeom prst="rect">
            <a:avLst/>
          </a:prstGeom>
          <a:noFill/>
          <a:ln>
            <a:solidFill>
              <a:srgbClr val="0000FF"/>
            </a:solidFill>
          </a:ln>
        </p:spPr>
        <p:txBody>
          <a:bodyPr wrap="square" rtlCol="0">
            <a:spAutoFit/>
          </a:bodyPr>
          <a:lstStyle/>
          <a:p>
            <a:r>
              <a:rPr lang="en-US"/>
              <a:t>Jets are very, very sexy, maybe even kinky. We need a more provocative name for them. How about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03110"/>
                                        </p:tgtEl>
                                        <p:attrNameLst>
                                          <p:attrName>style.visibility</p:attrName>
                                        </p:attrNameLst>
                                      </p:cBhvr>
                                      <p:to>
                                        <p:strVal val="visible"/>
                                      </p:to>
                                    </p:set>
                                    <p:animEffect transition="in" filter="dissolve">
                                      <p:cBhvr>
                                        <p:cTn id="45" dur="3000"/>
                                        <p:tgtEl>
                                          <p:spTgt spid="30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14" grpId="0"/>
      <p:bldP spid="17" grpId="0"/>
      <p:bldP spid="18" grpId="0"/>
      <p:bldP spid="19" grpId="0"/>
      <p:bldP spid="24" grpId="0"/>
      <p:bldP spid="25" grpId="1"/>
      <p:bldP spid="28" grpId="0" animBg="1"/>
      <p:bldP spid="2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Time Scale for Making Jets</a:t>
            </a:r>
            <a:endParaRPr lang="en-US" sz="3200">
              <a:solidFill>
                <a:srgbClr val="FF9900"/>
              </a:solidFill>
            </a:endParaRPr>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3072994" y="2103061"/>
            <a:ext cx="6071005"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Contopoulos: “I think that we are moving too fast with numerical simulations”</a:t>
            </a:r>
          </a:p>
        </p:txBody>
      </p:sp>
      <p:sp>
        <p:nvSpPr>
          <p:cNvPr id="7" name="TextBox 6"/>
          <p:cNvSpPr txBox="1"/>
          <p:nvPr/>
        </p:nvSpPr>
        <p:spPr>
          <a:xfrm>
            <a:off x="2916035" y="533400"/>
            <a:ext cx="6227965" cy="1754327"/>
          </a:xfrm>
          <a:prstGeom prst="rect">
            <a:avLst/>
          </a:prstGeom>
          <a:noFill/>
        </p:spPr>
        <p:txBody>
          <a:bodyPr wrap="square" rtlCol="0">
            <a:spAutoFit/>
          </a:bodyPr>
          <a:lstStyle/>
          <a:p>
            <a:r>
              <a:rPr lang="en-US"/>
              <a:t>Sasha Tchekhovskoy ~ 1 year of computing time to run MAD code for Δ</a:t>
            </a:r>
            <a:r>
              <a:rPr lang="en-US" i="1"/>
              <a:t>t</a:t>
            </a:r>
            <a:r>
              <a:rPr lang="en-US"/>
              <a:t> = 3x10</a:t>
            </a:r>
            <a:r>
              <a:rPr lang="en-US" baseline="30000"/>
              <a:t>4</a:t>
            </a:r>
            <a:r>
              <a:rPr lang="en-US" i="1"/>
              <a:t>R</a:t>
            </a:r>
            <a:r>
              <a:rPr lang="en-US" baseline="-25000"/>
              <a:t>g</a:t>
            </a:r>
            <a:r>
              <a:rPr lang="en-US"/>
              <a:t>/</a:t>
            </a:r>
            <a:r>
              <a:rPr lang="en-US" i="1"/>
              <a:t>c </a:t>
            </a:r>
            <a:endParaRPr lang="en-US"/>
          </a:p>
          <a:p>
            <a:pPr>
              <a:buFont typeface="Wingdings" charset="2"/>
              <a:buChar char="à"/>
            </a:pPr>
            <a:r>
              <a:rPr lang="en-US">
                <a:sym typeface="Wingdings"/>
              </a:rPr>
              <a:t>For BH of mass 10</a:t>
            </a:r>
            <a:r>
              <a:rPr lang="en-US" baseline="30000">
                <a:sym typeface="Wingdings"/>
              </a:rPr>
              <a:t>8</a:t>
            </a:r>
            <a:r>
              <a:rPr lang="en-US">
                <a:sym typeface="Wingdings"/>
              </a:rPr>
              <a:t> </a:t>
            </a:r>
            <a:r>
              <a:rPr lang="en-US" i="1">
                <a:sym typeface="Wingdings"/>
              </a:rPr>
              <a:t>M</a:t>
            </a:r>
            <a:r>
              <a:rPr lang="en-US" baseline="-25000">
                <a:sym typeface="Wingdings"/>
              </a:rPr>
              <a:t>sun </a:t>
            </a:r>
            <a:r>
              <a:rPr lang="en-US">
                <a:sym typeface="Wingdings"/>
              </a:rPr>
              <a:t>time dilation factor = 4.3</a:t>
            </a:r>
          </a:p>
          <a:p>
            <a:pPr>
              <a:buFont typeface="Wingdings" charset="2"/>
              <a:buChar char="à"/>
            </a:pPr>
            <a:endParaRPr lang="en-US" baseline="-25000">
              <a:sym typeface="Wingdings"/>
            </a:endParaRPr>
          </a:p>
          <a:p>
            <a:pPr>
              <a:buFont typeface="Wingdings" charset="2"/>
              <a:buChar char="à"/>
            </a:pPr>
            <a:r>
              <a:rPr lang="en-US">
                <a:sym typeface="Wingdings"/>
              </a:rPr>
              <a:t> The computer was at r = 1.057 R</a:t>
            </a:r>
            <a:r>
              <a:rPr lang="en-US" baseline="-25000">
                <a:sym typeface="Wingdings"/>
              </a:rPr>
              <a:t>s</a:t>
            </a:r>
            <a:r>
              <a:rPr lang="en-US">
                <a:sym typeface="Wingdings"/>
              </a:rPr>
              <a:t> !</a:t>
            </a:r>
          </a:p>
          <a:p>
            <a:endParaRPr lang="en-US" baseline="-25000">
              <a:sym typeface="Wingdings"/>
            </a:endParaRPr>
          </a:p>
          <a:p>
            <a:endParaRPr lang="en-US" baseline="-25000"/>
          </a:p>
        </p:txBody>
      </p:sp>
      <p:pic>
        <p:nvPicPr>
          <p:cNvPr id="8" name="Picture 7" descr="jet_sasha.jpg"/>
          <p:cNvPicPr>
            <a:picLocks noChangeAspect="1"/>
          </p:cNvPicPr>
          <p:nvPr/>
        </p:nvPicPr>
        <p:blipFill>
          <a:blip r:embed="rId3"/>
          <a:stretch>
            <a:fillRect/>
          </a:stretch>
        </p:blipFill>
        <p:spPr>
          <a:xfrm>
            <a:off x="0" y="533400"/>
            <a:ext cx="2916035" cy="2916035"/>
          </a:xfrm>
          <a:prstGeom prst="rect">
            <a:avLst/>
          </a:prstGeom>
        </p:spPr>
      </p:pic>
      <p:sp>
        <p:nvSpPr>
          <p:cNvPr id="9" name="Text Box 6"/>
          <p:cNvSpPr txBox="1">
            <a:spLocks noChangeArrowheads="1"/>
          </p:cNvSpPr>
          <p:nvPr/>
        </p:nvSpPr>
        <p:spPr bwMode="auto">
          <a:xfrm>
            <a:off x="3072995" y="2947958"/>
            <a:ext cx="6071005"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I don’t think so!</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7" grpId="0" build="p"/>
      <p:bldP spid="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Poynting Flux Dominated vs. Kinetic Flux Dominated</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Meier proposal:  FR I’s remain Poynting flux dominated beyond acceleration zone, FR II’s become kinetic flux dominated</a:t>
            </a:r>
          </a:p>
        </p:txBody>
      </p:sp>
      <p:sp>
        <p:nvSpPr>
          <p:cNvPr id="14" name="TextBox 13"/>
          <p:cNvSpPr txBox="1"/>
          <p:nvPr/>
        </p:nvSpPr>
        <p:spPr>
          <a:xfrm>
            <a:off x="0" y="1447800"/>
            <a:ext cx="9144000" cy="646331"/>
          </a:xfrm>
          <a:prstGeom prst="rect">
            <a:avLst/>
          </a:prstGeom>
          <a:noFill/>
        </p:spPr>
        <p:txBody>
          <a:bodyPr wrap="square" rtlCol="0">
            <a:spAutoFit/>
          </a:bodyPr>
          <a:lstStyle/>
          <a:p>
            <a:r>
              <a:rPr lang="en-US"/>
              <a:t>Lister: Apparent speeds of BL Lacs tend to increase with distance from “core”, not so much in quasars  </a:t>
            </a:r>
            <a:r>
              <a:rPr lang="en-US">
                <a:latin typeface="Zapf Dingbats"/>
                <a:ea typeface="Zapf Dingbats"/>
                <a:cs typeface="Zapf Dingbats"/>
              </a:rPr>
              <a:t>✔</a:t>
            </a:r>
            <a:r>
              <a:rPr lang="en-US"/>
              <a:t> </a:t>
            </a:r>
          </a:p>
        </p:txBody>
      </p:sp>
      <p:sp>
        <p:nvSpPr>
          <p:cNvPr id="7" name="Text Box 6"/>
          <p:cNvSpPr txBox="1">
            <a:spLocks noChangeArrowheads="1"/>
          </p:cNvSpPr>
          <p:nvPr/>
        </p:nvSpPr>
        <p:spPr bwMode="auto">
          <a:xfrm>
            <a:off x="0" y="2094131"/>
            <a:ext cx="9144000" cy="923330"/>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Wardle: BL Lac polarizations tend to have EVPA similar to jet direction, consistent with helical field expected when Poynting flux dominates, quasar EVPAs show no trend on parsec scales (but tend to be transverse to  jet on kpc scales) </a:t>
            </a:r>
            <a:r>
              <a:rPr lang="en-US">
                <a:solidFill>
                  <a:schemeClr val="bg1"/>
                </a:solidFill>
                <a:latin typeface="Zapf Dingbats"/>
                <a:ea typeface="Zapf Dingbats"/>
                <a:cs typeface="Zapf Dingbats"/>
              </a:rPr>
              <a:t>✔</a:t>
            </a:r>
            <a:endParaRPr lang="en-US">
              <a:solidFill>
                <a:schemeClr val="bg1"/>
              </a:solidFill>
            </a:endParaRPr>
          </a:p>
        </p:txBody>
      </p:sp>
      <p:sp>
        <p:nvSpPr>
          <p:cNvPr id="10" name="TextBox 9"/>
          <p:cNvSpPr txBox="1"/>
          <p:nvPr/>
        </p:nvSpPr>
        <p:spPr>
          <a:xfrm>
            <a:off x="0" y="3199102"/>
            <a:ext cx="9144000" cy="646331"/>
          </a:xfrm>
          <a:prstGeom prst="rect">
            <a:avLst/>
          </a:prstGeom>
          <a:noFill/>
        </p:spPr>
        <p:txBody>
          <a:bodyPr wrap="square" rtlCol="0">
            <a:spAutoFit/>
          </a:bodyPr>
          <a:lstStyle/>
          <a:p>
            <a:r>
              <a:rPr lang="en-US"/>
              <a:t>Lister: Apparent speeds of BL Lacs tend to increase with distance from “core”, not so much in quasars  </a:t>
            </a:r>
            <a:r>
              <a:rPr lang="en-US">
                <a:latin typeface="Zapf Dingbats"/>
                <a:ea typeface="Zapf Dingbats"/>
                <a:cs typeface="Zapf Dingbats"/>
              </a:rPr>
              <a:t>✔</a:t>
            </a:r>
            <a:r>
              <a:rPr lang="en-US"/>
              <a:t> </a:t>
            </a:r>
          </a:p>
        </p:txBody>
      </p:sp>
      <p:sp>
        <p:nvSpPr>
          <p:cNvPr id="11" name="Text Box 6"/>
          <p:cNvSpPr txBox="1">
            <a:spLocks noChangeArrowheads="1"/>
          </p:cNvSpPr>
          <p:nvPr/>
        </p:nvSpPr>
        <p:spPr bwMode="auto">
          <a:xfrm>
            <a:off x="0" y="4108965"/>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Predicts that BL Lac jets should show signs of non-ballistic motions &amp; kinks, seen by Cohen; but seem to be present in both quasars &amp; BL Lacs, so test is not robust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14" grpId="0"/>
      <p:bldP spid="7" grpId="0" animBg="1"/>
      <p:bldP spid="10" grpId="0"/>
      <p:bldP spid="1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Sites of Flares in Jets: Where Do You Stand?</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14" name="TextBox 13"/>
          <p:cNvSpPr txBox="1"/>
          <p:nvPr/>
        </p:nvSpPr>
        <p:spPr>
          <a:xfrm>
            <a:off x="726604" y="579566"/>
            <a:ext cx="4378795" cy="646331"/>
          </a:xfrm>
          <a:prstGeom prst="rect">
            <a:avLst/>
          </a:prstGeom>
          <a:noFill/>
        </p:spPr>
        <p:txBody>
          <a:bodyPr wrap="square" rtlCol="0">
            <a:spAutoFit/>
          </a:bodyPr>
          <a:lstStyle/>
          <a:p>
            <a:r>
              <a:rPr lang="en-US">
                <a:solidFill>
                  <a:srgbClr val="FF0000"/>
                </a:solidFill>
              </a:rPr>
              <a:t>Between “core” &amp; BH: Hada (M87), Ghisellini – gamma rays (abandoned by Tavecchio)</a:t>
            </a:r>
            <a:endParaRPr lang="en-US">
              <a:solidFill>
                <a:srgbClr val="FF0000"/>
              </a:solidFill>
            </a:endParaRPr>
          </a:p>
        </p:txBody>
      </p:sp>
      <p:pic>
        <p:nvPicPr>
          <p:cNvPr id="8" name="Picture 7" descr="quasaremiscol2.gif"/>
          <p:cNvPicPr>
            <a:picLocks noChangeAspect="1"/>
          </p:cNvPicPr>
          <p:nvPr/>
        </p:nvPicPr>
        <p:blipFill>
          <a:blip r:embed="rId3"/>
          <a:srcRect l="12941" t="20000" r="8235" b="50000"/>
          <a:stretch>
            <a:fillRect/>
          </a:stretch>
        </p:blipFill>
        <p:spPr>
          <a:xfrm>
            <a:off x="-1" y="1225897"/>
            <a:ext cx="8231669" cy="4054558"/>
          </a:xfrm>
          <a:prstGeom prst="rect">
            <a:avLst/>
          </a:prstGeom>
        </p:spPr>
      </p:pic>
      <p:cxnSp>
        <p:nvCxnSpPr>
          <p:cNvPr id="10" name="Straight Connector 9"/>
          <p:cNvCxnSpPr/>
          <p:nvPr/>
        </p:nvCxnSpPr>
        <p:spPr>
          <a:xfrm rot="5400000">
            <a:off x="618788" y="1769204"/>
            <a:ext cx="1553847" cy="4672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08824" y="3954625"/>
            <a:ext cx="3266195" cy="646331"/>
          </a:xfrm>
          <a:prstGeom prst="rect">
            <a:avLst/>
          </a:prstGeom>
          <a:noFill/>
        </p:spPr>
        <p:txBody>
          <a:bodyPr wrap="square" rtlCol="0">
            <a:spAutoFit/>
          </a:bodyPr>
          <a:lstStyle/>
          <a:p>
            <a:r>
              <a:rPr lang="en-US">
                <a:solidFill>
                  <a:srgbClr val="0000FF"/>
                </a:solidFill>
              </a:rPr>
              <a:t>Moving shocks: Agudo, Jorstad, Joshi, Malzac</a:t>
            </a:r>
            <a:endParaRPr lang="en-US">
              <a:solidFill>
                <a:srgbClr val="0000FF"/>
              </a:solidFill>
            </a:endParaRPr>
          </a:p>
        </p:txBody>
      </p:sp>
      <p:cxnSp>
        <p:nvCxnSpPr>
          <p:cNvPr id="12" name="Straight Connector 11"/>
          <p:cNvCxnSpPr/>
          <p:nvPr/>
        </p:nvCxnSpPr>
        <p:spPr>
          <a:xfrm rot="5400000">
            <a:off x="3017330" y="3365190"/>
            <a:ext cx="1015079" cy="46723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Sites of Flares in Blazars: Where Do You Stand?</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pic>
        <p:nvPicPr>
          <p:cNvPr id="9" name="Picture 8" descr="quasaremiscol5.gif"/>
          <p:cNvPicPr>
            <a:picLocks noChangeAspect="1"/>
          </p:cNvPicPr>
          <p:nvPr/>
        </p:nvPicPr>
        <p:blipFill>
          <a:blip r:embed="rId3"/>
          <a:srcRect l="10389" t="14906" r="4517" b="43814"/>
          <a:stretch>
            <a:fillRect/>
          </a:stretch>
        </p:blipFill>
        <p:spPr>
          <a:xfrm>
            <a:off x="0" y="1609357"/>
            <a:ext cx="9150577" cy="4439255"/>
          </a:xfrm>
          <a:prstGeom prst="rect">
            <a:avLst/>
          </a:prstGeom>
        </p:spPr>
      </p:pic>
      <p:sp>
        <p:nvSpPr>
          <p:cNvPr id="10" name="TextBox 9"/>
          <p:cNvSpPr txBox="1"/>
          <p:nvPr/>
        </p:nvSpPr>
        <p:spPr>
          <a:xfrm>
            <a:off x="2743500" y="1719072"/>
            <a:ext cx="3857671" cy="369332"/>
          </a:xfrm>
          <a:prstGeom prst="rect">
            <a:avLst/>
          </a:prstGeom>
          <a:solidFill>
            <a:schemeClr val="bg1"/>
          </a:solidFill>
        </p:spPr>
        <p:txBody>
          <a:bodyPr wrap="square" rtlCol="0">
            <a:spAutoFit/>
          </a:bodyPr>
          <a:lstStyle/>
          <a:p>
            <a:r>
              <a:rPr lang="en-US">
                <a:solidFill>
                  <a:srgbClr val="FF0000"/>
                </a:solidFill>
              </a:rPr>
              <a:t>Potter: all along the jet</a:t>
            </a:r>
          </a:p>
        </p:txBody>
      </p:sp>
      <p:cxnSp>
        <p:nvCxnSpPr>
          <p:cNvPr id="12" name="Straight Connector 11"/>
          <p:cNvCxnSpPr/>
          <p:nvPr/>
        </p:nvCxnSpPr>
        <p:spPr>
          <a:xfrm rot="16200000" flipH="1">
            <a:off x="3348442" y="3912056"/>
            <a:ext cx="1186184" cy="83862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54497" y="4924460"/>
            <a:ext cx="2222391" cy="369332"/>
          </a:xfrm>
          <a:prstGeom prst="rect">
            <a:avLst/>
          </a:prstGeom>
          <a:noFill/>
        </p:spPr>
        <p:txBody>
          <a:bodyPr wrap="square" rtlCol="0">
            <a:spAutoFit/>
          </a:bodyPr>
          <a:lstStyle/>
          <a:p>
            <a:r>
              <a:rPr lang="en-US">
                <a:solidFill>
                  <a:srgbClr val="0000FF"/>
                </a:solidFill>
              </a:rPr>
              <a:t>Marscher, Meier</a:t>
            </a:r>
          </a:p>
        </p:txBody>
      </p:sp>
      <p:sp>
        <p:nvSpPr>
          <p:cNvPr id="15" name="TextBox 14"/>
          <p:cNvSpPr txBox="1"/>
          <p:nvPr/>
        </p:nvSpPr>
        <p:spPr>
          <a:xfrm>
            <a:off x="3176564" y="6048612"/>
            <a:ext cx="4179369" cy="646331"/>
          </a:xfrm>
          <a:prstGeom prst="rect">
            <a:avLst/>
          </a:prstGeom>
          <a:solidFill>
            <a:schemeClr val="bg1"/>
          </a:solidFill>
        </p:spPr>
        <p:txBody>
          <a:bodyPr wrap="square" rtlCol="0">
            <a:spAutoFit/>
          </a:bodyPr>
          <a:lstStyle/>
          <a:p>
            <a:r>
              <a:rPr lang="en-US">
                <a:solidFill>
                  <a:srgbClr val="FF0000"/>
                </a:solidFill>
              </a:rPr>
              <a:t>Parsec scales: Georganopoulos (&lt; few pc), Pacciani</a:t>
            </a:r>
          </a:p>
        </p:txBody>
      </p:sp>
      <p:sp>
        <p:nvSpPr>
          <p:cNvPr id="16" name="TextBox 15"/>
          <p:cNvSpPr txBox="1"/>
          <p:nvPr/>
        </p:nvSpPr>
        <p:spPr>
          <a:xfrm>
            <a:off x="7010911" y="3182112"/>
            <a:ext cx="2317138" cy="646331"/>
          </a:xfrm>
          <a:prstGeom prst="rect">
            <a:avLst/>
          </a:prstGeom>
          <a:solidFill>
            <a:schemeClr val="bg1"/>
          </a:solidFill>
        </p:spPr>
        <p:txBody>
          <a:bodyPr wrap="square" rtlCol="0">
            <a:spAutoFit/>
          </a:bodyPr>
          <a:lstStyle/>
          <a:p>
            <a:r>
              <a:rPr lang="en-US">
                <a:solidFill>
                  <a:srgbClr val="FF0000"/>
                </a:solidFill>
              </a:rPr>
              <a:t>Kiloparsec scales: Grandi (radio galaxy)</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0"/>
            <a:ext cx="8153400" cy="533400"/>
          </a:xfrm>
          <a:solidFill>
            <a:srgbClr val="000099"/>
          </a:solidFill>
        </p:spPr>
        <p:txBody>
          <a:bodyPr/>
          <a:lstStyle/>
          <a:p>
            <a:r>
              <a:rPr lang="en-US" sz="2800">
                <a:solidFill>
                  <a:srgbClr val="FFFF00"/>
                </a:solidFill>
              </a:rPr>
              <a:t>Scandal</a:t>
            </a:r>
            <a:endParaRPr lang="en-US" sz="3200">
              <a:solidFill>
                <a:srgbClr val="FF9900"/>
              </a:solidFill>
            </a:endParaRPr>
          </a:p>
        </p:txBody>
      </p:sp>
      <p:sp>
        <p:nvSpPr>
          <p:cNvPr id="303107" name="Text Box 3"/>
          <p:cNvSpPr txBox="1">
            <a:spLocks noChangeArrowheads="1"/>
          </p:cNvSpPr>
          <p:nvPr/>
        </p:nvSpPr>
        <p:spPr bwMode="auto">
          <a:xfrm>
            <a:off x="533400" y="1447800"/>
            <a:ext cx="44196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08" name="Text Box 4"/>
          <p:cNvSpPr txBox="1">
            <a:spLocks noChangeArrowheads="1"/>
          </p:cNvSpPr>
          <p:nvPr/>
        </p:nvSpPr>
        <p:spPr bwMode="auto">
          <a:xfrm>
            <a:off x="228600" y="5257800"/>
            <a:ext cx="48768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303110" name="Text Box 6"/>
          <p:cNvSpPr txBox="1">
            <a:spLocks noChangeArrowheads="1"/>
          </p:cNvSpPr>
          <p:nvPr/>
        </p:nvSpPr>
        <p:spPr bwMode="auto">
          <a:xfrm>
            <a:off x="0" y="718066"/>
            <a:ext cx="9144000" cy="646331"/>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rPr>
              <a:t>We disagree about where the gamma-ray flares occur and what the source of the seed photons is </a:t>
            </a:r>
          </a:p>
        </p:txBody>
      </p:sp>
      <p:sp>
        <p:nvSpPr>
          <p:cNvPr id="14" name="TextBox 13"/>
          <p:cNvSpPr txBox="1"/>
          <p:nvPr/>
        </p:nvSpPr>
        <p:spPr>
          <a:xfrm>
            <a:off x="0" y="1659025"/>
            <a:ext cx="9144000" cy="2031325"/>
          </a:xfrm>
          <a:prstGeom prst="rect">
            <a:avLst/>
          </a:prstGeom>
          <a:noFill/>
        </p:spPr>
        <p:txBody>
          <a:bodyPr wrap="square" rtlCol="0">
            <a:spAutoFit/>
          </a:bodyPr>
          <a:lstStyle/>
          <a:p>
            <a:r>
              <a:rPr lang="en-US"/>
              <a:t>Sub-parsec scales, inside BLR:</a:t>
            </a:r>
          </a:p>
          <a:p>
            <a:r>
              <a:rPr lang="en-US"/>
              <a:t>+ Rapid time-scales</a:t>
            </a:r>
          </a:p>
          <a:p>
            <a:r>
              <a:rPr lang="en-US"/>
              <a:t>+ Plenty of seed photons</a:t>
            </a:r>
          </a:p>
          <a:p>
            <a:r>
              <a:rPr lang="en-US"/>
              <a:t>+ Can reproduce SEDs well</a:t>
            </a:r>
          </a:p>
          <a:p>
            <a:r>
              <a:rPr lang="en-US"/>
              <a:t>+ </a:t>
            </a:r>
            <a:r>
              <a:rPr lang="en-US"/>
              <a:t>Can explain ~2 GeV break in spectrum</a:t>
            </a:r>
          </a:p>
          <a:p>
            <a:pPr>
              <a:buFontTx/>
              <a:buChar char="-"/>
            </a:pPr>
            <a:r>
              <a:rPr lang="en-US"/>
              <a:t> Most flares coincide with pc-scale events</a:t>
            </a:r>
          </a:p>
          <a:p>
            <a:pPr>
              <a:buFontTx/>
              <a:buChar char="-"/>
            </a:pPr>
            <a:r>
              <a:rPr lang="en-US"/>
              <a:t> Can’t get &gt; 20 GeV photons to us without destruction from pair production</a:t>
            </a:r>
          </a:p>
        </p:txBody>
      </p:sp>
      <p:sp>
        <p:nvSpPr>
          <p:cNvPr id="7" name="TextBox 6"/>
          <p:cNvSpPr txBox="1"/>
          <p:nvPr/>
        </p:nvSpPr>
        <p:spPr>
          <a:xfrm>
            <a:off x="0" y="3870186"/>
            <a:ext cx="9144000" cy="2308324"/>
          </a:xfrm>
          <a:prstGeom prst="rect">
            <a:avLst/>
          </a:prstGeom>
          <a:noFill/>
        </p:spPr>
        <p:txBody>
          <a:bodyPr wrap="square" rtlCol="0">
            <a:spAutoFit/>
          </a:bodyPr>
          <a:lstStyle/>
          <a:p>
            <a:r>
              <a:rPr lang="en-US"/>
              <a:t>Parsec scales:</a:t>
            </a:r>
          </a:p>
          <a:p>
            <a:r>
              <a:rPr lang="en-US"/>
              <a:t>+ Most flares coincide with pc-scale events</a:t>
            </a:r>
          </a:p>
          <a:p>
            <a:r>
              <a:rPr lang="en-US"/>
              <a:t>+ Can get &gt; 20 GeV photons to us without destruction from pair production</a:t>
            </a:r>
          </a:p>
          <a:p>
            <a:pPr marL="455613" indent="-455613"/>
            <a:r>
              <a:rPr lang="en-US"/>
              <a:t>+ The most relativistic blazar jets are extremely narrow &amp; only part of jet is illuminated at any given time (Claussen-Brown, Lister)</a:t>
            </a:r>
          </a:p>
          <a:p>
            <a:pPr>
              <a:buFontTx/>
              <a:buChar char="-"/>
            </a:pPr>
            <a:r>
              <a:rPr lang="en-US"/>
              <a:t> Rapid time-scales</a:t>
            </a:r>
          </a:p>
          <a:p>
            <a:pPr>
              <a:buFontTx/>
              <a:buChar char="-"/>
            </a:pPr>
            <a:r>
              <a:rPr lang="en-US"/>
              <a:t> Uncertain source of seed photons (is there enough hot dust far enough from BH?)</a:t>
            </a:r>
          </a:p>
          <a:p>
            <a:pPr>
              <a:buFontTx/>
              <a:buChar char="-"/>
            </a:pPr>
            <a:r>
              <a:rPr lang="en-US"/>
              <a:t> Difficult to explain SED from scattering synchrotron photons from sheath/Mach disk</a:t>
            </a:r>
          </a:p>
        </p:txBody>
      </p:sp>
      <p:sp>
        <p:nvSpPr>
          <p:cNvPr id="8" name="Text Box 6"/>
          <p:cNvSpPr txBox="1">
            <a:spLocks noChangeArrowheads="1"/>
          </p:cNvSpPr>
          <p:nvPr/>
        </p:nvSpPr>
        <p:spPr bwMode="auto">
          <a:xfrm>
            <a:off x="0" y="6236080"/>
            <a:ext cx="9144000" cy="369332"/>
          </a:xfrm>
          <a:prstGeom prst="rect">
            <a:avLst/>
          </a:prstGeom>
          <a:solidFill>
            <a:srgbClr val="07027D"/>
          </a:solidFill>
          <a:ln w="9525">
            <a:noFill/>
            <a:miter lim="800000"/>
            <a:headEnd/>
            <a:tailEnd/>
          </a:ln>
          <a:effectLst/>
        </p:spPr>
        <p:txBody>
          <a:bodyPr wrap="square">
            <a:prstTxWarp prst="textNoShape">
              <a:avLst/>
            </a:prstTxWarp>
            <a:spAutoFit/>
          </a:bodyPr>
          <a:lstStyle/>
          <a:p>
            <a:pPr>
              <a:spcBef>
                <a:spcPct val="50000"/>
              </a:spcBef>
            </a:pPr>
            <a:r>
              <a:rPr lang="en-US">
                <a:solidFill>
                  <a:schemeClr val="bg1"/>
                </a:solidFill>
                <a:sym typeface="Wingdings"/>
              </a:rPr>
              <a:t> </a:t>
            </a:r>
            <a:r>
              <a:rPr lang="en-US">
                <a:solidFill>
                  <a:schemeClr val="bg1"/>
                </a:solidFill>
              </a:rPr>
              <a:t> All solutions can be ruled 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7" grpId="0" build="p"/>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27848</TotalTime>
  <Words>2428</Words>
  <Application>Microsoft Macintosh PowerPoint</Application>
  <PresentationFormat>On-screen Show (4:3)</PresentationFormat>
  <Paragraphs>194</Paragraphs>
  <Slides>21</Slides>
  <Notes>21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   The Innermost Regions of Relativistic Jets and their Magnetic Fields: Summary</vt:lpstr>
      <vt:lpstr>Two Universes Connected by Jets Joined by this Meeting</vt:lpstr>
      <vt:lpstr>Making and Maintaining a Jet</vt:lpstr>
      <vt:lpstr>Magnetically Driven Jets</vt:lpstr>
      <vt:lpstr>Time Scale for Making Jets</vt:lpstr>
      <vt:lpstr>Poynting Flux Dominated vs. Kinetic Flux Dominated</vt:lpstr>
      <vt:lpstr>Sites of Flares in Jets: Where Do You Stand?</vt:lpstr>
      <vt:lpstr>Sites of Flares in Blazars: Where Do You Stand?</vt:lpstr>
      <vt:lpstr>Scandal</vt:lpstr>
      <vt:lpstr>Objects with Low Accretion Power</vt:lpstr>
      <vt:lpstr>The (Un)importance of Spin</vt:lpstr>
      <vt:lpstr>Rotation of Polarization Vector in Helical Field</vt:lpstr>
      <vt:lpstr>Rapid Variability on Parsec Scales</vt:lpstr>
      <vt:lpstr>Scandal</vt:lpstr>
      <vt:lpstr>Hadrons vs. Leptons</vt:lpstr>
      <vt:lpstr>Advancements in Observations &amp; Theory</vt:lpstr>
      <vt:lpstr>Very Interesting . . .</vt:lpstr>
      <vt:lpstr>Very Interesting . . .</vt:lpstr>
      <vt:lpstr>The Future</vt:lpstr>
      <vt:lpstr>Slide 20</vt:lpstr>
      <vt:lpstr>JETS RULE!!!</vt:lpstr>
    </vt:vector>
  </TitlesOfParts>
  <Company>Boston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Marscher</dc:creator>
  <cp:lastModifiedBy>Alan Marscher</cp:lastModifiedBy>
  <cp:revision>295</cp:revision>
  <dcterms:created xsi:type="dcterms:W3CDTF">2013-06-10T17:13:05Z</dcterms:created>
  <dcterms:modified xsi:type="dcterms:W3CDTF">2013-06-14T10:34:15Z</dcterms:modified>
</cp:coreProperties>
</file>