
<file path=[Content_Types].xml><?xml version="1.0" encoding="utf-8"?>
<Types xmlns="http://schemas.openxmlformats.org/package/2006/content-types">
  <Override PartName="/ppt/slideLayouts/slideLayout10.xml" ContentType="application/vnd.openxmlformats-officedocument.presentationml.slideLayout+xml"/>
  <Default Extension="bin" ContentType="application/vnd.openxmlformats-officedocument.presentationml.printerSettings"/>
  <Override PartName="/ppt/slides/slide14.xml" ContentType="application/vnd.openxmlformats-officedocument.presentationml.slide+xml"/>
  <Default Extension="rels" ContentType="application/vnd.openxmlformats-package.relationships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Default Extension="gif" ContentType="image/gif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3"/>
  </p:notesMasterIdLst>
  <p:sldIdLst>
    <p:sldId id="257" r:id="rId2"/>
    <p:sldId id="278" r:id="rId3"/>
    <p:sldId id="326" r:id="rId4"/>
    <p:sldId id="324" r:id="rId5"/>
    <p:sldId id="327" r:id="rId6"/>
    <p:sldId id="315" r:id="rId7"/>
    <p:sldId id="330" r:id="rId8"/>
    <p:sldId id="267" r:id="rId9"/>
    <p:sldId id="299" r:id="rId10"/>
    <p:sldId id="329" r:id="rId11"/>
    <p:sldId id="338" r:id="rId12"/>
    <p:sldId id="325" r:id="rId13"/>
    <p:sldId id="309" r:id="rId14"/>
    <p:sldId id="331" r:id="rId15"/>
    <p:sldId id="316" r:id="rId16"/>
    <p:sldId id="337" r:id="rId17"/>
    <p:sldId id="328" r:id="rId18"/>
    <p:sldId id="334" r:id="rId19"/>
    <p:sldId id="333" r:id="rId20"/>
    <p:sldId id="332" r:id="rId21"/>
    <p:sldId id="335" r:id="rId22"/>
    <p:sldId id="320" r:id="rId23"/>
    <p:sldId id="311" r:id="rId24"/>
    <p:sldId id="274" r:id="rId25"/>
    <p:sldId id="321" r:id="rId26"/>
    <p:sldId id="293" r:id="rId27"/>
    <p:sldId id="294" r:id="rId28"/>
    <p:sldId id="322" r:id="rId29"/>
    <p:sldId id="271" r:id="rId30"/>
    <p:sldId id="308" r:id="rId31"/>
    <p:sldId id="33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8D7D9"/>
    <a:srgbClr val="0980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34B64-041D-FA46-8C5C-913624B3CC17}" type="datetimeFigureOut">
              <a:rPr lang="en-US"/>
              <a:pPr/>
              <a:t>6/12/13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3B42C-829D-F54E-886E-08C7FDB85B40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9F68E4-9B3E-BF45-9C12-D8C0D92081E4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10707F-2AF4-044B-9F92-E834F97C5F73}" type="slidenum">
              <a:rPr lang="en-GB">
                <a:latin typeface="Arial" charset="0"/>
              </a:rPr>
              <a:pPr/>
              <a:t>11</a:t>
            </a:fld>
            <a:endParaRPr lang="en-GB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Historical motivation:  Do AGN show low/high/very high states like GBHs?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408A48-FF3C-9243-AEC8-D049651F29A4}" type="slidenum">
              <a:rPr lang="en-US"/>
              <a:pPr/>
              <a:t>12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52E2D7-85C6-D746-9806-D4AFA1B5C6D3}" type="slidenum">
              <a:rPr lang="en-US"/>
              <a:pPr/>
              <a:t>13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397F5E-A3BA-1148-B253-D5D7AB363565}" type="slidenum">
              <a:rPr lang="en-US"/>
              <a:pPr/>
              <a:t>14</a:t>
            </a:fld>
            <a:endParaRPr lang="en-US"/>
          </a:p>
        </p:txBody>
      </p:sp>
      <p:sp>
        <p:nvSpPr>
          <p:cNvPr id="355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10707F-2AF4-044B-9F92-E834F97C5F73}" type="slidenum">
              <a:rPr lang="en-GB">
                <a:latin typeface="Arial" charset="0"/>
              </a:rPr>
              <a:pPr/>
              <a:t>15</a:t>
            </a:fld>
            <a:endParaRPr lang="en-GB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Historical motivation:  Do AGN show low/high/very high states like GBHs?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10707F-2AF4-044B-9F92-E834F97C5F73}" type="slidenum">
              <a:rPr lang="en-GB">
                <a:latin typeface="Arial" charset="0"/>
              </a:rPr>
              <a:pPr/>
              <a:t>16</a:t>
            </a:fld>
            <a:endParaRPr lang="en-GB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Historical motivation:  Do AGN show low/high/very high states like GBHs?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10707F-2AF4-044B-9F92-E834F97C5F73}" type="slidenum">
              <a:rPr lang="en-GB">
                <a:latin typeface="Arial" charset="0"/>
              </a:rPr>
              <a:pPr/>
              <a:t>17</a:t>
            </a:fld>
            <a:endParaRPr lang="en-GB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Historical motivation:  Do AGN show low/high/very high states like GBHs?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10707F-2AF4-044B-9F92-E834F97C5F73}" type="slidenum">
              <a:rPr lang="en-GB">
                <a:latin typeface="Arial" charset="0"/>
              </a:rPr>
              <a:pPr/>
              <a:t>18</a:t>
            </a:fld>
            <a:endParaRPr lang="en-GB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Historical motivation:  Do AGN show low/high/very high states like GBHs?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9A3E1F-37C9-3E47-B527-09FF10E6FEDC}" type="slidenum">
              <a:rPr lang="en-GB">
                <a:latin typeface="Arial" charset="0"/>
              </a:rPr>
              <a:pPr/>
              <a:t>19</a:t>
            </a:fld>
            <a:endParaRPr lang="en-GB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Historical motivation:  Do AGN show low/high/very high states like GBHs?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4A94A7-934F-F74C-887F-F2332248FF8E}" type="slidenum">
              <a:rPr lang="en-US"/>
              <a:pPr/>
              <a:t>20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8FCE2A-93AE-4348-89DF-7937242C458D}" type="slidenum">
              <a:rPr lang="en-US">
                <a:latin typeface="Arial" pitchFamily="1" charset="0"/>
              </a:rPr>
              <a:pPr/>
              <a:t>2</a:t>
            </a:fld>
            <a:endParaRPr lang="en-US">
              <a:latin typeface="Arial" pitchFamily="1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449D3C-3963-8C40-B43D-10DA3C25A4C1}" type="slidenum">
              <a:rPr lang="en-US"/>
              <a:pPr/>
              <a:t>21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10707F-2AF4-044B-9F92-E834F97C5F73}" type="slidenum">
              <a:rPr lang="en-GB">
                <a:latin typeface="Arial" charset="0"/>
              </a:rPr>
              <a:pPr/>
              <a:t>22</a:t>
            </a:fld>
            <a:endParaRPr lang="en-GB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Historical motivation:  Do AGN show low/high/very high states like GBHs?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031740-BE0C-1C46-B6EC-A614DB9C55AB}" type="slidenum">
              <a:rPr lang="en-US">
                <a:latin typeface="Arial" charset="0"/>
              </a:rPr>
              <a:pPr/>
              <a:t>23</a:t>
            </a:fld>
            <a:endParaRPr lang="en-US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E5BC87-E3E6-494A-A813-26B837C85AE1}" type="slidenum">
              <a:rPr lang="en-US"/>
              <a:pPr/>
              <a:t>24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10707F-2AF4-044B-9F92-E834F97C5F73}" type="slidenum">
              <a:rPr lang="en-GB">
                <a:latin typeface="Arial" charset="0"/>
              </a:rPr>
              <a:pPr/>
              <a:t>25</a:t>
            </a:fld>
            <a:endParaRPr lang="en-GB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Historical motivation:  Do AGN show low/high/very high states like GBHs?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97ACEB-EB22-2242-ACDC-078643DA5644}" type="slidenum">
              <a:rPr lang="en-US">
                <a:latin typeface="Arial" pitchFamily="1" charset="0"/>
              </a:rPr>
              <a:pPr/>
              <a:t>26</a:t>
            </a:fld>
            <a:endParaRPr lang="en-US">
              <a:latin typeface="Arial" pitchFamily="1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C67003-AE45-CD46-AF72-6F449C9B8435}" type="slidenum">
              <a:rPr lang="en-US">
                <a:latin typeface="Arial" pitchFamily="1" charset="0"/>
              </a:rPr>
              <a:pPr/>
              <a:t>27</a:t>
            </a:fld>
            <a:endParaRPr lang="en-US">
              <a:latin typeface="Arial" pitchFamily="1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B1298F-ABF1-8A47-9A31-FF2CC0338190}" type="slidenum">
              <a:rPr lang="en-US"/>
              <a:pPr/>
              <a:t>28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A830BC-EB2E-2946-AF78-B18CA1F8E81E}" type="slidenum">
              <a:rPr lang="en-US"/>
              <a:pPr/>
              <a:t>29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834D42-1D53-9D40-819F-F8C1649C605E}" type="slidenum">
              <a:rPr lang="en-US"/>
              <a:pPr/>
              <a:t>30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031740-BE0C-1C46-B6EC-A614DB9C55AB}" type="slidenum">
              <a:rPr lang="en-US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A830BC-EB2E-2946-AF78-B18CA1F8E81E}" type="slidenum">
              <a:rPr lang="en-US"/>
              <a:pPr/>
              <a:t>31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1644AA-647C-E747-B43D-86B2F6674880}" type="slidenum">
              <a:rPr lang="en-US"/>
              <a:pPr/>
              <a:t>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10707F-2AF4-044B-9F92-E834F97C5F73}" type="slidenum">
              <a:rPr lang="en-GB">
                <a:latin typeface="Arial" charset="0"/>
              </a:rPr>
              <a:pPr/>
              <a:t>5</a:t>
            </a:fld>
            <a:endParaRPr lang="en-GB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Historical motivation:  Do AGN show low/high/very high states like GBHs?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10707F-2AF4-044B-9F92-E834F97C5F73}" type="slidenum">
              <a:rPr lang="en-GB">
                <a:latin typeface="Arial" charset="0"/>
              </a:rPr>
              <a:pPr/>
              <a:t>6</a:t>
            </a:fld>
            <a:endParaRPr lang="en-GB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Historical motivation:  Do AGN show low/high/very high states like GBHs?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031740-BE0C-1C46-B6EC-A614DB9C55AB}" type="slidenum">
              <a:rPr lang="en-US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842E96-0B7D-E14F-9B9D-C0831A77592F}" type="slidenum">
              <a:rPr lang="en-US"/>
              <a:pPr/>
              <a:t>8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10707F-2AF4-044B-9F92-E834F97C5F73}" type="slidenum">
              <a:rPr lang="en-GB">
                <a:latin typeface="Arial" charset="0"/>
              </a:rPr>
              <a:pPr/>
              <a:t>10</a:t>
            </a:fld>
            <a:endParaRPr lang="en-GB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Historical motivation:  Do AGN show low/high/very high states like GBHs?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EB39-0E86-B740-A5C0-7D182282BC2B}" type="datetimeFigureOut">
              <a:rPr lang="en-US"/>
              <a:pPr/>
              <a:t>6/12/13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FE0C-67A2-354E-A09B-B57B6ABD8B8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EB39-0E86-B740-A5C0-7D182282BC2B}" type="datetimeFigureOut">
              <a:rPr lang="en-US"/>
              <a:pPr/>
              <a:t>6/12/13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FE0C-67A2-354E-A09B-B57B6ABD8B8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EB39-0E86-B740-A5C0-7D182282BC2B}" type="datetimeFigureOut">
              <a:rPr lang="en-US"/>
              <a:pPr/>
              <a:t>6/12/13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FE0C-67A2-354E-A09B-B57B6ABD8B8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1312A-5DEA-2647-A80D-6B2FE807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EB39-0E86-B740-A5C0-7D182282BC2B}" type="datetimeFigureOut">
              <a:rPr lang="en-US"/>
              <a:pPr/>
              <a:t>6/12/13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FE0C-67A2-354E-A09B-B57B6ABD8B8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EB39-0E86-B740-A5C0-7D182282BC2B}" type="datetimeFigureOut">
              <a:rPr lang="en-US"/>
              <a:pPr/>
              <a:t>6/12/13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FE0C-67A2-354E-A09B-B57B6ABD8B8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EB39-0E86-B740-A5C0-7D182282BC2B}" type="datetimeFigureOut">
              <a:rPr lang="en-US"/>
              <a:pPr/>
              <a:t>6/12/13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FE0C-67A2-354E-A09B-B57B6ABD8B8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EB39-0E86-B740-A5C0-7D182282BC2B}" type="datetimeFigureOut">
              <a:rPr lang="en-US"/>
              <a:pPr/>
              <a:t>6/12/13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FE0C-67A2-354E-A09B-B57B6ABD8B8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EB39-0E86-B740-A5C0-7D182282BC2B}" type="datetimeFigureOut">
              <a:rPr lang="en-US"/>
              <a:pPr/>
              <a:t>6/12/13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FE0C-67A2-354E-A09B-B57B6ABD8B8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EB39-0E86-B740-A5C0-7D182282BC2B}" type="datetimeFigureOut">
              <a:rPr lang="en-US"/>
              <a:pPr/>
              <a:t>6/12/13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FE0C-67A2-354E-A09B-B57B6ABD8B8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EB39-0E86-B740-A5C0-7D182282BC2B}" type="datetimeFigureOut">
              <a:rPr lang="en-US"/>
              <a:pPr/>
              <a:t>6/12/13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FE0C-67A2-354E-A09B-B57B6ABD8B8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EB39-0E86-B740-A5C0-7D182282BC2B}" type="datetimeFigureOut">
              <a:rPr lang="en-US"/>
              <a:pPr/>
              <a:t>6/12/13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FE0C-67A2-354E-A09B-B57B6ABD8B8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EEB39-0E86-B740-A5C0-7D182282BC2B}" type="datetimeFigureOut">
              <a:rPr lang="en-US"/>
              <a:pPr/>
              <a:t>6/12/13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8FE0C-67A2-354E-A09B-B57B6ABD8B8E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df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1" Type="http://schemas.openxmlformats.org/officeDocument/2006/relationships/video" Target="file://localhost/Users/marscher/fermi/Fermi_North.m4v" TargetMode="Externa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1" y="2590800"/>
            <a:ext cx="9067799" cy="1470025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Georgia" pitchFamily="1" charset="0"/>
              </a:rPr>
              <a:t/>
            </a:r>
            <a:br>
              <a:rPr lang="en-US" sz="4000">
                <a:latin typeface="Georgia" pitchFamily="1" charset="0"/>
              </a:rPr>
            </a:br>
            <a:r>
              <a:rPr lang="en-US" sz="4000">
                <a:latin typeface="Georgia" pitchFamily="1" charset="0"/>
              </a:rPr>
              <a:t/>
            </a:r>
            <a:br>
              <a:rPr lang="en-US" sz="4000">
                <a:latin typeface="Georgia" pitchFamily="1" charset="0"/>
              </a:rPr>
            </a:br>
            <a:r>
              <a:rPr lang="en-US" sz="4000">
                <a:solidFill>
                  <a:srgbClr val="FF0000"/>
                </a:solidFill>
                <a:latin typeface="Georgia" pitchFamily="1" charset="0"/>
              </a:rPr>
              <a:t> Multi-waveband Behavior of Blazars</a:t>
            </a:r>
            <a:endParaRPr lang="el-GR" sz="4000">
              <a:solidFill>
                <a:srgbClr val="FF0000"/>
              </a:solidFill>
              <a:latin typeface="Georgia" pitchFamily="1" charset="0"/>
              <a:ea typeface="Arial" pitchFamily="1" charset="0"/>
              <a:cs typeface="Arial" pitchFamily="1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>
                <a:solidFill>
                  <a:srgbClr val="000099"/>
                </a:solidFill>
              </a:rPr>
              <a:t>Alan Marscher</a:t>
            </a:r>
          </a:p>
          <a:p>
            <a:pPr eaLnBrk="1" hangingPunct="1"/>
            <a:r>
              <a:rPr lang="en-US" sz="2400">
                <a:solidFill>
                  <a:srgbClr val="FF0000"/>
                </a:solidFill>
              </a:rPr>
              <a:t>Institute for Astrophysical Research, Boston University</a:t>
            </a:r>
          </a:p>
          <a:p>
            <a:pPr eaLnBrk="1" hangingPunct="1"/>
            <a:r>
              <a:rPr lang="en-US" sz="2400">
                <a:solidFill>
                  <a:srgbClr val="000099"/>
                </a:solidFill>
              </a:rPr>
              <a:t>Research Web Page: www.bu.edu/blazars</a:t>
            </a:r>
            <a:endParaRPr lang="en-US" sz="2400">
              <a:solidFill>
                <a:srgbClr val="003366"/>
              </a:solidFill>
            </a:endParaRPr>
          </a:p>
        </p:txBody>
      </p:sp>
      <p:pic>
        <p:nvPicPr>
          <p:cNvPr id="15364" name="Picture 4" descr="steffen3c120still"/>
          <p:cNvPicPr>
            <a:picLocks noChangeAspect="1" noChangeArrowheads="1"/>
          </p:cNvPicPr>
          <p:nvPr/>
        </p:nvPicPr>
        <p:blipFill>
          <a:blip r:embed="rId3"/>
          <a:srcRect l="11250" t="15000" r="11250" b="15000"/>
          <a:stretch>
            <a:fillRect/>
          </a:stretch>
        </p:blipFill>
        <p:spPr bwMode="auto">
          <a:xfrm>
            <a:off x="2362201" y="163152"/>
            <a:ext cx="4350656" cy="294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I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1" y="757769"/>
            <a:ext cx="22860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 descr="bu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1028700"/>
            <a:ext cx="2286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777162" cy="450850"/>
          </a:xfrm>
        </p:spPr>
        <p:txBody>
          <a:bodyPr lIns="0" tIns="0" rIns="0" bIns="0">
            <a:spAutoFit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GB" b="1"/>
              <a:t>     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00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Location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Flares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90600"/>
            <a:ext cx="91440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Fermi + VLBA results: gamma-ray flares occur mostly on parsec scales, in mm-wave core or downstream</a:t>
            </a:r>
          </a:p>
          <a:p>
            <a:r>
              <a:rPr lang="en-US" sz="2400" b="1">
                <a:solidFill>
                  <a:srgbClr val="0000FF"/>
                </a:solidFill>
                <a:sym typeface="Wingdings"/>
              </a:rPr>
              <a:t> So do most optical flares, since gamma-ray/optical correlation is generally strong with ~ zero time delay</a:t>
            </a:r>
            <a:endParaRPr lang="en-US" sz="2400" b="1">
              <a:solidFill>
                <a:srgbClr val="0000FF"/>
              </a:solidFill>
            </a:endParaRPr>
          </a:p>
          <a:p>
            <a:endParaRPr lang="en-US" sz="2400" b="1"/>
          </a:p>
          <a:p>
            <a:r>
              <a:rPr lang="en-US" sz="2400" b="1"/>
              <a:t>- Emission site outside BLR allows 10-500 GeV photons observed in some blazars to escape without pair producing off broad-line photons (e.g., 1222+216: Aleksic et al. 2011; PKS1424-418: Tavecchio et al. 2013)</a:t>
            </a:r>
          </a:p>
          <a:p>
            <a:endParaRPr lang="en-US" sz="2400" b="1"/>
          </a:p>
          <a:p>
            <a:pPr>
              <a:buFontTx/>
              <a:buChar char="-"/>
            </a:pPr>
            <a:r>
              <a:rPr lang="en-US" sz="2400" b="1"/>
              <a:t> Are HBLs &amp; IBLs like Mkn421, whose pc-scales jets are usually rather quiet, exceptions? </a:t>
            </a:r>
            <a:r>
              <a:rPr lang="en-US" sz="2400" b="1">
                <a:sym typeface="Wingdings"/>
              </a:rPr>
              <a:t> </a:t>
            </a:r>
            <a:r>
              <a:rPr lang="en-US" sz="2400" b="1"/>
              <a:t>See talks by J. Richards, R. Lico, &amp; K. Niinuma later in the week</a:t>
            </a:r>
          </a:p>
          <a:p>
            <a:endParaRPr lang="en-US" sz="2400" b="1"/>
          </a:p>
          <a:p>
            <a:r>
              <a:rPr lang="en-US" sz="2400" b="1">
                <a:solidFill>
                  <a:srgbClr val="0000FF"/>
                </a:solidFill>
              </a:rPr>
              <a:t>Do any flares in quasars or LBLs occur between core &amp; central engine?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777162" cy="450850"/>
          </a:xfrm>
        </p:spPr>
        <p:txBody>
          <a:bodyPr lIns="0" tIns="0" rIns="0" bIns="0">
            <a:spAutoFit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GB" b="1"/>
              <a:t>     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00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PKS 1510-089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903800" y="1081086"/>
            <a:ext cx="32402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Two episodes of multi-flare outbursts</a:t>
            </a:r>
          </a:p>
          <a:p>
            <a:endParaRPr lang="en-US" sz="2000" b="1">
              <a:solidFill>
                <a:srgbClr val="0000FF"/>
              </a:solidFill>
            </a:endParaRPr>
          </a:p>
          <a:p>
            <a:r>
              <a:rPr lang="en-US" sz="2000" b="1"/>
              <a:t>Nalewajko et al. (2012, ApJ): different location for different flares within each episode</a:t>
            </a:r>
          </a:p>
          <a:p>
            <a:endParaRPr lang="en-US" sz="2000" b="1">
              <a:solidFill>
                <a:srgbClr val="0000FF"/>
              </a:solidFill>
            </a:endParaRPr>
          </a:p>
          <a:p>
            <a:r>
              <a:rPr lang="en-US" sz="2000" b="1">
                <a:solidFill>
                  <a:srgbClr val="0000FF"/>
                </a:solidFill>
              </a:rPr>
              <a:t>Interesting note: emission at 14. 5 GHz already participates in outburst during first main gamma-ray flare</a:t>
            </a:r>
          </a:p>
          <a:p>
            <a:endParaRPr lang="en-US" sz="2000" b="1">
              <a:solidFill>
                <a:srgbClr val="0000FF"/>
              </a:solidFill>
            </a:endParaRPr>
          </a:p>
          <a:p>
            <a:r>
              <a:rPr lang="en-US" sz="2000" b="1"/>
              <a:t>Both episodes included rotations of optical polarization vector</a:t>
            </a:r>
          </a:p>
        </p:txBody>
      </p:sp>
      <p:pic>
        <p:nvPicPr>
          <p:cNvPr id="6" name="Picture 5" descr="1510gxor0812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85" y="1081087"/>
            <a:ext cx="5712115" cy="565346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16200000" flipV="1">
            <a:off x="1993849" y="3803580"/>
            <a:ext cx="5225191" cy="11982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V="1">
            <a:off x="-989257" y="3803580"/>
            <a:ext cx="5225191" cy="11982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890" name="Picture 1026" descr="1510go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20" y="600075"/>
            <a:ext cx="5649913" cy="6257925"/>
          </a:xfrm>
          <a:prstGeom prst="rect">
            <a:avLst/>
          </a:prstGeom>
          <a:noFill/>
        </p:spPr>
      </p:pic>
      <p:sp>
        <p:nvSpPr>
          <p:cNvPr id="421891" name="Rectangle 102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533400"/>
          </a:xfrm>
          <a:solidFill>
            <a:srgbClr val="000099"/>
          </a:solidFill>
        </p:spPr>
        <p:txBody>
          <a:bodyPr/>
          <a:lstStyle/>
          <a:p>
            <a:r>
              <a:rPr lang="en-US" sz="2800">
                <a:solidFill>
                  <a:srgbClr val="FFFF00"/>
                </a:solidFill>
              </a:rPr>
              <a:t>Quasar PKS 1510-089: first 140 days of 2009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421892" name="Text Box 1028"/>
          <p:cNvSpPr txBox="1">
            <a:spLocks noChangeArrowheads="1"/>
          </p:cNvSpPr>
          <p:nvPr/>
        </p:nvSpPr>
        <p:spPr bwMode="auto">
          <a:xfrm>
            <a:off x="533400" y="14478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1893" name="Text Box 1029"/>
          <p:cNvSpPr txBox="1">
            <a:spLocks noChangeArrowheads="1"/>
          </p:cNvSpPr>
          <p:nvPr/>
        </p:nvSpPr>
        <p:spPr bwMode="auto">
          <a:xfrm>
            <a:off x="228600" y="5257800"/>
            <a:ext cx="487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1894" name="Text Box 1030"/>
          <p:cNvSpPr txBox="1">
            <a:spLocks noChangeArrowheads="1"/>
          </p:cNvSpPr>
          <p:nvPr/>
        </p:nvSpPr>
        <p:spPr bwMode="auto">
          <a:xfrm>
            <a:off x="6934200" y="6096000"/>
            <a:ext cx="1752600" cy="6397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Marscher et al. (2010, Astrophysical Journal Letters,  710, L126)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21895" name="Text Box 1031"/>
          <p:cNvSpPr txBox="1">
            <a:spLocks noChangeArrowheads="1"/>
          </p:cNvSpPr>
          <p:nvPr/>
        </p:nvSpPr>
        <p:spPr bwMode="auto">
          <a:xfrm>
            <a:off x="5638800" y="65532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2009.4</a:t>
            </a:r>
          </a:p>
        </p:txBody>
      </p:sp>
      <p:sp>
        <p:nvSpPr>
          <p:cNvPr id="421896" name="Text Box 1032"/>
          <p:cNvSpPr txBox="1">
            <a:spLocks noChangeArrowheads="1"/>
          </p:cNvSpPr>
          <p:nvPr/>
        </p:nvSpPr>
        <p:spPr bwMode="auto">
          <a:xfrm>
            <a:off x="685800" y="65532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2009.0</a:t>
            </a:r>
          </a:p>
        </p:txBody>
      </p:sp>
      <p:sp>
        <p:nvSpPr>
          <p:cNvPr id="421897" name="Text Box 1033"/>
          <p:cNvSpPr txBox="1">
            <a:spLocks noChangeArrowheads="1"/>
          </p:cNvSpPr>
          <p:nvPr/>
        </p:nvSpPr>
        <p:spPr bwMode="auto">
          <a:xfrm>
            <a:off x="2590800" y="7620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ym typeface="Symbol" pitchFamily="1" charset="2"/>
              </a:rPr>
              <a:t>-ray</a:t>
            </a:r>
            <a:endParaRPr lang="en-US" sz="1600"/>
          </a:p>
        </p:txBody>
      </p:sp>
      <p:sp>
        <p:nvSpPr>
          <p:cNvPr id="421898" name="Text Box 1034"/>
          <p:cNvSpPr txBox="1">
            <a:spLocks noChangeArrowheads="1"/>
          </p:cNvSpPr>
          <p:nvPr/>
        </p:nvSpPr>
        <p:spPr bwMode="auto">
          <a:xfrm>
            <a:off x="2209800" y="373380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ym typeface="Symbol" pitchFamily="1" charset="2"/>
              </a:rPr>
              <a:t>optical</a:t>
            </a:r>
            <a:endParaRPr lang="en-US" sz="1600"/>
          </a:p>
        </p:txBody>
      </p:sp>
      <p:sp>
        <p:nvSpPr>
          <p:cNvPr id="421899" name="Text Box 1035"/>
          <p:cNvSpPr txBox="1">
            <a:spLocks noChangeArrowheads="1"/>
          </p:cNvSpPr>
          <p:nvPr/>
        </p:nvSpPr>
        <p:spPr bwMode="auto">
          <a:xfrm>
            <a:off x="6172200" y="685800"/>
            <a:ext cx="2971800" cy="2152650"/>
          </a:xfrm>
          <a:prstGeom prst="rect">
            <a:avLst/>
          </a:prstGeom>
          <a:solidFill>
            <a:srgbClr val="5C030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High gamma-ray to synchrotron luminosity ratio: knot passes local source (or variable source) of seed photons that get scattered to gamma-ray energies?</a:t>
            </a:r>
          </a:p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  <a:sym typeface="Symbol" pitchFamily="1" charset="2"/>
            </a:endParaRPr>
          </a:p>
        </p:txBody>
      </p:sp>
      <p:sp>
        <p:nvSpPr>
          <p:cNvPr id="421900" name="Text Box 1036"/>
          <p:cNvSpPr txBox="1">
            <a:spLocks noChangeArrowheads="1"/>
          </p:cNvSpPr>
          <p:nvPr/>
        </p:nvSpPr>
        <p:spPr bwMode="auto">
          <a:xfrm>
            <a:off x="6172200" y="3048000"/>
            <a:ext cx="2971800" cy="1754327"/>
          </a:xfrm>
          <a:prstGeom prst="rect">
            <a:avLst/>
          </a:prstGeom>
          <a:solidFill>
            <a:srgbClr val="07027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Lower ratio: gamma-rays could come mainly from inverse Compton scattering of synchrotron photons produced in same region of jet</a:t>
            </a:r>
          </a:p>
        </p:txBody>
      </p:sp>
      <p:sp>
        <p:nvSpPr>
          <p:cNvPr id="421901" name="Line 1037"/>
          <p:cNvSpPr>
            <a:spLocks noChangeShapeType="1"/>
          </p:cNvSpPr>
          <p:nvPr/>
        </p:nvSpPr>
        <p:spPr bwMode="auto">
          <a:xfrm flipH="1" flipV="1">
            <a:off x="5562600" y="3352800"/>
            <a:ext cx="0" cy="609600"/>
          </a:xfrm>
          <a:prstGeom prst="line">
            <a:avLst/>
          </a:prstGeom>
          <a:noFill/>
          <a:ln w="28575">
            <a:solidFill>
              <a:srgbClr val="079925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1902" name="Line 1038"/>
          <p:cNvSpPr>
            <a:spLocks noChangeShapeType="1"/>
          </p:cNvSpPr>
          <p:nvPr/>
        </p:nvSpPr>
        <p:spPr bwMode="auto">
          <a:xfrm>
            <a:off x="5419725" y="3657600"/>
            <a:ext cx="279400" cy="0"/>
          </a:xfrm>
          <a:prstGeom prst="line">
            <a:avLst/>
          </a:prstGeom>
          <a:noFill/>
          <a:ln w="9525">
            <a:solidFill>
              <a:srgbClr val="079925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1903" name="Line 1039"/>
          <p:cNvSpPr>
            <a:spLocks noChangeShapeType="1"/>
          </p:cNvSpPr>
          <p:nvPr/>
        </p:nvSpPr>
        <p:spPr bwMode="auto">
          <a:xfrm flipV="1">
            <a:off x="1524000" y="4648200"/>
            <a:ext cx="0" cy="457200"/>
          </a:xfrm>
          <a:prstGeom prst="line">
            <a:avLst/>
          </a:prstGeom>
          <a:noFill/>
          <a:ln w="28575">
            <a:solidFill>
              <a:srgbClr val="950F1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1904" name="Line 1040"/>
          <p:cNvSpPr>
            <a:spLocks noChangeShapeType="1"/>
          </p:cNvSpPr>
          <p:nvPr/>
        </p:nvSpPr>
        <p:spPr bwMode="auto">
          <a:xfrm flipV="1">
            <a:off x="5181600" y="4648200"/>
            <a:ext cx="0" cy="457200"/>
          </a:xfrm>
          <a:prstGeom prst="line">
            <a:avLst/>
          </a:prstGeom>
          <a:noFill/>
          <a:ln w="28575">
            <a:solidFill>
              <a:srgbClr val="950F1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1905" name="Line 1041"/>
          <p:cNvSpPr>
            <a:spLocks noChangeShapeType="1"/>
          </p:cNvSpPr>
          <p:nvPr/>
        </p:nvSpPr>
        <p:spPr bwMode="auto">
          <a:xfrm flipV="1">
            <a:off x="4038600" y="4648200"/>
            <a:ext cx="0" cy="45720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1906" name="Line 1042"/>
          <p:cNvSpPr>
            <a:spLocks noChangeShapeType="1"/>
          </p:cNvSpPr>
          <p:nvPr/>
        </p:nvSpPr>
        <p:spPr bwMode="auto">
          <a:xfrm flipV="1">
            <a:off x="5638800" y="4648200"/>
            <a:ext cx="0" cy="45720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1907" name="Text Box 1043"/>
          <p:cNvSpPr txBox="1">
            <a:spLocks noChangeArrowheads="1"/>
          </p:cNvSpPr>
          <p:nvPr/>
        </p:nvSpPr>
        <p:spPr bwMode="auto">
          <a:xfrm>
            <a:off x="6172200" y="4953000"/>
            <a:ext cx="2971800" cy="64135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Superluminal knot passes “core”</a:t>
            </a:r>
          </a:p>
        </p:txBody>
      </p:sp>
      <p:sp>
        <p:nvSpPr>
          <p:cNvPr id="421908" name="Line 1044"/>
          <p:cNvSpPr>
            <a:spLocks noChangeShapeType="1"/>
          </p:cNvSpPr>
          <p:nvPr/>
        </p:nvSpPr>
        <p:spPr bwMode="auto">
          <a:xfrm flipH="1" flipV="1">
            <a:off x="5638800" y="3657600"/>
            <a:ext cx="533400" cy="1295400"/>
          </a:xfrm>
          <a:prstGeom prst="line">
            <a:avLst/>
          </a:prstGeom>
          <a:noFill/>
          <a:ln w="9525">
            <a:solidFill>
              <a:srgbClr val="079925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3773809" y="4070350"/>
            <a:ext cx="1788791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561878" y="4282281"/>
            <a:ext cx="42545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349081" y="4283869"/>
            <a:ext cx="42545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773809" y="3733800"/>
            <a:ext cx="1787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Optical pol. rotation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73809" y="4071938"/>
            <a:ext cx="1787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         by 720</a:t>
            </a:r>
            <a:r>
              <a:rPr lang="en-US" sz="1400" baseline="30000">
                <a:solidFill>
                  <a:srgbClr val="FF0000"/>
                </a:solidFill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9" grpId="0" animBg="1"/>
      <p:bldP spid="421900" grpId="0" animBg="1"/>
      <p:bldP spid="421901" grpId="0" animBg="1"/>
      <p:bldP spid="421902" grpId="0" animBg="1"/>
      <p:bldP spid="421903" grpId="0" animBg="1"/>
      <p:bldP spid="421904" grpId="0" animBg="1"/>
      <p:bldP spid="421905" grpId="0" animBg="1"/>
      <p:bldP spid="421906" grpId="0" animBg="1"/>
      <p:bldP spid="421907" grpId="0" animBg="1"/>
      <p:bldP spid="42190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rgbClr val="000099"/>
          </a:solidFill>
        </p:spPr>
        <p:txBody>
          <a:bodyPr/>
          <a:lstStyle/>
          <a:p>
            <a:pPr eaLnBrk="1" hangingPunct="1"/>
            <a:r>
              <a:rPr lang="en-US" sz="2400">
                <a:solidFill>
                  <a:srgbClr val="FFFF00"/>
                </a:solidFill>
              </a:rPr>
              <a:t>Sites of </a:t>
            </a:r>
            <a:r>
              <a:rPr lang="en-US" sz="2400">
                <a:solidFill>
                  <a:srgbClr val="FFFF00"/>
                </a:solidFill>
                <a:sym typeface="Symbol" charset="2"/>
              </a:rPr>
              <a:t>-ray Flares</a:t>
            </a:r>
            <a:r>
              <a:rPr lang="en-US" sz="2400">
                <a:solidFill>
                  <a:srgbClr val="FFFF00"/>
                </a:solidFill>
              </a:rPr>
              <a:t> in PKS 1510-089 </a:t>
            </a:r>
            <a:r>
              <a:rPr lang="en-US" sz="2000">
                <a:solidFill>
                  <a:srgbClr val="FFFF00"/>
                </a:solidFill>
              </a:rPr>
              <a:t>(Marscher et al. 2010 ApJL)</a:t>
            </a:r>
            <a:endParaRPr lang="en-US" sz="2800">
              <a:solidFill>
                <a:srgbClr val="FFFF00"/>
              </a:solidFill>
            </a:endParaRPr>
          </a:p>
        </p:txBody>
      </p:sp>
      <p:pic>
        <p:nvPicPr>
          <p:cNvPr id="31747" name="Picture 3" descr="1510cart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9144000" cy="57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696200" y="2133600"/>
            <a:ext cx="1447800" cy="1192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8382000" y="3048000"/>
            <a:ext cx="3810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1750" name="TextBox 5"/>
          <p:cNvSpPr txBox="1">
            <a:spLocks noChangeArrowheads="1"/>
          </p:cNvSpPr>
          <p:nvPr/>
        </p:nvSpPr>
        <p:spPr bwMode="auto">
          <a:xfrm>
            <a:off x="7772400" y="2590800"/>
            <a:ext cx="1371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00FF"/>
                </a:solidFill>
              </a:rPr>
              <a:t>Mach disk</a:t>
            </a:r>
          </a:p>
        </p:txBody>
      </p:sp>
      <p:sp>
        <p:nvSpPr>
          <p:cNvPr id="31751" name="TextBox 6"/>
          <p:cNvSpPr txBox="1">
            <a:spLocks noChangeArrowheads="1"/>
          </p:cNvSpPr>
          <p:nvPr/>
        </p:nvSpPr>
        <p:spPr bwMode="auto">
          <a:xfrm>
            <a:off x="3810000" y="3886200"/>
            <a:ext cx="533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Possible local sources of beamed seed photons: sheath, Mach disk, stray emission-line cloud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762000"/>
          </a:xfrm>
          <a:solidFill>
            <a:srgbClr val="000099"/>
          </a:solidFill>
        </p:spPr>
        <p:txBody>
          <a:bodyPr/>
          <a:lstStyle/>
          <a:p>
            <a:r>
              <a:rPr lang="en-US" sz="2400">
                <a:solidFill>
                  <a:schemeClr val="bg1"/>
                </a:solidFill>
              </a:rPr>
              <a:t>BL Lac: Sketch</a:t>
            </a: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4308" name="Text Box 4"/>
          <p:cNvSpPr txBox="1">
            <a:spLocks noChangeArrowheads="1"/>
          </p:cNvSpPr>
          <p:nvPr/>
        </p:nvSpPr>
        <p:spPr bwMode="auto">
          <a:xfrm>
            <a:off x="0" y="762000"/>
            <a:ext cx="9144000" cy="1604963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Feature (slow magnetosonic shock?) covers much of jet cross-section, but not all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Centroid is off-center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sym typeface="Symbol" pitchFamily="1" charset="2"/>
              </a:rPr>
              <a:t> Net </a:t>
            </a:r>
            <a:r>
              <a:rPr lang="en-US" b="1">
                <a:solidFill>
                  <a:schemeClr val="bg1"/>
                </a:solidFill>
                <a:sym typeface="Symbol" pitchFamily="1" charset="2"/>
              </a:rPr>
              <a:t>B</a:t>
            </a:r>
            <a:r>
              <a:rPr lang="en-US">
                <a:solidFill>
                  <a:schemeClr val="bg1"/>
                </a:solidFill>
                <a:sym typeface="Symbol" pitchFamily="1" charset="2"/>
              </a:rPr>
              <a:t> rotates as feature moves down jet, </a:t>
            </a:r>
            <a:r>
              <a:rPr lang="en-US" b="1">
                <a:solidFill>
                  <a:schemeClr val="bg1"/>
                </a:solidFill>
                <a:sym typeface="Symbol" pitchFamily="1" charset="2"/>
              </a:rPr>
              <a:t>P</a:t>
            </a:r>
            <a:r>
              <a:rPr lang="en-US">
                <a:solidFill>
                  <a:schemeClr val="bg1"/>
                </a:solidFill>
                <a:sym typeface="Symbol" pitchFamily="1" charset="2"/>
              </a:rPr>
              <a:t> perpendicular to </a:t>
            </a:r>
            <a:r>
              <a:rPr lang="en-US" b="1">
                <a:solidFill>
                  <a:schemeClr val="bg1"/>
                </a:solidFill>
                <a:sym typeface="Symbol" pitchFamily="1" charset="2"/>
              </a:rPr>
              <a:t>B</a:t>
            </a:r>
            <a:endParaRPr lang="en-US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54309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Emission feature following spiral path down jet</a:t>
            </a:r>
            <a:endParaRPr lang="en-US" sz="3200">
              <a:solidFill>
                <a:srgbClr val="FF9900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8600" y="2362200"/>
            <a:ext cx="2209800" cy="2209800"/>
            <a:chOff x="635" y="1920"/>
            <a:chExt cx="1392" cy="1392"/>
          </a:xfrm>
        </p:grpSpPr>
        <p:sp>
          <p:nvSpPr>
            <p:cNvPr id="354311" name="Oval 7"/>
            <p:cNvSpPr>
              <a:spLocks noChangeArrowheads="1"/>
            </p:cNvSpPr>
            <p:nvPr/>
          </p:nvSpPr>
          <p:spPr bwMode="auto">
            <a:xfrm>
              <a:off x="635" y="1920"/>
              <a:ext cx="1392" cy="13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312" name="Oval 8"/>
            <p:cNvSpPr>
              <a:spLocks noChangeArrowheads="1"/>
            </p:cNvSpPr>
            <p:nvPr/>
          </p:nvSpPr>
          <p:spPr bwMode="auto">
            <a:xfrm>
              <a:off x="827" y="2160"/>
              <a:ext cx="1008" cy="960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313" name="Oval 9"/>
            <p:cNvSpPr>
              <a:spLocks noChangeArrowheads="1"/>
            </p:cNvSpPr>
            <p:nvPr/>
          </p:nvSpPr>
          <p:spPr bwMode="auto">
            <a:xfrm>
              <a:off x="1104" y="2448"/>
              <a:ext cx="384" cy="384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314" name="Line 10"/>
            <p:cNvSpPr>
              <a:spLocks noChangeShapeType="1"/>
            </p:cNvSpPr>
            <p:nvPr/>
          </p:nvSpPr>
          <p:spPr bwMode="auto">
            <a:xfrm flipH="1">
              <a:off x="864" y="2304"/>
              <a:ext cx="96" cy="144"/>
            </a:xfrm>
            <a:prstGeom prst="line">
              <a:avLst/>
            </a:prstGeom>
            <a:noFill/>
            <a:ln w="12700">
              <a:solidFill>
                <a:srgbClr val="1522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315" name="Line 11"/>
            <p:cNvSpPr>
              <a:spLocks noChangeShapeType="1"/>
            </p:cNvSpPr>
            <p:nvPr/>
          </p:nvSpPr>
          <p:spPr bwMode="auto">
            <a:xfrm flipH="1">
              <a:off x="1200" y="2160"/>
              <a:ext cx="144" cy="0"/>
            </a:xfrm>
            <a:prstGeom prst="line">
              <a:avLst/>
            </a:prstGeom>
            <a:noFill/>
            <a:ln w="12700">
              <a:solidFill>
                <a:srgbClr val="1522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316" name="Line 12"/>
            <p:cNvSpPr>
              <a:spLocks noChangeShapeType="1"/>
            </p:cNvSpPr>
            <p:nvPr/>
          </p:nvSpPr>
          <p:spPr bwMode="auto">
            <a:xfrm flipH="1">
              <a:off x="1056" y="2496"/>
              <a:ext cx="96" cy="144"/>
            </a:xfrm>
            <a:prstGeom prst="line">
              <a:avLst/>
            </a:prstGeom>
            <a:noFill/>
            <a:ln w="12700">
              <a:solidFill>
                <a:srgbClr val="1522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317" name="Line 13"/>
            <p:cNvSpPr>
              <a:spLocks noChangeShapeType="1"/>
            </p:cNvSpPr>
            <p:nvPr/>
          </p:nvSpPr>
          <p:spPr bwMode="auto">
            <a:xfrm>
              <a:off x="1104" y="3072"/>
              <a:ext cx="192" cy="48"/>
            </a:xfrm>
            <a:prstGeom prst="line">
              <a:avLst/>
            </a:prstGeom>
            <a:noFill/>
            <a:ln w="12700">
              <a:solidFill>
                <a:srgbClr val="1522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318" name="Line 14"/>
            <p:cNvSpPr>
              <a:spLocks noChangeShapeType="1"/>
            </p:cNvSpPr>
            <p:nvPr/>
          </p:nvSpPr>
          <p:spPr bwMode="auto">
            <a:xfrm flipV="1">
              <a:off x="1632" y="2928"/>
              <a:ext cx="96" cy="96"/>
            </a:xfrm>
            <a:prstGeom prst="line">
              <a:avLst/>
            </a:prstGeom>
            <a:noFill/>
            <a:ln w="12700">
              <a:solidFill>
                <a:srgbClr val="1522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319" name="Line 15"/>
            <p:cNvSpPr>
              <a:spLocks noChangeShapeType="1"/>
            </p:cNvSpPr>
            <p:nvPr/>
          </p:nvSpPr>
          <p:spPr bwMode="auto">
            <a:xfrm flipH="1" flipV="1">
              <a:off x="1728" y="2400"/>
              <a:ext cx="96" cy="144"/>
            </a:xfrm>
            <a:prstGeom prst="line">
              <a:avLst/>
            </a:prstGeom>
            <a:noFill/>
            <a:ln w="12700">
              <a:solidFill>
                <a:srgbClr val="1522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320" name="Line 16"/>
            <p:cNvSpPr>
              <a:spLocks noChangeShapeType="1"/>
            </p:cNvSpPr>
            <p:nvPr/>
          </p:nvSpPr>
          <p:spPr bwMode="auto">
            <a:xfrm>
              <a:off x="1152" y="2784"/>
              <a:ext cx="192" cy="48"/>
            </a:xfrm>
            <a:prstGeom prst="line">
              <a:avLst/>
            </a:prstGeom>
            <a:noFill/>
            <a:ln w="12700">
              <a:solidFill>
                <a:srgbClr val="1522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321" name="Line 17"/>
            <p:cNvSpPr>
              <a:spLocks noChangeShapeType="1"/>
            </p:cNvSpPr>
            <p:nvPr/>
          </p:nvSpPr>
          <p:spPr bwMode="auto">
            <a:xfrm flipH="1" flipV="1">
              <a:off x="1392" y="2448"/>
              <a:ext cx="96" cy="144"/>
            </a:xfrm>
            <a:prstGeom prst="line">
              <a:avLst/>
            </a:prstGeom>
            <a:noFill/>
            <a:ln w="12700">
              <a:solidFill>
                <a:srgbClr val="1522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4322" name="Oval 18"/>
          <p:cNvSpPr>
            <a:spLocks noChangeArrowheads="1"/>
          </p:cNvSpPr>
          <p:nvPr/>
        </p:nvSpPr>
        <p:spPr bwMode="auto">
          <a:xfrm>
            <a:off x="609600" y="2667000"/>
            <a:ext cx="1371600" cy="1371600"/>
          </a:xfrm>
          <a:prstGeom prst="ellipse">
            <a:avLst/>
          </a:prstGeom>
          <a:solidFill>
            <a:srgbClr val="FF0000">
              <a:alpha val="3700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323" name="Line 19"/>
          <p:cNvSpPr>
            <a:spLocks noChangeShapeType="1"/>
          </p:cNvSpPr>
          <p:nvPr/>
        </p:nvSpPr>
        <p:spPr bwMode="auto">
          <a:xfrm>
            <a:off x="2590800" y="5791200"/>
            <a:ext cx="381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324" name="Line 20"/>
          <p:cNvSpPr>
            <a:spLocks noChangeShapeType="1"/>
          </p:cNvSpPr>
          <p:nvPr/>
        </p:nvSpPr>
        <p:spPr bwMode="auto">
          <a:xfrm flipV="1">
            <a:off x="2590800" y="3200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325" name="Line 21"/>
          <p:cNvSpPr>
            <a:spLocks noChangeShapeType="1"/>
          </p:cNvSpPr>
          <p:nvPr/>
        </p:nvSpPr>
        <p:spPr bwMode="auto">
          <a:xfrm flipH="1">
            <a:off x="6400800" y="3352800"/>
            <a:ext cx="228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326" name="Line 22"/>
          <p:cNvSpPr>
            <a:spLocks noChangeShapeType="1"/>
          </p:cNvSpPr>
          <p:nvPr/>
        </p:nvSpPr>
        <p:spPr bwMode="auto">
          <a:xfrm>
            <a:off x="6400800" y="57150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04800" y="4648200"/>
            <a:ext cx="2209800" cy="2209800"/>
            <a:chOff x="635" y="1920"/>
            <a:chExt cx="1392" cy="1392"/>
          </a:xfrm>
        </p:grpSpPr>
        <p:sp>
          <p:nvSpPr>
            <p:cNvPr id="354328" name="Oval 24"/>
            <p:cNvSpPr>
              <a:spLocks noChangeArrowheads="1"/>
            </p:cNvSpPr>
            <p:nvPr/>
          </p:nvSpPr>
          <p:spPr bwMode="auto">
            <a:xfrm>
              <a:off x="635" y="1920"/>
              <a:ext cx="1392" cy="13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329" name="Oval 25"/>
            <p:cNvSpPr>
              <a:spLocks noChangeArrowheads="1"/>
            </p:cNvSpPr>
            <p:nvPr/>
          </p:nvSpPr>
          <p:spPr bwMode="auto">
            <a:xfrm>
              <a:off x="827" y="2160"/>
              <a:ext cx="1008" cy="960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330" name="Oval 26"/>
            <p:cNvSpPr>
              <a:spLocks noChangeArrowheads="1"/>
            </p:cNvSpPr>
            <p:nvPr/>
          </p:nvSpPr>
          <p:spPr bwMode="auto">
            <a:xfrm>
              <a:off x="1104" y="2448"/>
              <a:ext cx="384" cy="384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331" name="Line 27"/>
            <p:cNvSpPr>
              <a:spLocks noChangeShapeType="1"/>
            </p:cNvSpPr>
            <p:nvPr/>
          </p:nvSpPr>
          <p:spPr bwMode="auto">
            <a:xfrm flipH="1">
              <a:off x="864" y="2304"/>
              <a:ext cx="96" cy="144"/>
            </a:xfrm>
            <a:prstGeom prst="line">
              <a:avLst/>
            </a:prstGeom>
            <a:noFill/>
            <a:ln w="12700">
              <a:solidFill>
                <a:srgbClr val="1522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332" name="Line 28"/>
            <p:cNvSpPr>
              <a:spLocks noChangeShapeType="1"/>
            </p:cNvSpPr>
            <p:nvPr/>
          </p:nvSpPr>
          <p:spPr bwMode="auto">
            <a:xfrm flipH="1">
              <a:off x="1200" y="2160"/>
              <a:ext cx="144" cy="0"/>
            </a:xfrm>
            <a:prstGeom prst="line">
              <a:avLst/>
            </a:prstGeom>
            <a:noFill/>
            <a:ln w="12700">
              <a:solidFill>
                <a:srgbClr val="1522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333" name="Line 29"/>
            <p:cNvSpPr>
              <a:spLocks noChangeShapeType="1"/>
            </p:cNvSpPr>
            <p:nvPr/>
          </p:nvSpPr>
          <p:spPr bwMode="auto">
            <a:xfrm flipH="1">
              <a:off x="1056" y="2496"/>
              <a:ext cx="96" cy="144"/>
            </a:xfrm>
            <a:prstGeom prst="line">
              <a:avLst/>
            </a:prstGeom>
            <a:noFill/>
            <a:ln w="12700">
              <a:solidFill>
                <a:srgbClr val="1522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334" name="Line 30"/>
            <p:cNvSpPr>
              <a:spLocks noChangeShapeType="1"/>
            </p:cNvSpPr>
            <p:nvPr/>
          </p:nvSpPr>
          <p:spPr bwMode="auto">
            <a:xfrm>
              <a:off x="1104" y="3072"/>
              <a:ext cx="192" cy="48"/>
            </a:xfrm>
            <a:prstGeom prst="line">
              <a:avLst/>
            </a:prstGeom>
            <a:noFill/>
            <a:ln w="12700">
              <a:solidFill>
                <a:srgbClr val="1522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335" name="Line 31"/>
            <p:cNvSpPr>
              <a:spLocks noChangeShapeType="1"/>
            </p:cNvSpPr>
            <p:nvPr/>
          </p:nvSpPr>
          <p:spPr bwMode="auto">
            <a:xfrm flipV="1">
              <a:off x="1632" y="2928"/>
              <a:ext cx="96" cy="96"/>
            </a:xfrm>
            <a:prstGeom prst="line">
              <a:avLst/>
            </a:prstGeom>
            <a:noFill/>
            <a:ln w="12700">
              <a:solidFill>
                <a:srgbClr val="1522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336" name="Line 32"/>
            <p:cNvSpPr>
              <a:spLocks noChangeShapeType="1"/>
            </p:cNvSpPr>
            <p:nvPr/>
          </p:nvSpPr>
          <p:spPr bwMode="auto">
            <a:xfrm flipH="1" flipV="1">
              <a:off x="1728" y="2400"/>
              <a:ext cx="96" cy="144"/>
            </a:xfrm>
            <a:prstGeom prst="line">
              <a:avLst/>
            </a:prstGeom>
            <a:noFill/>
            <a:ln w="12700">
              <a:solidFill>
                <a:srgbClr val="1522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337" name="Line 33"/>
            <p:cNvSpPr>
              <a:spLocks noChangeShapeType="1"/>
            </p:cNvSpPr>
            <p:nvPr/>
          </p:nvSpPr>
          <p:spPr bwMode="auto">
            <a:xfrm>
              <a:off x="1152" y="2784"/>
              <a:ext cx="192" cy="48"/>
            </a:xfrm>
            <a:prstGeom prst="line">
              <a:avLst/>
            </a:prstGeom>
            <a:noFill/>
            <a:ln w="12700">
              <a:solidFill>
                <a:srgbClr val="1522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338" name="Line 34"/>
            <p:cNvSpPr>
              <a:spLocks noChangeShapeType="1"/>
            </p:cNvSpPr>
            <p:nvPr/>
          </p:nvSpPr>
          <p:spPr bwMode="auto">
            <a:xfrm flipH="1" flipV="1">
              <a:off x="1392" y="2448"/>
              <a:ext cx="96" cy="144"/>
            </a:xfrm>
            <a:prstGeom prst="line">
              <a:avLst/>
            </a:prstGeom>
            <a:noFill/>
            <a:ln w="12700">
              <a:solidFill>
                <a:srgbClr val="1522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4339" name="Text Box 35"/>
          <p:cNvSpPr txBox="1">
            <a:spLocks noChangeArrowheads="1"/>
          </p:cNvSpPr>
          <p:nvPr/>
        </p:nvSpPr>
        <p:spPr bwMode="auto">
          <a:xfrm>
            <a:off x="2819400" y="32766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</a:t>
            </a:r>
            <a:r>
              <a:rPr lang="en-US"/>
              <a:t> vector</a:t>
            </a:r>
          </a:p>
        </p:txBody>
      </p:sp>
      <p:sp>
        <p:nvSpPr>
          <p:cNvPr id="354340" name="Oval 36"/>
          <p:cNvSpPr>
            <a:spLocks noChangeArrowheads="1"/>
          </p:cNvSpPr>
          <p:nvPr/>
        </p:nvSpPr>
        <p:spPr bwMode="auto">
          <a:xfrm>
            <a:off x="533400" y="4953000"/>
            <a:ext cx="1371600" cy="1371600"/>
          </a:xfrm>
          <a:prstGeom prst="ellipse">
            <a:avLst/>
          </a:prstGeom>
          <a:solidFill>
            <a:srgbClr val="FF0000">
              <a:alpha val="3700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3962400" y="2362200"/>
            <a:ext cx="2209800" cy="2209800"/>
            <a:chOff x="635" y="1920"/>
            <a:chExt cx="1392" cy="1392"/>
          </a:xfrm>
        </p:grpSpPr>
        <p:sp>
          <p:nvSpPr>
            <p:cNvPr id="354342" name="Oval 38"/>
            <p:cNvSpPr>
              <a:spLocks noChangeArrowheads="1"/>
            </p:cNvSpPr>
            <p:nvPr/>
          </p:nvSpPr>
          <p:spPr bwMode="auto">
            <a:xfrm>
              <a:off x="635" y="1920"/>
              <a:ext cx="1392" cy="13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343" name="Oval 39"/>
            <p:cNvSpPr>
              <a:spLocks noChangeArrowheads="1"/>
            </p:cNvSpPr>
            <p:nvPr/>
          </p:nvSpPr>
          <p:spPr bwMode="auto">
            <a:xfrm>
              <a:off x="827" y="2160"/>
              <a:ext cx="1008" cy="960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344" name="Oval 40"/>
            <p:cNvSpPr>
              <a:spLocks noChangeArrowheads="1"/>
            </p:cNvSpPr>
            <p:nvPr/>
          </p:nvSpPr>
          <p:spPr bwMode="auto">
            <a:xfrm>
              <a:off x="1104" y="2448"/>
              <a:ext cx="384" cy="384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345" name="Line 41"/>
            <p:cNvSpPr>
              <a:spLocks noChangeShapeType="1"/>
            </p:cNvSpPr>
            <p:nvPr/>
          </p:nvSpPr>
          <p:spPr bwMode="auto">
            <a:xfrm flipH="1">
              <a:off x="864" y="2304"/>
              <a:ext cx="96" cy="144"/>
            </a:xfrm>
            <a:prstGeom prst="line">
              <a:avLst/>
            </a:prstGeom>
            <a:noFill/>
            <a:ln w="12700">
              <a:solidFill>
                <a:srgbClr val="1522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346" name="Line 42"/>
            <p:cNvSpPr>
              <a:spLocks noChangeShapeType="1"/>
            </p:cNvSpPr>
            <p:nvPr/>
          </p:nvSpPr>
          <p:spPr bwMode="auto">
            <a:xfrm flipH="1">
              <a:off x="1200" y="2160"/>
              <a:ext cx="144" cy="0"/>
            </a:xfrm>
            <a:prstGeom prst="line">
              <a:avLst/>
            </a:prstGeom>
            <a:noFill/>
            <a:ln w="12700">
              <a:solidFill>
                <a:srgbClr val="1522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347" name="Line 43"/>
            <p:cNvSpPr>
              <a:spLocks noChangeShapeType="1"/>
            </p:cNvSpPr>
            <p:nvPr/>
          </p:nvSpPr>
          <p:spPr bwMode="auto">
            <a:xfrm flipH="1">
              <a:off x="1056" y="2496"/>
              <a:ext cx="96" cy="144"/>
            </a:xfrm>
            <a:prstGeom prst="line">
              <a:avLst/>
            </a:prstGeom>
            <a:noFill/>
            <a:ln w="12700">
              <a:solidFill>
                <a:srgbClr val="1522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348" name="Line 44"/>
            <p:cNvSpPr>
              <a:spLocks noChangeShapeType="1"/>
            </p:cNvSpPr>
            <p:nvPr/>
          </p:nvSpPr>
          <p:spPr bwMode="auto">
            <a:xfrm>
              <a:off x="1104" y="3072"/>
              <a:ext cx="192" cy="48"/>
            </a:xfrm>
            <a:prstGeom prst="line">
              <a:avLst/>
            </a:prstGeom>
            <a:noFill/>
            <a:ln w="12700">
              <a:solidFill>
                <a:srgbClr val="1522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349" name="Line 45"/>
            <p:cNvSpPr>
              <a:spLocks noChangeShapeType="1"/>
            </p:cNvSpPr>
            <p:nvPr/>
          </p:nvSpPr>
          <p:spPr bwMode="auto">
            <a:xfrm flipV="1">
              <a:off x="1632" y="2928"/>
              <a:ext cx="96" cy="96"/>
            </a:xfrm>
            <a:prstGeom prst="line">
              <a:avLst/>
            </a:prstGeom>
            <a:noFill/>
            <a:ln w="12700">
              <a:solidFill>
                <a:srgbClr val="1522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350" name="Line 46"/>
            <p:cNvSpPr>
              <a:spLocks noChangeShapeType="1"/>
            </p:cNvSpPr>
            <p:nvPr/>
          </p:nvSpPr>
          <p:spPr bwMode="auto">
            <a:xfrm flipH="1" flipV="1">
              <a:off x="1728" y="2400"/>
              <a:ext cx="96" cy="144"/>
            </a:xfrm>
            <a:prstGeom prst="line">
              <a:avLst/>
            </a:prstGeom>
            <a:noFill/>
            <a:ln w="12700">
              <a:solidFill>
                <a:srgbClr val="1522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351" name="Line 47"/>
            <p:cNvSpPr>
              <a:spLocks noChangeShapeType="1"/>
            </p:cNvSpPr>
            <p:nvPr/>
          </p:nvSpPr>
          <p:spPr bwMode="auto">
            <a:xfrm>
              <a:off x="1152" y="2784"/>
              <a:ext cx="192" cy="48"/>
            </a:xfrm>
            <a:prstGeom prst="line">
              <a:avLst/>
            </a:prstGeom>
            <a:noFill/>
            <a:ln w="12700">
              <a:solidFill>
                <a:srgbClr val="1522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352" name="Line 48"/>
            <p:cNvSpPr>
              <a:spLocks noChangeShapeType="1"/>
            </p:cNvSpPr>
            <p:nvPr/>
          </p:nvSpPr>
          <p:spPr bwMode="auto">
            <a:xfrm flipH="1" flipV="1">
              <a:off x="1392" y="2448"/>
              <a:ext cx="96" cy="144"/>
            </a:xfrm>
            <a:prstGeom prst="line">
              <a:avLst/>
            </a:prstGeom>
            <a:noFill/>
            <a:ln w="12700">
              <a:solidFill>
                <a:srgbClr val="1522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4038600" y="4648200"/>
            <a:ext cx="2209800" cy="2209800"/>
            <a:chOff x="635" y="1920"/>
            <a:chExt cx="1392" cy="1392"/>
          </a:xfrm>
        </p:grpSpPr>
        <p:sp>
          <p:nvSpPr>
            <p:cNvPr id="354354" name="Oval 50"/>
            <p:cNvSpPr>
              <a:spLocks noChangeArrowheads="1"/>
            </p:cNvSpPr>
            <p:nvPr/>
          </p:nvSpPr>
          <p:spPr bwMode="auto">
            <a:xfrm>
              <a:off x="635" y="1920"/>
              <a:ext cx="1392" cy="13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355" name="Oval 51"/>
            <p:cNvSpPr>
              <a:spLocks noChangeArrowheads="1"/>
            </p:cNvSpPr>
            <p:nvPr/>
          </p:nvSpPr>
          <p:spPr bwMode="auto">
            <a:xfrm>
              <a:off x="827" y="2160"/>
              <a:ext cx="1008" cy="960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356" name="Oval 52"/>
            <p:cNvSpPr>
              <a:spLocks noChangeArrowheads="1"/>
            </p:cNvSpPr>
            <p:nvPr/>
          </p:nvSpPr>
          <p:spPr bwMode="auto">
            <a:xfrm>
              <a:off x="1104" y="2448"/>
              <a:ext cx="384" cy="384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357" name="Line 53"/>
            <p:cNvSpPr>
              <a:spLocks noChangeShapeType="1"/>
            </p:cNvSpPr>
            <p:nvPr/>
          </p:nvSpPr>
          <p:spPr bwMode="auto">
            <a:xfrm flipH="1">
              <a:off x="864" y="2304"/>
              <a:ext cx="96" cy="144"/>
            </a:xfrm>
            <a:prstGeom prst="line">
              <a:avLst/>
            </a:prstGeom>
            <a:noFill/>
            <a:ln w="12700">
              <a:solidFill>
                <a:srgbClr val="1522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358" name="Line 54"/>
            <p:cNvSpPr>
              <a:spLocks noChangeShapeType="1"/>
            </p:cNvSpPr>
            <p:nvPr/>
          </p:nvSpPr>
          <p:spPr bwMode="auto">
            <a:xfrm flipH="1">
              <a:off x="1200" y="2160"/>
              <a:ext cx="144" cy="0"/>
            </a:xfrm>
            <a:prstGeom prst="line">
              <a:avLst/>
            </a:prstGeom>
            <a:noFill/>
            <a:ln w="12700">
              <a:solidFill>
                <a:srgbClr val="1522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359" name="Line 55"/>
            <p:cNvSpPr>
              <a:spLocks noChangeShapeType="1"/>
            </p:cNvSpPr>
            <p:nvPr/>
          </p:nvSpPr>
          <p:spPr bwMode="auto">
            <a:xfrm flipH="1">
              <a:off x="1056" y="2496"/>
              <a:ext cx="96" cy="144"/>
            </a:xfrm>
            <a:prstGeom prst="line">
              <a:avLst/>
            </a:prstGeom>
            <a:noFill/>
            <a:ln w="12700">
              <a:solidFill>
                <a:srgbClr val="1522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360" name="Line 56"/>
            <p:cNvSpPr>
              <a:spLocks noChangeShapeType="1"/>
            </p:cNvSpPr>
            <p:nvPr/>
          </p:nvSpPr>
          <p:spPr bwMode="auto">
            <a:xfrm>
              <a:off x="1104" y="3072"/>
              <a:ext cx="192" cy="48"/>
            </a:xfrm>
            <a:prstGeom prst="line">
              <a:avLst/>
            </a:prstGeom>
            <a:noFill/>
            <a:ln w="12700">
              <a:solidFill>
                <a:srgbClr val="1522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361" name="Line 57"/>
            <p:cNvSpPr>
              <a:spLocks noChangeShapeType="1"/>
            </p:cNvSpPr>
            <p:nvPr/>
          </p:nvSpPr>
          <p:spPr bwMode="auto">
            <a:xfrm flipV="1">
              <a:off x="1632" y="2928"/>
              <a:ext cx="96" cy="96"/>
            </a:xfrm>
            <a:prstGeom prst="line">
              <a:avLst/>
            </a:prstGeom>
            <a:noFill/>
            <a:ln w="12700">
              <a:solidFill>
                <a:srgbClr val="1522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362" name="Line 58"/>
            <p:cNvSpPr>
              <a:spLocks noChangeShapeType="1"/>
            </p:cNvSpPr>
            <p:nvPr/>
          </p:nvSpPr>
          <p:spPr bwMode="auto">
            <a:xfrm flipH="1" flipV="1">
              <a:off x="1728" y="2400"/>
              <a:ext cx="96" cy="144"/>
            </a:xfrm>
            <a:prstGeom prst="line">
              <a:avLst/>
            </a:prstGeom>
            <a:noFill/>
            <a:ln w="12700">
              <a:solidFill>
                <a:srgbClr val="1522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363" name="Line 59"/>
            <p:cNvSpPr>
              <a:spLocks noChangeShapeType="1"/>
            </p:cNvSpPr>
            <p:nvPr/>
          </p:nvSpPr>
          <p:spPr bwMode="auto">
            <a:xfrm>
              <a:off x="1152" y="2784"/>
              <a:ext cx="192" cy="48"/>
            </a:xfrm>
            <a:prstGeom prst="line">
              <a:avLst/>
            </a:prstGeom>
            <a:noFill/>
            <a:ln w="12700">
              <a:solidFill>
                <a:srgbClr val="1522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364" name="Line 60"/>
            <p:cNvSpPr>
              <a:spLocks noChangeShapeType="1"/>
            </p:cNvSpPr>
            <p:nvPr/>
          </p:nvSpPr>
          <p:spPr bwMode="auto">
            <a:xfrm flipH="1" flipV="1">
              <a:off x="1392" y="2448"/>
              <a:ext cx="96" cy="144"/>
            </a:xfrm>
            <a:prstGeom prst="line">
              <a:avLst/>
            </a:prstGeom>
            <a:noFill/>
            <a:ln w="12700">
              <a:solidFill>
                <a:srgbClr val="1522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4365" name="Oval 61"/>
          <p:cNvSpPr>
            <a:spLocks noChangeArrowheads="1"/>
          </p:cNvSpPr>
          <p:nvPr/>
        </p:nvSpPr>
        <p:spPr bwMode="auto">
          <a:xfrm>
            <a:off x="4572000" y="5029200"/>
            <a:ext cx="1371600" cy="1371600"/>
          </a:xfrm>
          <a:prstGeom prst="ellipse">
            <a:avLst/>
          </a:prstGeom>
          <a:solidFill>
            <a:srgbClr val="FF0000">
              <a:alpha val="3700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366" name="Oval 62"/>
          <p:cNvSpPr>
            <a:spLocks noChangeArrowheads="1"/>
          </p:cNvSpPr>
          <p:nvPr/>
        </p:nvSpPr>
        <p:spPr bwMode="auto">
          <a:xfrm>
            <a:off x="4267200" y="3048000"/>
            <a:ext cx="1371600" cy="1371600"/>
          </a:xfrm>
          <a:prstGeom prst="ellipse">
            <a:avLst/>
          </a:prstGeom>
          <a:solidFill>
            <a:srgbClr val="FF0000">
              <a:alpha val="3700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367" name="Text Box 63"/>
          <p:cNvSpPr txBox="1">
            <a:spLocks noChangeArrowheads="1"/>
          </p:cNvSpPr>
          <p:nvPr/>
        </p:nvSpPr>
        <p:spPr bwMode="auto">
          <a:xfrm>
            <a:off x="2819400" y="2743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1522CC"/>
                </a:solidFill>
              </a:rPr>
              <a:t>B</a:t>
            </a:r>
            <a:r>
              <a:rPr lang="en-US" baseline="-25000">
                <a:solidFill>
                  <a:srgbClr val="1522CC"/>
                </a:solidFill>
              </a:rPr>
              <a:t>net</a:t>
            </a:r>
            <a:endParaRPr lang="en-US">
              <a:solidFill>
                <a:srgbClr val="1522CC"/>
              </a:solidFill>
            </a:endParaRPr>
          </a:p>
        </p:txBody>
      </p:sp>
      <p:sp>
        <p:nvSpPr>
          <p:cNvPr id="354368" name="Line 64"/>
          <p:cNvSpPr>
            <a:spLocks noChangeShapeType="1"/>
          </p:cNvSpPr>
          <p:nvPr/>
        </p:nvSpPr>
        <p:spPr bwMode="auto">
          <a:xfrm flipH="1">
            <a:off x="2514600" y="2895600"/>
            <a:ext cx="304800" cy="0"/>
          </a:xfrm>
          <a:prstGeom prst="line">
            <a:avLst/>
          </a:prstGeom>
          <a:noFill/>
          <a:ln w="28575">
            <a:solidFill>
              <a:srgbClr val="1522CC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369" name="Line 65"/>
          <p:cNvSpPr>
            <a:spLocks noChangeShapeType="1"/>
          </p:cNvSpPr>
          <p:nvPr/>
        </p:nvSpPr>
        <p:spPr bwMode="auto">
          <a:xfrm flipH="1">
            <a:off x="2819400" y="5105400"/>
            <a:ext cx="152400" cy="228600"/>
          </a:xfrm>
          <a:prstGeom prst="line">
            <a:avLst/>
          </a:prstGeom>
          <a:noFill/>
          <a:ln w="28575">
            <a:solidFill>
              <a:srgbClr val="1522CC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370" name="Line 66"/>
          <p:cNvSpPr>
            <a:spLocks noChangeShapeType="1"/>
          </p:cNvSpPr>
          <p:nvPr/>
        </p:nvSpPr>
        <p:spPr bwMode="auto">
          <a:xfrm>
            <a:off x="6248400" y="2895600"/>
            <a:ext cx="381000" cy="152400"/>
          </a:xfrm>
          <a:prstGeom prst="line">
            <a:avLst/>
          </a:prstGeom>
          <a:noFill/>
          <a:ln w="28575">
            <a:solidFill>
              <a:srgbClr val="1522CC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371" name="Line 67"/>
          <p:cNvSpPr>
            <a:spLocks noChangeShapeType="1"/>
          </p:cNvSpPr>
          <p:nvPr/>
        </p:nvSpPr>
        <p:spPr bwMode="auto">
          <a:xfrm flipH="1" flipV="1">
            <a:off x="6553200" y="4953000"/>
            <a:ext cx="0" cy="304800"/>
          </a:xfrm>
          <a:prstGeom prst="line">
            <a:avLst/>
          </a:prstGeom>
          <a:noFill/>
          <a:ln w="28575">
            <a:solidFill>
              <a:srgbClr val="1522CC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372" name="Text Box 68"/>
          <p:cNvSpPr txBox="1">
            <a:spLocks noChangeArrowheads="1"/>
          </p:cNvSpPr>
          <p:nvPr/>
        </p:nvSpPr>
        <p:spPr bwMode="auto">
          <a:xfrm>
            <a:off x="0" y="24384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1</a:t>
            </a:r>
            <a:endParaRPr lang="en-US"/>
          </a:p>
        </p:txBody>
      </p:sp>
      <p:sp>
        <p:nvSpPr>
          <p:cNvPr id="354373" name="Text Box 69"/>
          <p:cNvSpPr txBox="1">
            <a:spLocks noChangeArrowheads="1"/>
          </p:cNvSpPr>
          <p:nvPr/>
        </p:nvSpPr>
        <p:spPr bwMode="auto">
          <a:xfrm>
            <a:off x="0" y="45720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2</a:t>
            </a:r>
            <a:endParaRPr lang="en-US"/>
          </a:p>
        </p:txBody>
      </p:sp>
      <p:sp>
        <p:nvSpPr>
          <p:cNvPr id="354374" name="Text Box 70"/>
          <p:cNvSpPr txBox="1">
            <a:spLocks noChangeArrowheads="1"/>
          </p:cNvSpPr>
          <p:nvPr/>
        </p:nvSpPr>
        <p:spPr bwMode="auto">
          <a:xfrm>
            <a:off x="6553200" y="24384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3</a:t>
            </a:r>
            <a:endParaRPr lang="en-US"/>
          </a:p>
        </p:txBody>
      </p:sp>
      <p:sp>
        <p:nvSpPr>
          <p:cNvPr id="354375" name="Text Box 71"/>
          <p:cNvSpPr txBox="1">
            <a:spLocks noChangeArrowheads="1"/>
          </p:cNvSpPr>
          <p:nvPr/>
        </p:nvSpPr>
        <p:spPr bwMode="auto">
          <a:xfrm>
            <a:off x="6019800" y="46482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777162" cy="450850"/>
          </a:xfrm>
        </p:spPr>
        <p:txBody>
          <a:bodyPr lIns="0" tIns="0" rIns="0" bIns="0">
            <a:spAutoFit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GB" b="1"/>
              <a:t>     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0099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Rotations of Polarization Vector Are Common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Can be helical magnetic field, twisted jet*, or random walk of turbulence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9136"/>
            <a:ext cx="3383745" cy="55868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0935" y="1278493"/>
            <a:ext cx="22605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0716+714</a:t>
            </a:r>
          </a:p>
          <a:p>
            <a:r>
              <a:rPr lang="en-US" sz="1600"/>
              <a:t>Larionov et al. 2013, ApJ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745" y="990600"/>
            <a:ext cx="2869996" cy="27883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53741" y="1099136"/>
            <a:ext cx="28902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3C 454.3</a:t>
            </a:r>
          </a:p>
          <a:p>
            <a:r>
              <a:rPr lang="en-US" sz="1600"/>
              <a:t>Jorstad et al. 2013, ApJ, subm.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82199" y="4069274"/>
            <a:ext cx="26618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3C 279</a:t>
            </a:r>
          </a:p>
          <a:p>
            <a:r>
              <a:rPr lang="en-US" sz="1600"/>
              <a:t>Kiehlmann et al., in prep</a:t>
            </a:r>
          </a:p>
        </p:txBody>
      </p:sp>
      <p:pic>
        <p:nvPicPr>
          <p:cNvPr id="15" name="Picture 14" descr="3c279_optpolro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 l="7143" t="9286" r="9286" b="6429"/>
              <a:stretch>
                <a:fillRect/>
              </a:stretch>
            </p:blipFill>
          </mc:Choice>
          <mc:Fallback>
            <p:blipFill>
              <a:blip r:embed="rId6"/>
              <a:srcRect l="7143" t="9286" r="9286" b="6429"/>
              <a:stretch>
                <a:fillRect/>
              </a:stretch>
            </p:blipFill>
          </mc:Fallback>
        </mc:AlternateContent>
        <p:spPr>
          <a:xfrm>
            <a:off x="3383745" y="3632661"/>
            <a:ext cx="3027512" cy="30533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253741" y="1894046"/>
            <a:ext cx="28902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*Raiteri et al. (2011) &amp; Larionov et al. (2013) relate bent trajectory of twisted jet to flux variations in different blazars </a:t>
            </a:r>
            <a:endParaRPr lang="en-US" sz="16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777162" cy="450850"/>
          </a:xfrm>
        </p:spPr>
        <p:txBody>
          <a:bodyPr lIns="0" tIns="0" rIns="0" bIns="0">
            <a:spAutoFit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GB" b="1"/>
              <a:t>     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00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Repeated pattern in 3C 454.3 (Jorstad et al., ApJ, submitted)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6102" y="990599"/>
            <a:ext cx="31978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Seems to be related to physical structures in the jet, within and near the mm-wave “core”, whose “super-resolved” 43 GHz images contain a triple structure</a:t>
            </a:r>
          </a:p>
          <a:p>
            <a:r>
              <a:rPr lang="en-US" b="1"/>
              <a:t>(Jorstad et al. 2010, ApJ)</a:t>
            </a:r>
          </a:p>
          <a:p>
            <a:endParaRPr lang="en-US" b="1"/>
          </a:p>
          <a:p>
            <a:r>
              <a:rPr lang="en-US" b="1">
                <a:sym typeface="Wingdings"/>
              </a:rPr>
              <a:t> As we build a longer data train with Fermi &amp; other time-domain telescopes, we can look for other repeated patterns that reveal physical structure of the jet</a:t>
            </a:r>
            <a:endParaRPr lang="en-US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1686"/>
          <a:stretch>
            <a:fillRect/>
          </a:stretch>
        </p:blipFill>
        <p:spPr>
          <a:xfrm>
            <a:off x="91469" y="990599"/>
            <a:ext cx="5859778" cy="4257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777162" cy="450850"/>
          </a:xfrm>
        </p:spPr>
        <p:txBody>
          <a:bodyPr lIns="0" tIns="0" rIns="0" bIns="0">
            <a:spAutoFit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GB" b="1"/>
              <a:t>     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00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Spectral Energy Distributions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(SEDs)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6102" y="990599"/>
            <a:ext cx="3197897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All authors of observational papers on multi-waveband variability hire a theorist to produce a model SED, usually single or 2 zones, to compare with data, usually single or 2-3 epochs</a:t>
            </a:r>
          </a:p>
          <a:p>
            <a:endParaRPr lang="en-US"/>
          </a:p>
          <a:p>
            <a:pPr>
              <a:buFont typeface="Wingdings" charset="2"/>
              <a:buChar char="à"/>
            </a:pPr>
            <a:r>
              <a:rPr lang="en-US">
                <a:sym typeface="Wingdings"/>
              </a:rPr>
              <a:t>Pretty useless </a:t>
            </a:r>
            <a:r>
              <a:rPr lang="en-US" b="1">
                <a:solidFill>
                  <a:srgbClr val="FF0000"/>
                </a:solidFill>
                <a:sym typeface="Wingdings"/>
              </a:rPr>
              <a:t>unless a model can’t reproduce the SED</a:t>
            </a:r>
          </a:p>
          <a:p>
            <a:endParaRPr lang="en-US" b="1">
              <a:solidFill>
                <a:srgbClr val="0000FF"/>
              </a:solidFill>
              <a:sym typeface="Wingdings"/>
            </a:endParaRPr>
          </a:p>
          <a:p>
            <a:pPr marL="515938" indent="-515938"/>
            <a:r>
              <a:rPr lang="en-US" b="1">
                <a:solidFill>
                  <a:srgbClr val="0000FF"/>
                </a:solidFill>
                <a:sym typeface="Wingdings"/>
              </a:rPr>
              <a:t>Note in SED to left that                                  L</a:t>
            </a:r>
            <a:r>
              <a:rPr lang="en-US" b="1" baseline="-25000">
                <a:solidFill>
                  <a:srgbClr val="0000FF"/>
                </a:solidFill>
                <a:sym typeface="Wingdings"/>
              </a:rPr>
              <a:t>γ</a:t>
            </a:r>
            <a:r>
              <a:rPr lang="en-US" b="1">
                <a:solidFill>
                  <a:srgbClr val="0000FF"/>
                </a:solidFill>
                <a:sym typeface="Wingdings"/>
              </a:rPr>
              <a:t> ~ 100 L</a:t>
            </a:r>
            <a:r>
              <a:rPr lang="en-US" b="1" baseline="-25000">
                <a:solidFill>
                  <a:srgbClr val="0000FF"/>
                </a:solidFill>
                <a:sym typeface="Wingdings"/>
              </a:rPr>
              <a:t>x</a:t>
            </a:r>
          </a:p>
          <a:p>
            <a:pPr marL="227013" indent="-227013">
              <a:buFont typeface="Wingdings" charset="2"/>
              <a:buChar char="à"/>
            </a:pPr>
            <a:r>
              <a:rPr lang="en-US" b="1">
                <a:solidFill>
                  <a:srgbClr val="0000FF"/>
                </a:solidFill>
                <a:sym typeface="Wingdings"/>
              </a:rPr>
              <a:t>Very challenging for an SSC model</a:t>
            </a:r>
          </a:p>
          <a:p>
            <a:pPr>
              <a:buFont typeface="Wingdings" charset="2"/>
              <a:buChar char="à"/>
            </a:pPr>
            <a:endParaRPr lang="en-US" b="1">
              <a:solidFill>
                <a:srgbClr val="0000FF"/>
              </a:solidFill>
              <a:sym typeface="Wingdings"/>
            </a:endParaRPr>
          </a:p>
          <a:p>
            <a:r>
              <a:rPr lang="en-US" b="1">
                <a:sym typeface="Wingdings"/>
              </a:rPr>
              <a:t>But usual conclusion is that outburst occurs inside BLR, not supported by observations</a:t>
            </a:r>
          </a:p>
          <a:p>
            <a:r>
              <a:rPr lang="en-US" b="1">
                <a:sym typeface="Wingdings"/>
              </a:rPr>
              <a:t> Thermal seed photons from torus or stray cloud near jet?</a:t>
            </a:r>
            <a:endParaRPr lang="en-US" b="1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598"/>
            <a:ext cx="5946102" cy="51992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86053" y="1012309"/>
            <a:ext cx="4372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PKS 1510-089 (Vercellone et al. 2010, ApJ)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777162" cy="450850"/>
          </a:xfrm>
        </p:spPr>
        <p:txBody>
          <a:bodyPr lIns="0" tIns="0" rIns="0" bIns="0">
            <a:spAutoFit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GB" b="1"/>
              <a:t>     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00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SED of an HBL/TeV Emitter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6102" y="990599"/>
            <a:ext cx="3197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>
              <a:solidFill>
                <a:srgbClr val="0000FF"/>
              </a:solidFill>
              <a:sym typeface="Wingdings"/>
            </a:endParaRPr>
          </a:p>
          <a:p>
            <a:r>
              <a:rPr lang="en-US" b="1">
                <a:solidFill>
                  <a:srgbClr val="0000FF"/>
                </a:solidFill>
                <a:sym typeface="Wingdings"/>
              </a:rPr>
              <a:t>Consistent with synchrotron emission extending through    X-rays, SSC in gamma-rays</a:t>
            </a:r>
          </a:p>
          <a:p>
            <a:endParaRPr lang="en-US" b="1">
              <a:solidFill>
                <a:srgbClr val="0000FF"/>
              </a:solidFill>
              <a:sym typeface="Wingdings"/>
            </a:endParaRPr>
          </a:p>
          <a:p>
            <a:r>
              <a:rPr lang="en-US" b="1">
                <a:sym typeface="Wingdings"/>
              </a:rPr>
              <a:t>Higher level of variability in these spectral regions than at radio frequencies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6053" y="1012309"/>
            <a:ext cx="4372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Mkn 421 (Giebels et al. 2007, A&amp;A)</a:t>
            </a:r>
          </a:p>
        </p:txBody>
      </p:sp>
      <p:pic>
        <p:nvPicPr>
          <p:cNvPr id="8" name="Picture 7" descr="mkn421s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0499"/>
            <a:ext cx="5946102" cy="4226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777162" cy="450850"/>
          </a:xfrm>
        </p:spPr>
        <p:txBody>
          <a:bodyPr lIns="0" tIns="0" rIns="0" bIns="0">
            <a:spAutoFit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GB" b="1"/>
              <a:t>     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839788"/>
            <a:ext cx="3784816" cy="4062412"/>
          </a:xfrm>
        </p:spPr>
        <p:txBody>
          <a:bodyPr wrap="square" lIns="0" tIns="0" rIns="0" bIns="0">
            <a:spAutoFit/>
          </a:bodyPr>
          <a:lstStyle/>
          <a:p>
            <a:pPr algn="l" eaLnBrk="1" hangingPunct="1"/>
            <a:r>
              <a:rPr lang="en-GB" sz="2000">
                <a:solidFill>
                  <a:srgbClr val="0000FF"/>
                </a:solidFill>
              </a:rPr>
              <a:t> </a:t>
            </a:r>
            <a:r>
              <a:rPr lang="en-GB" sz="2000">
                <a:solidFill>
                  <a:schemeClr val="tx1"/>
                </a:solidFill>
              </a:rPr>
              <a:t>- Radio-intermediate BL Lac objects</a:t>
            </a:r>
            <a:br>
              <a:rPr lang="en-GB" sz="2000">
                <a:solidFill>
                  <a:schemeClr val="tx1"/>
                </a:solidFill>
              </a:rPr>
            </a:br>
            <a:r>
              <a:rPr lang="en-GB" sz="2000">
                <a:solidFill>
                  <a:schemeClr val="tx1"/>
                </a:solidFill>
              </a:rPr>
              <a:t/>
            </a:r>
            <a:br>
              <a:rPr lang="en-GB" sz="2000">
                <a:solidFill>
                  <a:schemeClr val="tx1"/>
                </a:solidFill>
              </a:rPr>
            </a:br>
            <a:r>
              <a:rPr lang="en-GB" sz="2000">
                <a:solidFill>
                  <a:srgbClr val="0000FF"/>
                </a:solidFill>
              </a:rPr>
              <a:t>       </a:t>
            </a:r>
            <a:r>
              <a:rPr lang="en-GB" sz="2400">
                <a:solidFill>
                  <a:srgbClr val="FF0000"/>
                </a:solidFill>
              </a:rPr>
              <a:t>Mkn421 light curves </a:t>
            </a:r>
            <a:r>
              <a:rPr lang="en-US" sz="2400">
                <a:solidFill>
                  <a:srgbClr val="FF0000"/>
                </a:solidFill>
                <a:sym typeface="Wingdings" charset="2"/>
              </a:rPr>
              <a:t></a:t>
            </a:r>
            <a:r>
              <a:rPr lang="en-GB" sz="2000">
                <a:solidFill>
                  <a:srgbClr val="FF0000"/>
                </a:solidFill>
              </a:rPr>
              <a:t/>
            </a:r>
            <a:br>
              <a:rPr lang="en-GB" sz="2000">
                <a:solidFill>
                  <a:srgbClr val="FF0000"/>
                </a:solidFill>
              </a:rPr>
            </a:br>
            <a:r>
              <a:rPr lang="en-GB" sz="2000">
                <a:solidFill>
                  <a:srgbClr val="FF0000"/>
                </a:solidFill>
              </a:rPr>
              <a:t>(</a:t>
            </a:r>
            <a:r>
              <a:rPr lang="en-US" sz="2000">
                <a:solidFill>
                  <a:srgbClr val="FF0000"/>
                </a:solidFill>
              </a:rPr>
              <a:t>Acciari</a:t>
            </a:r>
            <a:r>
              <a:rPr lang="en-GB" sz="2000">
                <a:solidFill>
                  <a:srgbClr val="FF0000"/>
                </a:solidFill>
              </a:rPr>
              <a:t> et al. 2011 ApJ, </a:t>
            </a:r>
            <a:r>
              <a:rPr lang="en-GB" sz="2000" b="1">
                <a:solidFill>
                  <a:srgbClr val="FF0000"/>
                </a:solidFill>
              </a:rPr>
              <a:t>738</a:t>
            </a:r>
            <a:r>
              <a:rPr lang="en-GB" sz="2000">
                <a:solidFill>
                  <a:srgbClr val="FF0000"/>
                </a:solidFill>
              </a:rPr>
              <a:t>, 25)</a:t>
            </a:r>
            <a:r>
              <a:rPr lang="en-GB" sz="2000">
                <a:solidFill>
                  <a:srgbClr val="0000FF"/>
                </a:solidFill>
              </a:rPr>
              <a:t/>
            </a:r>
            <a:br>
              <a:rPr lang="en-GB" sz="2000">
                <a:solidFill>
                  <a:srgbClr val="0000FF"/>
                </a:solidFill>
              </a:rPr>
            </a:br>
            <a:r>
              <a:rPr lang="en-GB" sz="2000">
                <a:solidFill>
                  <a:srgbClr val="0000FF"/>
                </a:solidFill>
              </a:rPr>
              <a:t/>
            </a:r>
            <a:br>
              <a:rPr lang="en-GB" sz="2000">
                <a:solidFill>
                  <a:srgbClr val="0000FF"/>
                </a:solidFill>
              </a:rPr>
            </a:br>
            <a:r>
              <a:rPr lang="en-GB" sz="2000">
                <a:solidFill>
                  <a:srgbClr val="0000FF"/>
                </a:solidFill>
              </a:rPr>
              <a:t>Typical TeV-emitting BL Lac object</a:t>
            </a:r>
            <a:br>
              <a:rPr lang="en-GB" sz="2000">
                <a:solidFill>
                  <a:srgbClr val="0000FF"/>
                </a:solidFill>
              </a:rPr>
            </a:br>
            <a:r>
              <a:rPr lang="en-GB" sz="2000">
                <a:solidFill>
                  <a:srgbClr val="0000FF"/>
                </a:solidFill>
              </a:rPr>
              <a:t>X-ray emission consistent with synchrotron radiation by ~TeV electrons</a:t>
            </a:r>
            <a:br>
              <a:rPr lang="en-GB" sz="2000">
                <a:solidFill>
                  <a:srgbClr val="0000FF"/>
                </a:solidFill>
              </a:rPr>
            </a:br>
            <a:r>
              <a:rPr lang="en-GB" sz="2000">
                <a:solidFill>
                  <a:srgbClr val="0000FF"/>
                </a:solidFill>
              </a:rPr>
              <a:t/>
            </a:r>
            <a:br>
              <a:rPr lang="en-GB" sz="2000">
                <a:solidFill>
                  <a:srgbClr val="0000FF"/>
                </a:solidFill>
              </a:rPr>
            </a:br>
            <a:r>
              <a:rPr lang="en-GB" sz="2000">
                <a:solidFill>
                  <a:srgbClr val="0000FF"/>
                </a:solidFill>
              </a:rPr>
              <a:t>Usually – but not always – TeV variations are essentially simultaneous with X-ray variations</a:t>
            </a:r>
          </a:p>
        </p:txBody>
      </p:sp>
      <p:pic>
        <p:nvPicPr>
          <p:cNvPr id="46084" name="Picture 6" descr="mkn421lcurv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609600"/>
            <a:ext cx="4572000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/>
              <a:t>  Intimate Relationship between X-ray and TeV Emission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3333CC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800">
                <a:solidFill>
                  <a:srgbClr val="FFFF00"/>
                </a:solidFill>
                <a:latin typeface="Arial Black" pitchFamily="1" charset="0"/>
                <a:ea typeface="ＭＳ Ｐゴシック" pitchFamily="1" charset="-128"/>
                <a:cs typeface="ＭＳ Ｐゴシック" pitchFamily="1" charset="-128"/>
              </a:rPr>
              <a:t>Disclaimer</a:t>
            </a:r>
          </a:p>
        </p:txBody>
      </p:sp>
      <p:sp>
        <p:nvSpPr>
          <p:cNvPr id="413699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58674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marL="812800" indent="-812800">
              <a:lnSpc>
                <a:spcPct val="80000"/>
              </a:lnSpc>
              <a:spcBef>
                <a:spcPct val="20000"/>
              </a:spcBef>
              <a:defRPr/>
            </a:pPr>
            <a:endParaRPr lang="en-US" sz="2400" b="1">
              <a:solidFill>
                <a:schemeClr val="bg1"/>
              </a:solidFill>
              <a:latin typeface="Arial" charset="0"/>
            </a:endParaRPr>
          </a:p>
          <a:p>
            <a:pPr marL="812800" indent="-8128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The data and discussion presented here are but a small subset of the huge number of both wonderful and not-so-wonderful multi-waveband studies.</a:t>
            </a:r>
          </a:p>
          <a:p>
            <a:pPr marL="812800" indent="-812800">
              <a:lnSpc>
                <a:spcPct val="80000"/>
              </a:lnSpc>
              <a:spcBef>
                <a:spcPct val="20000"/>
              </a:spcBef>
              <a:defRPr/>
            </a:pPr>
            <a:endParaRPr lang="en-US" sz="2400" b="1">
              <a:solidFill>
                <a:schemeClr val="bg1"/>
              </a:solidFill>
              <a:latin typeface="Arial" charset="0"/>
            </a:endParaRPr>
          </a:p>
          <a:p>
            <a:pPr marL="812800" indent="-8128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Topics are selected to minimize overlap with other talks &amp; posters at this meeting</a:t>
            </a:r>
          </a:p>
          <a:p>
            <a:pPr marL="812800" indent="-812800">
              <a:lnSpc>
                <a:spcPct val="80000"/>
              </a:lnSpc>
              <a:spcBef>
                <a:spcPct val="20000"/>
              </a:spcBef>
              <a:defRPr/>
            </a:pPr>
            <a:endParaRPr lang="en-US" sz="2400" b="1">
              <a:solidFill>
                <a:schemeClr val="bg1"/>
              </a:solidFill>
              <a:latin typeface="Arial" charset="0"/>
            </a:endParaRPr>
          </a:p>
          <a:p>
            <a:pPr marL="812800" indent="-8128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The author apologizes to the many people whose wonderful studies are not mentioned here, and to those whose data are shown but to whom proper credit is not given.</a:t>
            </a:r>
          </a:p>
          <a:p>
            <a:pPr marL="812800" indent="-812800">
              <a:lnSpc>
                <a:spcPct val="80000"/>
              </a:lnSpc>
              <a:spcBef>
                <a:spcPct val="20000"/>
              </a:spcBef>
              <a:defRPr/>
            </a:pPr>
            <a:endParaRPr lang="en-US" sz="2400" b="1">
              <a:solidFill>
                <a:schemeClr val="bg1"/>
              </a:solidFill>
              <a:latin typeface="Arial" charset="0"/>
            </a:endParaRPr>
          </a:p>
          <a:p>
            <a:pPr marL="812800" indent="-8128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The author is not to be held legally liable for any representations, misrepresentations, omissions, or emissions during this presentation.</a:t>
            </a:r>
            <a:endParaRPr lang="en-US" sz="1600">
              <a:solidFill>
                <a:srgbClr val="E7EA7B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69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en-US" sz="2800">
                <a:solidFill>
                  <a:srgbClr val="FFCC00"/>
                </a:solidFill>
              </a:rPr>
              <a:t>Break in Synchrotron Spectrum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1200" y="1066800"/>
            <a:ext cx="3352800" cy="5486400"/>
          </a:xfrm>
          <a:ln>
            <a:solidFill>
              <a:srgbClr val="003366"/>
            </a:solidFill>
          </a:ln>
          <a:effectLst>
            <a:prstShdw prst="shdw17" dist="17961" dir="2700000">
              <a:srgbClr val="001F3D">
                <a:alpha val="74997"/>
              </a:srgbClr>
            </a:prstShdw>
          </a:effectLst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400" b="1">
              <a:solidFill>
                <a:srgbClr val="FFCC00"/>
              </a:solidFill>
              <a:sym typeface="Symbol" charset="2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0000FF"/>
                </a:solidFill>
                <a:sym typeface="Symbol" charset="2"/>
              </a:rPr>
              <a:t>SED can be roughly described by broken power law</a:t>
            </a:r>
          </a:p>
          <a:p>
            <a:pPr marL="0" indent="0" eaLnBrk="1" hangingPunct="1">
              <a:lnSpc>
                <a:spcPct val="90000"/>
              </a:lnSpc>
              <a:buFontTx/>
              <a:buChar char="-"/>
            </a:pPr>
            <a:r>
              <a:rPr lang="en-US" sz="2800" b="1">
                <a:solidFill>
                  <a:srgbClr val="0000FF"/>
                </a:solidFill>
                <a:sym typeface="Symbol" charset="2"/>
              </a:rPr>
              <a:t>break often by more or less than 1/2 expected from radiative losses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b="1">
              <a:solidFill>
                <a:srgbClr val="0000FF"/>
              </a:solidFill>
              <a:sym typeface="Symbol" charset="2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b="1">
                <a:solidFill>
                  <a:srgbClr val="0000FF"/>
                </a:solidFill>
                <a:sym typeface="Wingdings"/>
              </a:rPr>
              <a:t> Volume filling factor decreases at higher electron  energies/higher frequencies</a:t>
            </a:r>
            <a:endParaRPr lang="en-US" sz="2400" b="1">
              <a:solidFill>
                <a:srgbClr val="0000FF"/>
              </a:solidFill>
              <a:sym typeface="Symbol" charset="2"/>
            </a:endParaRPr>
          </a:p>
        </p:txBody>
      </p:sp>
      <p:pic>
        <p:nvPicPr>
          <p:cNvPr id="49156" name="Picture 4" descr="3c279s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1295400" y="2057400"/>
            <a:ext cx="1905000" cy="1371600"/>
          </a:xfrm>
          <a:prstGeom prst="line">
            <a:avLst/>
          </a:prstGeom>
          <a:noFill/>
          <a:ln w="9525">
            <a:solidFill>
              <a:srgbClr val="950F1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2133600" y="2362200"/>
            <a:ext cx="762000" cy="1447800"/>
          </a:xfrm>
          <a:prstGeom prst="line">
            <a:avLst/>
          </a:prstGeom>
          <a:noFill/>
          <a:ln w="9525">
            <a:solidFill>
              <a:srgbClr val="079925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rcRect t="2361"/>
          <a:stretch>
            <a:fillRect/>
          </a:stretch>
        </p:blipFill>
        <p:spPr>
          <a:xfrm>
            <a:off x="128588" y="533400"/>
            <a:ext cx="4824412" cy="3348986"/>
          </a:xfrm>
          <a:prstGeom prst="rect">
            <a:avLst/>
          </a:prstGeom>
        </p:spPr>
      </p:pic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533400"/>
          </a:xfrm>
          <a:solidFill>
            <a:srgbClr val="000099"/>
          </a:solidFill>
        </p:spPr>
        <p:txBody>
          <a:bodyPr/>
          <a:lstStyle/>
          <a:p>
            <a:r>
              <a:rPr lang="en-US" sz="2800">
                <a:solidFill>
                  <a:srgbClr val="FFFF00"/>
                </a:solidFill>
              </a:rPr>
              <a:t>Problem: Intra-day Variability on Parsec Scales</a:t>
            </a:r>
            <a:endParaRPr lang="en-US" sz="3200">
              <a:solidFill>
                <a:srgbClr val="FF9900"/>
              </a:solidFill>
            </a:endParaRPr>
          </a:p>
        </p:txBody>
      </p:sp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3108" name="Text Box 4"/>
          <p:cNvSpPr txBox="1">
            <a:spLocks noChangeArrowheads="1"/>
          </p:cNvSpPr>
          <p:nvPr/>
        </p:nvSpPr>
        <p:spPr bwMode="auto">
          <a:xfrm>
            <a:off x="228600" y="5257800"/>
            <a:ext cx="487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289478" y="778808"/>
            <a:ext cx="148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BL Lacertae</a:t>
            </a:r>
          </a:p>
          <a:p>
            <a:r>
              <a:rPr lang="en-US" sz="1400"/>
              <a:t>Arlen et al. (2013)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803400" y="3163157"/>
            <a:ext cx="53035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26401" y="3163157"/>
            <a:ext cx="1126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0090"/>
                </a:solidFill>
              </a:rPr>
              <a:t>1 hour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89478" y="533400"/>
            <a:ext cx="148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hν</a:t>
            </a:r>
            <a:r>
              <a:rPr lang="en-US"/>
              <a:t> &gt; 0.2 TeV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60" y="3882386"/>
            <a:ext cx="3769788" cy="2827341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rot="16200000" flipV="1">
            <a:off x="954314" y="5272968"/>
            <a:ext cx="476258" cy="2268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85524" y="4088220"/>
            <a:ext cx="3567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Quasar PKS 1510-089 (Foschini et al. 2013): 20-minute doubling time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043488" y="533400"/>
            <a:ext cx="4100512" cy="6463308"/>
          </a:xfrm>
          <a:prstGeom prst="rect">
            <a:avLst/>
          </a:prstGeom>
          <a:solidFill>
            <a:srgbClr val="07027D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Changes in flux are observed to occur on time-scales </a:t>
            </a:r>
            <a:r>
              <a:rPr lang="en-US" i="1">
                <a:solidFill>
                  <a:schemeClr val="bg1"/>
                </a:solidFill>
              </a:rPr>
              <a:t>t</a:t>
            </a:r>
            <a:r>
              <a:rPr lang="en-US" baseline="-25000">
                <a:solidFill>
                  <a:schemeClr val="bg1"/>
                </a:solidFill>
              </a:rPr>
              <a:t>var</a:t>
            </a:r>
            <a:r>
              <a:rPr lang="en-US">
                <a:solidFill>
                  <a:schemeClr val="bg1"/>
                </a:solidFill>
              </a:rPr>
              <a:t> as short as minutes</a:t>
            </a:r>
            <a:endParaRPr lang="en-US">
              <a:solidFill>
                <a:schemeClr val="bg1"/>
              </a:solidFill>
              <a:sym typeface="Symbol" pitchFamily="1" charset="2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sym typeface="Symbol" pitchFamily="1" charset="2"/>
              </a:rPr>
              <a:t>How can this occur parsecs from the black hole?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sym typeface="Symbol" pitchFamily="1" charset="2"/>
              </a:rPr>
              <a:t>Size of region needs to smaller than c</a:t>
            </a:r>
            <a:r>
              <a:rPr lang="en-US" i="1">
                <a:solidFill>
                  <a:schemeClr val="bg1"/>
                </a:solidFill>
              </a:rPr>
              <a:t>t</a:t>
            </a:r>
            <a:r>
              <a:rPr lang="en-US" baseline="-25000">
                <a:solidFill>
                  <a:schemeClr val="bg1"/>
                </a:solidFill>
              </a:rPr>
              <a:t>var</a:t>
            </a:r>
            <a:r>
              <a:rPr lang="en-US">
                <a:solidFill>
                  <a:schemeClr val="bg1"/>
                </a:solidFill>
              </a:rPr>
              <a:t> [δ/(1+</a:t>
            </a:r>
            <a:r>
              <a:rPr lang="en-US" i="1">
                <a:solidFill>
                  <a:schemeClr val="bg1"/>
                </a:solidFill>
              </a:rPr>
              <a:t>z</a:t>
            </a:r>
            <a:r>
              <a:rPr lang="en-US">
                <a:solidFill>
                  <a:schemeClr val="bg1"/>
                </a:solidFill>
              </a:rPr>
              <a:t>)]</a:t>
            </a:r>
            <a:r>
              <a:rPr lang="en-US">
                <a:solidFill>
                  <a:schemeClr val="bg1"/>
                </a:solidFill>
                <a:sym typeface="Symbol" pitchFamily="1" charset="2"/>
              </a:rPr>
              <a:t> ~ 2x10</a:t>
            </a:r>
            <a:r>
              <a:rPr lang="en-US" baseline="30000">
                <a:solidFill>
                  <a:schemeClr val="bg1"/>
                </a:solidFill>
                <a:sym typeface="Symbol" pitchFamily="1" charset="2"/>
              </a:rPr>
              <a:t>14</a:t>
            </a:r>
            <a:r>
              <a:rPr lang="en-US">
                <a:solidFill>
                  <a:schemeClr val="bg1"/>
                </a:solidFill>
                <a:sym typeface="Symbol" pitchFamily="1" charset="2"/>
              </a:rPr>
              <a:t> </a:t>
            </a:r>
            <a:r>
              <a:rPr lang="en-US" i="1">
                <a:solidFill>
                  <a:schemeClr val="bg1"/>
                </a:solidFill>
              </a:rPr>
              <a:t>t</a:t>
            </a:r>
            <a:r>
              <a:rPr lang="en-US" baseline="-25000">
                <a:solidFill>
                  <a:schemeClr val="bg1"/>
                </a:solidFill>
              </a:rPr>
              <a:t>var,hr</a:t>
            </a:r>
            <a:r>
              <a:rPr lang="en-US">
                <a:solidFill>
                  <a:schemeClr val="bg1"/>
                </a:solidFill>
              </a:rPr>
              <a:t> δ   cm,</a:t>
            </a:r>
            <a:endParaRPr lang="en-US">
              <a:solidFill>
                <a:schemeClr val="bg1"/>
              </a:solidFill>
              <a:sym typeface="Symbol" pitchFamily="1" charset="2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sym typeface="Symbol" pitchFamily="1" charset="2"/>
              </a:rPr>
              <a:t>where </a:t>
            </a:r>
            <a:r>
              <a:rPr lang="en-US" i="1">
                <a:solidFill>
                  <a:schemeClr val="bg1"/>
                </a:solidFill>
              </a:rPr>
              <a:t>z</a:t>
            </a:r>
            <a:r>
              <a:rPr lang="en-US">
                <a:solidFill>
                  <a:schemeClr val="bg1"/>
                </a:solidFill>
              </a:rPr>
              <a:t> is the redshift of the host galaxy and δ is the Doppler factor (blueshift) from relativistic motion of plasma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sym typeface="Symbol" pitchFamily="1" charset="2"/>
              </a:rPr>
              <a:t>Superluminal motion implies </a:t>
            </a:r>
            <a:r>
              <a:rPr lang="en-US">
                <a:solidFill>
                  <a:schemeClr val="bg1"/>
                </a:solidFill>
              </a:rPr>
              <a:t>δ ~ 20 - 50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sym typeface="Symbol" pitchFamily="1" charset="2"/>
              </a:rPr>
              <a:t>+ Jet is very narrow (</a:t>
            </a:r>
            <a:r>
              <a:rPr lang="en-US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~ 0.1/Γ</a:t>
            </a:r>
            <a:r>
              <a:rPr lang="en-US" b="1" baseline="-25000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flow </a:t>
            </a:r>
            <a:r>
              <a:rPr lang="en-US">
                <a:solidFill>
                  <a:schemeClr val="bg1"/>
                </a:solidFill>
                <a:sym typeface="Symbol" pitchFamily="1" charset="2"/>
              </a:rPr>
              <a:t>; Jorstad et al. 2005, Clausen-Brown et al. 2013) so jet width 1 pc from black hole  ~ 10</a:t>
            </a:r>
            <a:r>
              <a:rPr lang="en-US" baseline="30000">
                <a:solidFill>
                  <a:schemeClr val="bg1"/>
                </a:solidFill>
                <a:sym typeface="Symbol" pitchFamily="1" charset="2"/>
              </a:rPr>
              <a:t>17</a:t>
            </a:r>
            <a:r>
              <a:rPr lang="en-US">
                <a:solidFill>
                  <a:schemeClr val="bg1"/>
                </a:solidFill>
                <a:sym typeface="Symbol" pitchFamily="1" charset="2"/>
              </a:rPr>
              <a:t> cm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sym typeface="Symbol" pitchFamily="1" charset="2"/>
              </a:rPr>
              <a:t>+ Only some fraction of jet x-section is bright at any given time</a:t>
            </a:r>
          </a:p>
          <a:p>
            <a:pPr>
              <a:spcBef>
                <a:spcPct val="50000"/>
              </a:spcBef>
              <a:buFont typeface="Wingdings" charset="2"/>
              <a:buChar char="à"/>
            </a:pPr>
            <a:r>
              <a:rPr lang="en-US">
                <a:solidFill>
                  <a:schemeClr val="bg1"/>
                </a:solidFill>
                <a:sym typeface="Wingdings"/>
              </a:rPr>
              <a:t>Magnetic reconnection jet-in-jet model (Giannios 2013, MNRAS), or turbulence(Narayan &amp; Piran 2012, MNRAS; Marscher 2012, Fermi and Jansky proc.)</a:t>
            </a:r>
            <a:endParaRPr lang="en-US">
              <a:solidFill>
                <a:schemeClr val="bg1"/>
              </a:solidFill>
              <a:sym typeface="Symbol" pitchFamily="1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777162" cy="450850"/>
          </a:xfrm>
        </p:spPr>
        <p:txBody>
          <a:bodyPr lIns="0" tIns="0" rIns="0" bIns="0">
            <a:spAutoFit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GB" b="1"/>
              <a:t>     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00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Case for Turbulence as a Major Factor in Blazar Jets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081087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Possible source of turbulence: current-driven instabilities at end of acceleration/collimation zone (e.g., Nalewajko &amp; Begelman 2012, MNRAS)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3c279xor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066800"/>
            <a:ext cx="56038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15963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CC00"/>
                </a:solidFill>
              </a:rPr>
              <a:t>Blazars: Power-law PSDs </a:t>
            </a:r>
            <a:r>
              <a:rPr lang="en-US" sz="2800" smtClean="0">
                <a:solidFill>
                  <a:srgbClr val="FFCC00"/>
                </a:solidFill>
                <a:sym typeface="Wingdings"/>
              </a:rPr>
              <a:t> Noise process</a:t>
            </a:r>
            <a:endParaRPr lang="en-US" sz="2800" smtClean="0">
              <a:solidFill>
                <a:srgbClr val="FFCC00"/>
              </a:solidFill>
            </a:endParaRP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91200" y="838200"/>
            <a:ext cx="3352800" cy="5638800"/>
          </a:xfrm>
          <a:solidFill>
            <a:srgbClr val="07027D"/>
          </a:solidFill>
          <a:ln>
            <a:solidFill>
              <a:srgbClr val="003366"/>
            </a:solidFill>
          </a:ln>
          <a:effectLst>
            <a:prstShdw prst="shdw17" dist="17961" dir="2700000">
              <a:srgbClr val="001F3D">
                <a:alpha val="74997"/>
              </a:srgbClr>
            </a:prstShdw>
          </a:effectLst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 b="1" smtClean="0">
                <a:solidFill>
                  <a:srgbClr val="FAFF8A"/>
                </a:solidFill>
                <a:ea typeface="Arial" charset="0"/>
                <a:cs typeface="Arial" charset="0"/>
                <a:sym typeface="Symbol" charset="2"/>
              </a:rPr>
              <a:t>- Rapidly changing brightness across the electromagnetic spectrum</a:t>
            </a:r>
          </a:p>
          <a:p>
            <a:pPr marL="0" indent="0" eaLnBrk="1" hangingPunct="1">
              <a:buFontTx/>
              <a:buChar char="-"/>
            </a:pPr>
            <a:r>
              <a:rPr lang="en-US" sz="2000" b="1" smtClean="0">
                <a:solidFill>
                  <a:srgbClr val="FAFF8A"/>
                </a:solidFill>
                <a:ea typeface="Arial" charset="0"/>
                <a:cs typeface="Arial" charset="0"/>
                <a:sym typeface="Symbol" charset="2"/>
              </a:rPr>
              <a:t>Power spectrum of flux changes follows a power law </a:t>
            </a:r>
            <a:r>
              <a:rPr lang="en-US" sz="2000" b="1" smtClean="0">
                <a:solidFill>
                  <a:srgbClr val="FAFF8A"/>
                </a:solidFill>
                <a:ea typeface="Arial" charset="0"/>
                <a:cs typeface="Arial" charset="0"/>
                <a:sym typeface="Wingdings" charset="2"/>
              </a:rPr>
              <a:t> random fluctuations dominate</a:t>
            </a:r>
            <a:endParaRPr lang="en-US" sz="2000" b="1" smtClean="0">
              <a:solidFill>
                <a:srgbClr val="FAFF8A"/>
              </a:solidFill>
              <a:ea typeface="Arial" charset="0"/>
              <a:cs typeface="Arial" charset="0"/>
              <a:sym typeface="Symbol" charset="2"/>
            </a:endParaRPr>
          </a:p>
          <a:p>
            <a:pPr marL="0" indent="0" eaLnBrk="1" hangingPunct="1">
              <a:buFontTx/>
              <a:buChar char="-"/>
            </a:pPr>
            <a:endParaRPr lang="en-US" sz="2000" b="1" smtClean="0">
              <a:solidFill>
                <a:srgbClr val="FAFF8A"/>
              </a:solidFill>
              <a:ea typeface="Arial" charset="0"/>
              <a:cs typeface="Arial" charset="0"/>
              <a:sym typeface="Symbol" charset="2"/>
            </a:endParaRPr>
          </a:p>
          <a:p>
            <a:pPr marL="0" indent="0" eaLnBrk="1" hangingPunct="1">
              <a:buFontTx/>
              <a:buChar char="-"/>
            </a:pPr>
            <a:endParaRPr lang="en-US" sz="2000" b="1" smtClean="0">
              <a:solidFill>
                <a:srgbClr val="FAFF8A"/>
              </a:solidFill>
              <a:ea typeface="Arial" charset="0"/>
              <a:cs typeface="Arial" charset="0"/>
              <a:sym typeface="Symbol" charset="2"/>
            </a:endParaRPr>
          </a:p>
          <a:p>
            <a:pPr marL="0" indent="0" eaLnBrk="1" hangingPunct="1">
              <a:buFontTx/>
              <a:buChar char="-"/>
            </a:pPr>
            <a:endParaRPr lang="en-US" sz="2000" b="1" smtClean="0">
              <a:solidFill>
                <a:srgbClr val="FAFF8A"/>
              </a:solidFill>
              <a:ea typeface="Arial" charset="0"/>
              <a:cs typeface="Arial" charset="0"/>
              <a:sym typeface="Symbol" charset="2"/>
            </a:endParaRPr>
          </a:p>
          <a:p>
            <a:pPr marL="0" indent="0" eaLnBrk="1" hangingPunct="1">
              <a:buFontTx/>
              <a:buChar char="-"/>
            </a:pPr>
            <a:endParaRPr lang="en-US" sz="2000" b="1" smtClean="0">
              <a:solidFill>
                <a:srgbClr val="FAFF8A"/>
              </a:solidFill>
              <a:ea typeface="Arial" charset="0"/>
              <a:cs typeface="Arial" charset="0"/>
              <a:sym typeface="Symbol" charset="2"/>
            </a:endParaRPr>
          </a:p>
          <a:p>
            <a:pPr marL="0" indent="0" eaLnBrk="1" hangingPunct="1">
              <a:buFontTx/>
              <a:buChar char="-"/>
            </a:pPr>
            <a:endParaRPr lang="en-US" sz="2000" b="1" smtClean="0">
              <a:solidFill>
                <a:srgbClr val="FFCC00"/>
              </a:solidFill>
              <a:sym typeface="Symbol" charset="2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43000" y="1524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X-ray</a:t>
            </a:r>
            <a:endParaRPr lang="en-US"/>
          </a:p>
        </p:txBody>
      </p:sp>
      <p:pic>
        <p:nvPicPr>
          <p:cNvPr id="24582" name="Picture 5" descr="3c279psd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200400"/>
            <a:ext cx="2239963" cy="3200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5791200" y="6488113"/>
            <a:ext cx="335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       Chatterjee et al. 2008 ApJ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000099"/>
          </a:solidFill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FF00"/>
                </a:solidFill>
              </a:rPr>
              <a:t>Blazar BL Lacertae in 2011 </a:t>
            </a:r>
            <a:endParaRPr lang="en-US" sz="3200" smtClean="0">
              <a:solidFill>
                <a:srgbClr val="FFFF00"/>
              </a:solidFill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4343400" y="609600"/>
            <a:ext cx="4800600" cy="92333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γ-rays become bright as new superluminal knots pass through “core” &amp; through other stationary emission features on the VLBA image</a:t>
            </a:r>
          </a:p>
        </p:txBody>
      </p:sp>
      <p:pic>
        <p:nvPicPr>
          <p:cNvPr id="50181" name="Picture 5" descr="bllacgxor1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43434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7" descr="bllac_vlba11.jpg"/>
          <p:cNvPicPr>
            <a:picLocks noChangeAspect="1"/>
          </p:cNvPicPr>
          <p:nvPr/>
        </p:nvPicPr>
        <p:blipFill>
          <a:blip r:embed="rId4"/>
          <a:srcRect t="11205" b="11205"/>
          <a:stretch>
            <a:fillRect/>
          </a:stretch>
        </p:blipFill>
        <p:spPr bwMode="auto">
          <a:xfrm>
            <a:off x="0" y="4878388"/>
            <a:ext cx="914400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960120" y="5224002"/>
            <a:ext cx="293133" cy="5990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53254" y="5068240"/>
            <a:ext cx="2496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Approx. location of black hole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5454" y="3851906"/>
            <a:ext cx="1846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13522" y="1814513"/>
            <a:ext cx="133047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Degree of linear polarization &amp; variations in degree &amp; position angle suggest turbulence at work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383797" y="1532930"/>
            <a:ext cx="3429726" cy="3366295"/>
            <a:chOff x="4383797" y="1532930"/>
            <a:chExt cx="3429726" cy="3366295"/>
          </a:xfrm>
        </p:grpSpPr>
        <p:pic>
          <p:nvPicPr>
            <p:cNvPr id="15" name="Picture 14" descr="bllacgxop11b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83797" y="1532930"/>
              <a:ext cx="3429725" cy="3366295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4383797" y="3459238"/>
              <a:ext cx="3429725" cy="12095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383797" y="4676836"/>
              <a:ext cx="3429725" cy="12095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3768952" y="4074085"/>
              <a:ext cx="1229693" cy="1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7198676" y="4061989"/>
              <a:ext cx="1229693" cy="1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4777619" y="3471333"/>
            <a:ext cx="1052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n>
                  <a:solidFill>
                    <a:srgbClr val="FF0000"/>
                  </a:solidFill>
                </a:ln>
              </a:rPr>
              <a:t>Optical polarization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777162" cy="450850"/>
          </a:xfrm>
        </p:spPr>
        <p:txBody>
          <a:bodyPr lIns="0" tIns="0" rIns="0" bIns="0">
            <a:spAutoFit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GB" b="1"/>
              <a:t>     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00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Polarization Decreases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with Wavelength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081087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3C 454.3 during brightest state (Jorstad et al. 2013)</a:t>
            </a:r>
          </a:p>
          <a:p>
            <a:r>
              <a:rPr lang="en-US" sz="2800">
                <a:solidFill>
                  <a:srgbClr val="0000FF"/>
                </a:solidFill>
              </a:rPr>
              <a:t>- Expected if fewer turbulent cells are involved in emission at shorter wavelengths</a:t>
            </a:r>
          </a:p>
        </p:txBody>
      </p:sp>
      <p:pic>
        <p:nvPicPr>
          <p:cNvPr id="5" name="Picture 4" descr="3c454_optpollamb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349" y="2535994"/>
            <a:ext cx="6050809" cy="4322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68363"/>
          </a:xfrm>
          <a:solidFill>
            <a:srgbClr val="000099"/>
          </a:solidFill>
        </p:spPr>
        <p:txBody>
          <a:bodyPr/>
          <a:lstStyle/>
          <a:p>
            <a:pPr eaLnBrk="1" hangingPunct="1"/>
            <a:r>
              <a:rPr lang="en-US" sz="2400">
                <a:solidFill>
                  <a:srgbClr val="FCFF85"/>
                </a:solidFill>
                <a:ea typeface="ＭＳ Ｐゴシック" pitchFamily="1" charset="-128"/>
                <a:cs typeface="ＭＳ Ｐゴシック" pitchFamily="1" charset="-128"/>
              </a:rPr>
              <a:t>Turbulent Extreme Multi-zone (TEMZ) Model (Marscher 2012)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953000"/>
          </a:xfrm>
          <a:solidFill>
            <a:srgbClr val="000099"/>
          </a:solidFill>
        </p:spPr>
        <p:txBody>
          <a:bodyPr/>
          <a:lstStyle/>
          <a:p>
            <a:pPr marL="0" indent="0" eaLnBrk="1" hangingPunct="1">
              <a:buFont typeface="Times" pitchFamily="1" charset="0"/>
              <a:buNone/>
            </a:pPr>
            <a:r>
              <a:rPr lang="en-US" sz="2000" b="1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Many turbulent cells across jet cross-section, each followed after crossing shock, where e</a:t>
            </a:r>
            <a:r>
              <a:rPr lang="en-US" sz="2000" b="1" baseline="3000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-</a:t>
            </a:r>
            <a:r>
              <a:rPr lang="en-US" sz="2000" b="1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s are energized; seed photons from dusty torus &amp; Mach disk</a:t>
            </a:r>
            <a:endParaRPr lang="en-US" sz="2000" b="1" smtClean="0">
              <a:solidFill>
                <a:schemeClr val="bg1"/>
              </a:solidFill>
              <a:ea typeface="Arial Unicode MS" pitchFamily="1" charset="0"/>
              <a:cs typeface="Arial Unicode MS" pitchFamily="1" charset="0"/>
            </a:endParaRPr>
          </a:p>
          <a:p>
            <a:pPr eaLnBrk="1" hangingPunct="1">
              <a:buFont typeface="Times" pitchFamily="1" charset="0"/>
              <a:buNone/>
            </a:pP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Each cell has random B direction; B &amp; number of e</a:t>
            </a:r>
            <a:r>
              <a:rPr lang="en-US" sz="2000" b="1" baseline="30000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-</a:t>
            </a: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s vary according to PSD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76799" y="5917427"/>
            <a:ext cx="2743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3">
                    <a:lumMod val="95000"/>
                  </a:schemeClr>
                </a:solidFill>
                <a:latin typeface="Arial" charset="0"/>
              </a:rPr>
              <a:t>Conical standing shock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76799" y="4529066"/>
            <a:ext cx="24384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3">
                    <a:lumMod val="95000"/>
                  </a:schemeClr>
                </a:solidFill>
                <a:latin typeface="Arial" charset="0"/>
              </a:rPr>
              <a:t>Mach disk (optional)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6133426"/>
            <a:ext cx="302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Looking at the jet from the side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76799" y="2670017"/>
            <a:ext cx="381000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D8D7D9"/>
                </a:solidFill>
              </a:rPr>
              <a:t>Important feature: only small fraction of cells can accelerate electrons up to energies high enough to produce optical &amp; γ-ray emission</a:t>
            </a:r>
          </a:p>
          <a:p>
            <a:r>
              <a:rPr lang="en-US" b="1">
                <a:solidFill>
                  <a:srgbClr val="D8D7D9"/>
                </a:solidFill>
                <a:sym typeface="Wingdings"/>
              </a:rPr>
              <a:t> More rapid variability to explain intra-day flux changes</a:t>
            </a:r>
            <a:endParaRPr lang="en-US" b="1">
              <a:solidFill>
                <a:srgbClr val="D8D7D9"/>
              </a:solidFill>
            </a:endParaRPr>
          </a:p>
        </p:txBody>
      </p:sp>
      <p:pic>
        <p:nvPicPr>
          <p:cNvPr id="13" name="Picture 12" descr="jetcells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69" y="2713428"/>
            <a:ext cx="3948599" cy="3631276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rot="10800000">
            <a:off x="2455570" y="4147345"/>
            <a:ext cx="2396871" cy="573427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7" idx="1"/>
          </p:cNvCxnSpPr>
          <p:nvPr/>
        </p:nvCxnSpPr>
        <p:spPr>
          <a:xfrm rot="10800000" flipV="1">
            <a:off x="3048007" y="4719566"/>
            <a:ext cx="1828793" cy="98522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455569" y="5798444"/>
            <a:ext cx="2421237" cy="303927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nimBg="1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8" name="Rectangle 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Sample Simulated Light Curve Similar to BL Lac</a:t>
            </a:r>
            <a:endParaRPr lang="en-US" sz="24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1203" name="TextBox 12"/>
          <p:cNvSpPr txBox="1">
            <a:spLocks noChangeArrowheads="1"/>
          </p:cNvSpPr>
          <p:nvPr/>
        </p:nvSpPr>
        <p:spPr bwMode="auto">
          <a:xfrm>
            <a:off x="144963" y="5288340"/>
            <a:ext cx="44457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Outbursts &amp; quiescent periods arise from variations in injected energy density</a:t>
            </a:r>
          </a:p>
          <a:p>
            <a:pPr>
              <a:buFontTx/>
              <a:buChar char="-"/>
            </a:pPr>
            <a:r>
              <a:rPr lang="en-US" sz="1600" b="1"/>
              <a:t> Random with probability distribution determined by red-noise power spectrum</a:t>
            </a:r>
          </a:p>
          <a:p>
            <a:endParaRPr lang="en-US" sz="1600" b="1"/>
          </a:p>
          <a:p>
            <a:endParaRPr lang="en-US" sz="1600" b="1"/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4612661" y="5391717"/>
            <a:ext cx="44457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Polarization is stronger at higher frequencies</a:t>
            </a:r>
          </a:p>
          <a:p>
            <a:endParaRPr lang="en-US" sz="1600" b="1"/>
          </a:p>
          <a:p>
            <a:r>
              <a:rPr lang="en-US" sz="1600" b="1"/>
              <a:t>Position angle fluctuates, occasionally rotates at random times, but is usually within 20° of jet direction (as observed in BL Lac)</a:t>
            </a:r>
          </a:p>
          <a:p>
            <a:endParaRPr lang="en-US" sz="1600" b="1"/>
          </a:p>
          <a:p>
            <a:endParaRPr lang="en-US" sz="1600" b="1"/>
          </a:p>
        </p:txBody>
      </p:sp>
      <p:pic>
        <p:nvPicPr>
          <p:cNvPr id="10" name="Picture 9" descr="lcsime_b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64" y="802294"/>
            <a:ext cx="4467698" cy="4486046"/>
          </a:xfrm>
          <a:prstGeom prst="rect">
            <a:avLst/>
          </a:prstGeom>
        </p:spPr>
      </p:pic>
      <p:pic>
        <p:nvPicPr>
          <p:cNvPr id="15" name="Picture 14" descr="polsime_bl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925" y="838200"/>
            <a:ext cx="4254013" cy="4191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4271" y="1629505"/>
            <a:ext cx="1449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orphan flares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1570944" y="2002481"/>
            <a:ext cx="260529" cy="1916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9600"/>
          </a:xfrm>
          <a:solidFill>
            <a:srgbClr val="07027D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800" smtClean="0">
                <a:solidFill>
                  <a:srgbClr val="FFFF00"/>
                </a:solidFill>
                <a:latin typeface="Arial Black" charset="0"/>
              </a:rPr>
              <a:t>Sketch of a Quasar-Blazar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784830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Times" charset="0"/>
              <a:buNone/>
            </a:pPr>
            <a:r>
              <a:rPr lang="en-US">
                <a:solidFill>
                  <a:schemeClr val="bg1"/>
                </a:solidFill>
              </a:rPr>
              <a:t>Components as indicated by theory &amp; observations of SED, variability &amp; polarization</a:t>
            </a:r>
          </a:p>
          <a:p>
            <a:pPr>
              <a:spcBef>
                <a:spcPct val="50000"/>
              </a:spcBef>
              <a:buFont typeface="Times" charset="0"/>
              <a:buNone/>
            </a:pPr>
            <a:r>
              <a:rPr lang="en-US">
                <a:solidFill>
                  <a:schemeClr val="bg1"/>
                </a:solidFill>
              </a:rPr>
              <a:t>Flares from moving shocks and denser-than-average plasma flowing across standing shock</a:t>
            </a:r>
          </a:p>
        </p:txBody>
      </p:sp>
      <p:pic>
        <p:nvPicPr>
          <p:cNvPr id="35844" name="Picture 4" descr="quasaremiscol5"/>
          <p:cNvPicPr>
            <a:picLocks noChangeAspect="1" noChangeArrowheads="1"/>
          </p:cNvPicPr>
          <p:nvPr/>
        </p:nvPicPr>
        <p:blipFill>
          <a:blip r:embed="rId3"/>
          <a:srcRect l="9033" t="14455" r="3613" b="42911"/>
          <a:stretch>
            <a:fillRect/>
          </a:stretch>
        </p:blipFill>
        <p:spPr bwMode="auto">
          <a:xfrm>
            <a:off x="0" y="1958975"/>
            <a:ext cx="914400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685800"/>
          </a:xfrm>
          <a:solidFill>
            <a:srgbClr val="000099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2400" smtClean="0">
                <a:solidFill>
                  <a:srgbClr val="FCFF85"/>
                </a:solidFill>
              </a:rPr>
              <a:t>Conclusions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  <a:solidFill>
            <a:srgbClr val="000099"/>
          </a:solidFill>
        </p:spPr>
        <p:txBody>
          <a:bodyPr/>
          <a:lstStyle/>
          <a:p>
            <a:pPr>
              <a:lnSpc>
                <a:spcPct val="90000"/>
              </a:lnSpc>
              <a:buFont typeface="Times" pitchFamily="1" charset="0"/>
              <a:buChar char="•"/>
            </a:pP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We are now accumulating an extremely rich data set</a:t>
            </a:r>
          </a:p>
          <a:p>
            <a:pPr>
              <a:lnSpc>
                <a:spcPct val="90000"/>
              </a:lnSpc>
              <a:buFont typeface="Times" pitchFamily="1" charset="0"/>
              <a:buChar char="•"/>
            </a:pPr>
            <a:endParaRPr lang="en-US" sz="2000" b="1" smtClean="0">
              <a:solidFill>
                <a:schemeClr val="bg1"/>
              </a:solidFill>
              <a:ea typeface="Arial Unicode MS" pitchFamily="1" charset="0"/>
              <a:cs typeface="Arial Unicode MS" pitchFamily="1" charset="0"/>
            </a:endParaRPr>
          </a:p>
          <a:p>
            <a:pPr>
              <a:lnSpc>
                <a:spcPct val="90000"/>
              </a:lnSpc>
              <a:buFont typeface="Times" pitchFamily="1" charset="0"/>
              <a:buChar char="•"/>
            </a:pP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Theoretical models need to catch up to observations if they are to succeed in reproducing all of the characteristics of blazar emission</a:t>
            </a:r>
          </a:p>
          <a:p>
            <a:pPr>
              <a:lnSpc>
                <a:spcPct val="90000"/>
              </a:lnSpc>
              <a:buFont typeface="Times" pitchFamily="1" charset="0"/>
              <a:buChar char="•"/>
            </a:pPr>
            <a:endParaRPr lang="en-US" sz="2000" b="1" smtClean="0">
              <a:solidFill>
                <a:schemeClr val="bg1"/>
              </a:solidFill>
              <a:ea typeface="Arial Unicode MS" pitchFamily="1" charset="0"/>
              <a:cs typeface="Arial Unicode MS" pitchFamily="1" charset="0"/>
            </a:endParaRPr>
          </a:p>
          <a:p>
            <a:pPr>
              <a:lnSpc>
                <a:spcPct val="90000"/>
              </a:lnSpc>
              <a:buFont typeface="Times" pitchFamily="1" charset="0"/>
              <a:buChar char="•"/>
            </a:pP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Most outbursts &amp; flares occur on parsec scales</a:t>
            </a:r>
          </a:p>
          <a:p>
            <a:pPr>
              <a:lnSpc>
                <a:spcPct val="90000"/>
              </a:lnSpc>
              <a:buFont typeface="Times" pitchFamily="1" charset="0"/>
              <a:buChar char="•"/>
            </a:pPr>
            <a:endParaRPr lang="en-US" sz="2000" b="1" smtClean="0">
              <a:solidFill>
                <a:schemeClr val="bg1"/>
              </a:solidFill>
              <a:ea typeface="Arial Unicode MS" pitchFamily="1" charset="0"/>
              <a:cs typeface="Arial Unicode MS" pitchFamily="1" charset="0"/>
            </a:endParaRPr>
          </a:p>
          <a:p>
            <a:pPr>
              <a:lnSpc>
                <a:spcPct val="90000"/>
              </a:lnSpc>
              <a:buFont typeface="Wingdings" charset="2"/>
              <a:buChar char="à"/>
            </a:pP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  <a:sym typeface="Wingdings"/>
              </a:rPr>
              <a:t>source(s) of seed photons for gamma-ray emission remains a difficult problem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  <a:sym typeface="Wingdings"/>
              </a:rPr>
              <a:t>Emission-line clouds lying along jet (León-Tavares et al. 2012, ApJ; Isler et al. 2013, in prep.; revival of Ghisellini &amp; Madau 1996 idea)?</a:t>
            </a:r>
          </a:p>
          <a:p>
            <a:pPr>
              <a:lnSpc>
                <a:spcPct val="90000"/>
              </a:lnSpc>
              <a:buFont typeface="Times" pitchFamily="1" charset="0"/>
              <a:buChar char="•"/>
            </a:pPr>
            <a:endParaRPr lang="en-US" sz="2000" b="1" smtClean="0">
              <a:solidFill>
                <a:schemeClr val="bg1"/>
              </a:solidFill>
              <a:ea typeface="Arial Unicode MS" pitchFamily="1" charset="0"/>
              <a:cs typeface="Arial Unicode MS" pitchFamily="1" charset="0"/>
            </a:endParaRPr>
          </a:p>
          <a:p>
            <a:pPr>
              <a:lnSpc>
                <a:spcPct val="90000"/>
              </a:lnSpc>
              <a:buFont typeface="Times" pitchFamily="1" charset="0"/>
              <a:buChar char="•"/>
            </a:pP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We need to find a way to keep our best time-domain instruments operating!!</a:t>
            </a:r>
          </a:p>
          <a:p>
            <a:pPr>
              <a:lnSpc>
                <a:spcPct val="90000"/>
              </a:lnSpc>
              <a:buNone/>
            </a:pPr>
            <a:endParaRPr lang="en-US" sz="2000" b="1" smtClean="0">
              <a:solidFill>
                <a:schemeClr val="bg1"/>
              </a:solidFill>
              <a:ea typeface="Arial Unicode MS" pitchFamily="1" charset="0"/>
              <a:cs typeface="Arial Unicode MS" pitchFamily="1" charset="0"/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159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000090"/>
                </a:solidFill>
              </a:rPr>
              <a:t>The Great Hope of Multi-waveband Variability Studies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2335" y="944563"/>
            <a:ext cx="4471665" cy="3018941"/>
          </a:xfrm>
          <a:solidFill>
            <a:schemeClr val="bg1"/>
          </a:solidFill>
          <a:ln>
            <a:solidFill>
              <a:srgbClr val="003366"/>
            </a:solidFill>
          </a:ln>
          <a:effectLst>
            <a:prstShdw prst="shdw17" dist="17961" dir="2700000">
              <a:srgbClr val="001F3D">
                <a:alpha val="74997"/>
              </a:srgbClr>
            </a:prstShdw>
          </a:effectLst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 b="1" smtClean="0">
                <a:ea typeface="Arial" charset="0"/>
                <a:cs typeface="Arial" charset="0"/>
                <a:sym typeface="Symbol" charset="2"/>
              </a:rPr>
              <a:t>Use </a:t>
            </a:r>
            <a:r>
              <a:rPr lang="en-US" sz="2000" b="1" smtClean="0">
                <a:solidFill>
                  <a:srgbClr val="0000FF"/>
                </a:solidFill>
                <a:ea typeface="Arial" charset="0"/>
                <a:cs typeface="Arial" charset="0"/>
                <a:sym typeface="Symbol" charset="2"/>
              </a:rPr>
              <a:t>details of variations &amp; SEDs</a:t>
            </a:r>
            <a:r>
              <a:rPr lang="en-US" sz="2000" b="1" smtClean="0">
                <a:ea typeface="Arial" charset="0"/>
                <a:cs typeface="Arial" charset="0"/>
                <a:sym typeface="Symbol" charset="2"/>
              </a:rPr>
              <a:t> to probe structure &amp; physics of jets close to the central engine (cf. our </a:t>
            </a:r>
            <a:r>
              <a:rPr lang="en-US" sz="2000" b="1" smtClean="0">
                <a:solidFill>
                  <a:srgbClr val="FF0000"/>
                </a:solidFill>
                <a:ea typeface="Arial" charset="0"/>
                <a:cs typeface="Arial" charset="0"/>
                <a:sym typeface="Symbol" charset="2"/>
              </a:rPr>
              <a:t>working model</a:t>
            </a:r>
            <a:r>
              <a:rPr lang="en-US" sz="2000" b="1" smtClean="0">
                <a:ea typeface="Arial" charset="0"/>
                <a:cs typeface="Arial" charset="0"/>
                <a:sym typeface="Symbol" charset="2"/>
              </a:rPr>
              <a:t>)</a:t>
            </a:r>
          </a:p>
          <a:p>
            <a:pPr marL="0" indent="0" eaLnBrk="1" hangingPunct="1">
              <a:buFontTx/>
              <a:buNone/>
            </a:pPr>
            <a:r>
              <a:rPr lang="en-US" sz="1800" b="1" smtClean="0">
                <a:ea typeface="Arial" charset="0"/>
                <a:cs typeface="Arial" charset="0"/>
                <a:sym typeface="Symbol" charset="2"/>
              </a:rPr>
              <a:t>- Injection, acceleration, collimation of jet</a:t>
            </a:r>
          </a:p>
          <a:p>
            <a:pPr marL="0" indent="0" eaLnBrk="1" hangingPunct="1">
              <a:buFontTx/>
              <a:buChar char="-"/>
            </a:pPr>
            <a:r>
              <a:rPr lang="en-US" sz="1800" b="1" smtClean="0">
                <a:ea typeface="Arial" charset="0"/>
                <a:cs typeface="Arial" charset="0"/>
                <a:sym typeface="Symbol" charset="2"/>
              </a:rPr>
              <a:t> Energization of relativistic particles</a:t>
            </a:r>
          </a:p>
          <a:p>
            <a:pPr marL="0" indent="0" eaLnBrk="1" hangingPunct="1">
              <a:buFontTx/>
              <a:buChar char="-"/>
            </a:pPr>
            <a:r>
              <a:rPr lang="en-US" sz="1800" b="1" smtClean="0">
                <a:ea typeface="Arial" charset="0"/>
                <a:cs typeface="Arial" charset="0"/>
                <a:sym typeface="Symbol" charset="2"/>
              </a:rPr>
              <a:t> Dynamics of flow (shocks, stability, etc.)</a:t>
            </a:r>
          </a:p>
          <a:p>
            <a:pPr marL="0" indent="0" eaLnBrk="1" hangingPunct="1">
              <a:buFontTx/>
              <a:buChar char="-"/>
            </a:pPr>
            <a:r>
              <a:rPr lang="en-US" sz="1800" b="1" smtClean="0">
                <a:solidFill>
                  <a:srgbClr val="0000FF"/>
                </a:solidFill>
                <a:ea typeface="Arial" charset="0"/>
                <a:cs typeface="Arial" charset="0"/>
                <a:sym typeface="Symbol" charset="2"/>
              </a:rPr>
              <a:t> Which frequencies participate in flares?</a:t>
            </a:r>
          </a:p>
          <a:p>
            <a:pPr marL="0" indent="0" eaLnBrk="1" hangingPunct="1">
              <a:buFontTx/>
              <a:buChar char="-"/>
            </a:pPr>
            <a:r>
              <a:rPr lang="en-US" sz="1800" b="1" smtClean="0">
                <a:solidFill>
                  <a:srgbClr val="0000FF"/>
                </a:solidFill>
                <a:ea typeface="Arial" charset="0"/>
                <a:cs typeface="Arial" charset="0"/>
                <a:sym typeface="Symbol" charset="2"/>
              </a:rPr>
              <a:t> Cross-frequency correlations</a:t>
            </a:r>
          </a:p>
          <a:p>
            <a:pPr marL="0" indent="0" eaLnBrk="1" hangingPunct="1">
              <a:buFontTx/>
              <a:buChar char="-"/>
            </a:pPr>
            <a:r>
              <a:rPr lang="en-US" sz="1800" b="1" smtClean="0">
                <a:solidFill>
                  <a:srgbClr val="0000FF"/>
                </a:solidFill>
                <a:ea typeface="Arial" charset="0"/>
                <a:cs typeface="Arial" charset="0"/>
                <a:sym typeface="Symbol" charset="2"/>
              </a:rPr>
              <a:t> Cross-frequency time delays/simultaneity</a:t>
            </a:r>
          </a:p>
          <a:p>
            <a:pPr marL="0" indent="0" eaLnBrk="1" hangingPunct="1">
              <a:buFontTx/>
              <a:buChar char="-"/>
            </a:pPr>
            <a:endParaRPr lang="en-US" sz="1800" b="1" smtClean="0">
              <a:solidFill>
                <a:srgbClr val="FAFF8A"/>
              </a:solidFill>
              <a:ea typeface="Arial" charset="0"/>
              <a:cs typeface="Arial" charset="0"/>
              <a:sym typeface="Symbol" charset="2"/>
            </a:endParaRPr>
          </a:p>
          <a:p>
            <a:pPr marL="0" indent="0" eaLnBrk="1" hangingPunct="1">
              <a:buFontTx/>
              <a:buChar char="-"/>
            </a:pPr>
            <a:endParaRPr lang="en-US" sz="2000" b="1" smtClean="0">
              <a:solidFill>
                <a:srgbClr val="FAFF8A"/>
              </a:solidFill>
              <a:ea typeface="Arial" charset="0"/>
              <a:cs typeface="Arial" charset="0"/>
              <a:sym typeface="Symbol" charset="2"/>
            </a:endParaRPr>
          </a:p>
          <a:p>
            <a:pPr marL="0" indent="0" eaLnBrk="1" hangingPunct="1">
              <a:buFontTx/>
              <a:buChar char="-"/>
            </a:pPr>
            <a:endParaRPr lang="en-US" sz="2000" b="1" smtClean="0">
              <a:solidFill>
                <a:srgbClr val="FAFF8A"/>
              </a:solidFill>
              <a:ea typeface="Arial" charset="0"/>
              <a:cs typeface="Arial" charset="0"/>
              <a:sym typeface="Symbol" charset="2"/>
            </a:endParaRPr>
          </a:p>
          <a:p>
            <a:pPr marL="0" indent="0" eaLnBrk="1" hangingPunct="1">
              <a:buFontTx/>
              <a:buChar char="-"/>
            </a:pPr>
            <a:endParaRPr lang="en-US" sz="2000" b="1" smtClean="0">
              <a:solidFill>
                <a:srgbClr val="FAFF8A"/>
              </a:solidFill>
              <a:ea typeface="Arial" charset="0"/>
              <a:cs typeface="Arial" charset="0"/>
              <a:sym typeface="Symbol" charset="2"/>
            </a:endParaRPr>
          </a:p>
          <a:p>
            <a:pPr marL="0" indent="0" eaLnBrk="1" hangingPunct="1">
              <a:buFontTx/>
              <a:buChar char="-"/>
            </a:pPr>
            <a:endParaRPr lang="en-US" sz="2000" b="1" smtClean="0">
              <a:solidFill>
                <a:srgbClr val="FFCC00"/>
              </a:solidFill>
              <a:sym typeface="Symbol" charset="2"/>
            </a:endParaRPr>
          </a:p>
        </p:txBody>
      </p:sp>
      <p:pic>
        <p:nvPicPr>
          <p:cNvPr id="8" name="Picture 4" descr="quasaremiscol5"/>
          <p:cNvPicPr>
            <a:picLocks noChangeAspect="1" noChangeArrowheads="1"/>
          </p:cNvPicPr>
          <p:nvPr/>
        </p:nvPicPr>
        <p:blipFill>
          <a:blip r:embed="rId3"/>
          <a:srcRect l="9033" t="14455" r="14454" b="42911"/>
          <a:stretch>
            <a:fillRect/>
          </a:stretch>
        </p:blipFill>
        <p:spPr bwMode="auto">
          <a:xfrm>
            <a:off x="4505431" y="4085741"/>
            <a:ext cx="4638569" cy="258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145917" y="4085741"/>
            <a:ext cx="208458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Model of a Blazar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44563"/>
            <a:ext cx="4585340" cy="47806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0906" y="5725243"/>
            <a:ext cx="3894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3C 454.3, from Jorstad et al. (ApJ, submitted)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6356" name="Text Box 4"/>
          <p:cNvSpPr txBox="1">
            <a:spLocks noChangeArrowheads="1"/>
          </p:cNvSpPr>
          <p:nvPr/>
        </p:nvSpPr>
        <p:spPr bwMode="auto">
          <a:xfrm>
            <a:off x="4343400" y="2252551"/>
            <a:ext cx="4800600" cy="1200329"/>
          </a:xfrm>
          <a:prstGeom prst="rect">
            <a:avLst/>
          </a:prstGeom>
          <a:solidFill>
            <a:srgbClr val="07027D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6075" indent="-346075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In 1510-089 rotation starts when major optical activity begins, ends when major optical activity ends &amp; superluminal blob passes through core</a:t>
            </a:r>
            <a:endParaRPr lang="en-US">
              <a:solidFill>
                <a:schemeClr val="bg1"/>
              </a:solidFill>
              <a:sym typeface="Symbol" charset="2"/>
            </a:endParaRPr>
          </a:p>
        </p:txBody>
      </p:sp>
      <p:pic>
        <p:nvPicPr>
          <p:cNvPr id="29701" name="Picture 5" descr="1510polrot"/>
          <p:cNvPicPr>
            <a:picLocks noChangeAspect="1" noChangeArrowheads="1"/>
          </p:cNvPicPr>
          <p:nvPr/>
        </p:nvPicPr>
        <p:blipFill>
          <a:blip r:embed="rId3"/>
          <a:srcRect l="2509" t="3763" r="36377" b="2509"/>
          <a:stretch>
            <a:fillRect/>
          </a:stretch>
        </p:blipFill>
        <p:spPr bwMode="auto">
          <a:xfrm>
            <a:off x="0" y="457200"/>
            <a:ext cx="417353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990600" y="3962400"/>
            <a:ext cx="1447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Direction of optical polarization</a:t>
            </a: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V="1">
            <a:off x="2716213" y="5440363"/>
            <a:ext cx="0" cy="838200"/>
          </a:xfrm>
          <a:prstGeom prst="line">
            <a:avLst/>
          </a:prstGeom>
          <a:noFill/>
          <a:ln w="38100">
            <a:solidFill>
              <a:srgbClr val="1522CC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943225" y="5334000"/>
            <a:ext cx="1143000" cy="942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1522CC"/>
                </a:solidFill>
              </a:rPr>
              <a:t>Time when blob passes through core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743200" y="838200"/>
            <a:ext cx="1447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solidFill>
                  <a:srgbClr val="CC0112"/>
                </a:solidFill>
              </a:rPr>
              <a:t>Flux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400"/>
              <a:t>Polarization</a:t>
            </a:r>
            <a:endParaRPr lang="en-US" sz="1400">
              <a:solidFill>
                <a:srgbClr val="CC0112"/>
              </a:solidFill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914400" y="10668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Optical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04800" y="64008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2009.0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429000" y="64008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2009.5</a:t>
            </a:r>
          </a:p>
        </p:txBody>
      </p:sp>
      <p:sp>
        <p:nvSpPr>
          <p:cNvPr id="356365" name="Text Box 13"/>
          <p:cNvSpPr txBox="1">
            <a:spLocks noChangeArrowheads="1"/>
          </p:cNvSpPr>
          <p:nvPr/>
        </p:nvSpPr>
        <p:spPr bwMode="auto">
          <a:xfrm>
            <a:off x="4343400" y="4056856"/>
            <a:ext cx="4800600" cy="2554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Model curve: blob following a spiral path through toroidal magnetic field in an accelerating flow</a:t>
            </a:r>
          </a:p>
          <a:p>
            <a:endParaRPr lang="en-US" sz="2000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  <a:sym typeface="Symbol" charset="2"/>
              </a:rPr>
              <a:t> </a:t>
            </a:r>
            <a:r>
              <a:rPr lang="en-US" sz="2000">
                <a:solidFill>
                  <a:schemeClr val="bg1"/>
                </a:solidFill>
              </a:rPr>
              <a:t>increases from 8 to 24, </a:t>
            </a:r>
            <a:r>
              <a:rPr lang="en-US" sz="2000">
                <a:solidFill>
                  <a:schemeClr val="bg1"/>
                </a:solidFill>
                <a:sym typeface="Symbol" charset="2"/>
              </a:rPr>
              <a:t> from 15 to 38</a:t>
            </a:r>
            <a:endParaRPr lang="en-US" sz="2000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Blob moves 0.3 pc/day as it nears core</a:t>
            </a:r>
          </a:p>
          <a:p>
            <a:endParaRPr lang="en-US" sz="2000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Core lies &gt; 17 pc from central engine</a:t>
            </a:r>
          </a:p>
        </p:txBody>
      </p:sp>
      <p:sp>
        <p:nvSpPr>
          <p:cNvPr id="356366" name="Line 14"/>
          <p:cNvSpPr>
            <a:spLocks noChangeShapeType="1"/>
          </p:cNvSpPr>
          <p:nvPr/>
        </p:nvSpPr>
        <p:spPr bwMode="auto">
          <a:xfrm>
            <a:off x="2514600" y="4267200"/>
            <a:ext cx="1828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2614613" y="5791200"/>
            <a:ext cx="209550" cy="0"/>
          </a:xfrm>
          <a:prstGeom prst="line">
            <a:avLst/>
          </a:prstGeom>
          <a:noFill/>
          <a:ln w="9525">
            <a:solidFill>
              <a:srgbClr val="1522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343400" y="605135"/>
            <a:ext cx="4800600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Rotations of optical (+ sometimes radio) polarization are common, especially during outbursts</a:t>
            </a:r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533400"/>
          </a:xfrm>
          <a:solidFill>
            <a:srgbClr val="000099"/>
          </a:solidFill>
        </p:spPr>
        <p:txBody>
          <a:bodyPr/>
          <a:lstStyle/>
          <a:p>
            <a:pPr eaLnBrk="1" hangingPunct="1"/>
            <a:r>
              <a:rPr lang="en-US" sz="2800">
                <a:solidFill>
                  <a:srgbClr val="FFFF00"/>
                </a:solidFill>
                <a:sym typeface="Symbol" charset="2"/>
              </a:rPr>
              <a:t>Rotation of Optical Polarization in</a:t>
            </a:r>
            <a:r>
              <a:rPr lang="en-US" sz="2800">
                <a:solidFill>
                  <a:srgbClr val="FFFF00"/>
                </a:solidFill>
              </a:rPr>
              <a:t> PKS 1510-089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685800"/>
          </a:xfrm>
          <a:solidFill>
            <a:srgbClr val="000099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smtClean="0">
                <a:solidFill>
                  <a:srgbClr val="FCFF85"/>
                </a:solidFill>
              </a:rPr>
              <a:t>Turbulence (or reconnection) Solution to Time-scales                          (see also Narayan &amp; Piran 2012)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  <a:solidFill>
            <a:srgbClr val="000099"/>
          </a:solidFill>
        </p:spPr>
        <p:txBody>
          <a:bodyPr/>
          <a:lstStyle/>
          <a:p>
            <a:pPr>
              <a:lnSpc>
                <a:spcPct val="90000"/>
              </a:lnSpc>
              <a:buFont typeface="Times" pitchFamily="1" charset="0"/>
              <a:buChar char="•"/>
            </a:pP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Need to understand that opening angle of jet is very narrow: ~ 0.1/Γ</a:t>
            </a:r>
            <a:r>
              <a:rPr lang="en-US" sz="2000" b="1" baseline="-25000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flow</a:t>
            </a: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 (Jorstad et al. 2005; Clausen-Brown et al. 2013)</a:t>
            </a:r>
          </a:p>
          <a:p>
            <a:pPr>
              <a:lnSpc>
                <a:spcPct val="90000"/>
              </a:lnSpc>
              <a:buNone/>
            </a:pP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  <a:sym typeface="Wingdings"/>
              </a:rPr>
              <a:t> </a:t>
            </a: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Half-width of jet at core ~ 0.1 </a:t>
            </a:r>
            <a:r>
              <a:rPr lang="en-US" sz="2000" b="1" i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d</a:t>
            </a: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(core,pc) Γ</a:t>
            </a:r>
            <a:r>
              <a:rPr lang="en-US" sz="2000" b="1" baseline="-25000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flow</a:t>
            </a:r>
            <a:r>
              <a:rPr lang="en-US" sz="2000" b="1" baseline="30000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-1</a:t>
            </a: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 pc</a:t>
            </a:r>
          </a:p>
          <a:p>
            <a:pPr>
              <a:lnSpc>
                <a:spcPct val="90000"/>
              </a:lnSpc>
              <a:buNone/>
            </a:pPr>
            <a:endParaRPr lang="en-US" sz="2000" b="1" smtClean="0">
              <a:solidFill>
                <a:schemeClr val="bg1"/>
              </a:solidFill>
              <a:ea typeface="Arial Unicode MS" pitchFamily="1" charset="0"/>
              <a:cs typeface="Arial Unicode MS" pitchFamily="1" charset="0"/>
            </a:endParaRPr>
          </a:p>
          <a:p>
            <a:pPr>
              <a:lnSpc>
                <a:spcPct val="90000"/>
              </a:lnSpc>
              <a:buFont typeface="Times" pitchFamily="1" charset="0"/>
              <a:buChar char="•"/>
            </a:pP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If filling factor </a:t>
            </a:r>
            <a:r>
              <a:rPr lang="en-US" sz="2000" b="1" i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f</a:t>
            </a: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 of cells with electrons of high enough energy to emit at at optical/gamma-ray frequencies is low or blob doesn’t cover entire jet cross-section, time-scale of variability can be very short:</a:t>
            </a:r>
          </a:p>
          <a:p>
            <a:pPr>
              <a:lnSpc>
                <a:spcPct val="90000"/>
              </a:lnSpc>
              <a:buNone/>
            </a:pPr>
            <a:endParaRPr lang="en-US" sz="2000" b="1" smtClean="0">
              <a:solidFill>
                <a:schemeClr val="bg1"/>
              </a:solidFill>
              <a:ea typeface="Arial Unicode MS" pitchFamily="1" charset="0"/>
              <a:cs typeface="Arial Unicode MS" pitchFamily="1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000" b="1" i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      t</a:t>
            </a:r>
            <a:r>
              <a:rPr lang="en-US" sz="2000" b="1" baseline="-25000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var</a:t>
            </a: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 ~ 120 </a:t>
            </a:r>
            <a:r>
              <a:rPr lang="en-US" sz="2000" b="1" i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f</a:t>
            </a:r>
            <a:r>
              <a:rPr lang="en-US" sz="2000" b="1" baseline="30000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1/2</a:t>
            </a: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  (1+z) (Γ</a:t>
            </a:r>
            <a:r>
              <a:rPr lang="en-US" sz="2000" b="1" baseline="-25000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flow</a:t>
            </a: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 δ</a:t>
            </a:r>
            <a:r>
              <a:rPr lang="en-US" sz="2000" b="1" baseline="-25000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flow</a:t>
            </a: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 δ</a:t>
            </a:r>
            <a:r>
              <a:rPr lang="en-US" sz="2000" b="1" baseline="-25000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turb</a:t>
            </a: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)</a:t>
            </a:r>
            <a:r>
              <a:rPr lang="en-US" sz="2000" b="1" baseline="30000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-1</a:t>
            </a: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 </a:t>
            </a:r>
            <a:r>
              <a:rPr lang="en-US" sz="2000" b="1" i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d</a:t>
            </a: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(core,pc) days</a:t>
            </a:r>
          </a:p>
          <a:p>
            <a:pPr>
              <a:lnSpc>
                <a:spcPct val="90000"/>
              </a:lnSpc>
              <a:buNone/>
            </a:pPr>
            <a:endParaRPr lang="en-US" sz="2000" b="1" smtClean="0">
              <a:solidFill>
                <a:schemeClr val="bg1"/>
              </a:solidFill>
              <a:ea typeface="Arial Unicode MS" pitchFamily="1" charset="0"/>
              <a:cs typeface="Arial Unicode MS" pitchFamily="1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For </a:t>
            </a:r>
            <a:r>
              <a:rPr lang="en-US" sz="2000" b="1" i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f</a:t>
            </a: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 ~ 0.1, z ~ 0.5, Γ</a:t>
            </a:r>
            <a:r>
              <a:rPr lang="en-US" sz="2000" b="1" baseline="-25000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flow</a:t>
            </a: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 ~ δ</a:t>
            </a:r>
            <a:r>
              <a:rPr lang="en-US" sz="2000" b="1" baseline="-25000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flow</a:t>
            </a: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 ~ 30, δ</a:t>
            </a:r>
            <a:r>
              <a:rPr lang="en-US" sz="2000" b="1" baseline="-25000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turb</a:t>
            </a: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 ~ 2, </a:t>
            </a:r>
            <a:r>
              <a:rPr lang="en-US" sz="2000" b="1" i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d</a:t>
            </a: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(core) ~ 10 pc,</a:t>
            </a:r>
          </a:p>
          <a:p>
            <a:pPr>
              <a:lnSpc>
                <a:spcPct val="90000"/>
              </a:lnSpc>
              <a:buNone/>
            </a:pP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   </a:t>
            </a:r>
          </a:p>
          <a:p>
            <a:pPr>
              <a:lnSpc>
                <a:spcPct val="90000"/>
              </a:lnSpc>
              <a:buNone/>
            </a:pP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  </a:t>
            </a:r>
            <a:r>
              <a:rPr lang="en-US" sz="2000" b="1" i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 t</a:t>
            </a:r>
            <a:r>
              <a:rPr lang="en-US" sz="2000" b="1" baseline="-25000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var</a:t>
            </a: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</a:rPr>
              <a:t> ~ 0.3 days</a:t>
            </a:r>
          </a:p>
          <a:p>
            <a:pPr>
              <a:lnSpc>
                <a:spcPct val="90000"/>
              </a:lnSpc>
              <a:buNone/>
            </a:pPr>
            <a:endParaRPr lang="en-US" sz="2000" b="1" smtClean="0">
              <a:solidFill>
                <a:schemeClr val="bg1"/>
              </a:solidFill>
              <a:ea typeface="Arial Unicode MS" pitchFamily="1" charset="0"/>
              <a:cs typeface="Arial Unicode MS" pitchFamily="1" charset="0"/>
              <a:sym typeface="Wingdings"/>
            </a:endParaRPr>
          </a:p>
          <a:p>
            <a:pPr>
              <a:lnSpc>
                <a:spcPct val="90000"/>
              </a:lnSpc>
              <a:buNone/>
            </a:pPr>
            <a:r>
              <a:rPr lang="en-US" sz="2000" b="1" smtClean="0">
                <a:solidFill>
                  <a:schemeClr val="bg1"/>
                </a:solidFill>
                <a:ea typeface="Arial Unicode MS" pitchFamily="1" charset="0"/>
                <a:cs typeface="Arial Unicode MS" pitchFamily="1" charset="0"/>
                <a:sym typeface="Wingdings"/>
              </a:rPr>
              <a:t> Minutes for smaller, less distant blazars like TeV BL Lac objects</a:t>
            </a:r>
            <a:endParaRPr lang="en-US" sz="2000" b="1" smtClean="0">
              <a:solidFill>
                <a:schemeClr val="bg1"/>
              </a:solidFill>
              <a:ea typeface="Arial Unicode MS" pitchFamily="1" charset="0"/>
              <a:cs typeface="Arial Unicode MS" pitchFamily="1" charset="0"/>
            </a:endParaRPr>
          </a:p>
          <a:p>
            <a:pPr>
              <a:lnSpc>
                <a:spcPct val="90000"/>
              </a:lnSpc>
              <a:buNone/>
            </a:pPr>
            <a:endParaRPr lang="en-US" sz="2000" b="1" smtClean="0">
              <a:solidFill>
                <a:schemeClr val="bg1"/>
              </a:solidFill>
              <a:ea typeface="Arial Unicode MS" pitchFamily="1" charset="0"/>
              <a:cs typeface="Arial Unicode M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9144001" cy="715963"/>
          </a:xfrm>
          <a:solidFill>
            <a:srgbClr val="00008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smtClean="0">
                <a:solidFill>
                  <a:schemeClr val="bg1"/>
                </a:solidFill>
              </a:rPr>
              <a:t>Fermi Light Curves: γ-ray Flux for Every Blazar Every 3 Hours</a:t>
            </a:r>
            <a:endParaRPr lang="en-US" sz="3200" smtClean="0">
              <a:solidFill>
                <a:srgbClr val="000099"/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0" y="715963"/>
            <a:ext cx="9144000" cy="1570037"/>
          </a:xfrm>
          <a:prstGeom prst="rect">
            <a:avLst/>
          </a:prstGeom>
          <a:ln>
            <a:solidFill>
              <a:srgbClr val="003366"/>
            </a:solidFill>
          </a:ln>
          <a:effectLst>
            <a:prstShdw prst="shdw17" dist="17961" dir="2700000">
              <a:srgbClr val="001F3D">
                <a:alpha val="74997"/>
              </a:srgbClr>
            </a:prst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endParaRPr lang="en-US" sz="240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" charset="2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" charset="2"/>
            </a:endParaRPr>
          </a:p>
        </p:txBody>
      </p:sp>
      <p:pic>
        <p:nvPicPr>
          <p:cNvPr id="6" name="Fermi_North.m4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92454" y="900016"/>
            <a:ext cx="9594644" cy="5957984"/>
          </a:xfrm>
          <a:prstGeom prst="rect">
            <a:avLst/>
          </a:prstGeom>
        </p:spPr>
      </p:pic>
      <p:pic>
        <p:nvPicPr>
          <p:cNvPr id="7" name="Picture 6" descr="Fermi_spacecraft.jpg"/>
          <p:cNvPicPr>
            <a:picLocks noChangeAspect="1"/>
          </p:cNvPicPr>
          <p:nvPr/>
        </p:nvPicPr>
        <p:blipFill>
          <a:blip r:embed="rId5"/>
          <a:srcRect r="7912"/>
          <a:stretch>
            <a:fillRect/>
          </a:stretch>
        </p:blipFill>
        <p:spPr>
          <a:xfrm>
            <a:off x="892454" y="900016"/>
            <a:ext cx="2053596" cy="2450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777162" cy="450850"/>
          </a:xfrm>
        </p:spPr>
        <p:txBody>
          <a:bodyPr lIns="0" tIns="0" rIns="0" bIns="0">
            <a:spAutoFit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GB" b="1"/>
              <a:t>     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9144000" cy="515211"/>
          </a:xfrm>
          <a:prstGeom prst="rect">
            <a:avLst/>
          </a:prstGeom>
          <a:solidFill>
            <a:srgbClr val="000099"/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of Complexity: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3C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279 (Hayashida et al. 2012, ApJ)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5211"/>
            <a:ext cx="4318000" cy="4051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6786" y="4042766"/>
            <a:ext cx="3066970" cy="14091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91874" y="4566511"/>
            <a:ext cx="18490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/>
              <a:t>Top:</a:t>
            </a:r>
            <a:r>
              <a:rPr lang="en-US" sz="1400"/>
              <a:t> Gamma-optical DCF, &lt;0 means gamma leads</a:t>
            </a:r>
          </a:p>
          <a:p>
            <a:endParaRPr lang="en-US" sz="1400"/>
          </a:p>
          <a:p>
            <a:r>
              <a:rPr lang="en-US" sz="1400" i="1"/>
              <a:t>Bottom:</a:t>
            </a:r>
            <a:r>
              <a:rPr lang="en-US" sz="1400"/>
              <a:t> gamma/X-ray DCF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6786" y="5405099"/>
            <a:ext cx="2995088" cy="14836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000" y="810875"/>
            <a:ext cx="4826000" cy="32318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4566511"/>
            <a:ext cx="431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Correlations:</a:t>
            </a:r>
          </a:p>
          <a:p>
            <a:r>
              <a:rPr lang="en-US"/>
              <a:t>- Complex or very weak</a:t>
            </a:r>
          </a:p>
          <a:p>
            <a:r>
              <a:rPr lang="en-US"/>
              <a:t>- Time delays vary</a:t>
            </a:r>
          </a:p>
          <a:p>
            <a:endParaRPr lang="en-US"/>
          </a:p>
          <a:p>
            <a:r>
              <a:rPr lang="en-US"/>
              <a:t>SEDs:</a:t>
            </a:r>
          </a:p>
          <a:p>
            <a:r>
              <a:rPr lang="en-US"/>
              <a:t>- Double hump (synchrotron, IC)</a:t>
            </a:r>
          </a:p>
          <a:p>
            <a:r>
              <a:rPr lang="en-US"/>
              <a:t>- Gamma-ray flux can be ~ 2 orders of magnitude higher than X-ray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777162" cy="450850"/>
          </a:xfrm>
        </p:spPr>
        <p:txBody>
          <a:bodyPr lIns="0" tIns="0" rIns="0" bIns="0">
            <a:spAutoFit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GB" b="1"/>
              <a:t>     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009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More Comprehensive Approach: Add VLBI Imaging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081087"/>
            <a:ext cx="9144000" cy="563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en-US" sz="2400" b="1">
                <a:solidFill>
                  <a:srgbClr val="0000FF"/>
                </a:solidFill>
              </a:rPr>
              <a:t>We can use sequences of VLBA images to relate multi-waveband variations with physical structures in the jet</a:t>
            </a:r>
          </a:p>
          <a:p>
            <a:pPr>
              <a:buFontTx/>
              <a:buChar char="-"/>
            </a:pPr>
            <a:r>
              <a:rPr lang="en-US" sz="2400" b="1">
                <a:solidFill>
                  <a:srgbClr val="0000FF"/>
                </a:solidFill>
              </a:rPr>
              <a:t> Comes with polarization maps to compare with optical pol.</a:t>
            </a:r>
          </a:p>
          <a:p>
            <a:pPr>
              <a:buFontTx/>
              <a:buChar char="-"/>
            </a:pPr>
            <a:endParaRPr lang="en-US" sz="2400" b="1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r>
              <a:rPr lang="en-US" sz="2400"/>
              <a:t> Unfortunately, the NSF plans to “divest” the VLBA after this year, i.e., close it down &amp; dismantle the antennas, unless non-NSF funds can be found for its operations (~ $5M/year)</a:t>
            </a:r>
          </a:p>
          <a:p>
            <a:endParaRPr lang="en-US" sz="2400"/>
          </a:p>
          <a:p>
            <a:pPr>
              <a:buFontTx/>
              <a:buChar char="-"/>
            </a:pPr>
            <a:r>
              <a:rPr lang="en-US" sz="2400"/>
              <a:t> Also, Fermi is under serious financial stress, with a large cut in operations &amp; guest investigator funds next year</a:t>
            </a:r>
          </a:p>
          <a:p>
            <a:pPr>
              <a:buFontTx/>
              <a:buChar char="-"/>
            </a:pPr>
            <a:endParaRPr lang="en-US" sz="2400"/>
          </a:p>
          <a:p>
            <a:pPr>
              <a:buFontTx/>
              <a:buChar char="-"/>
            </a:pPr>
            <a:r>
              <a:rPr lang="en-US" sz="2400"/>
              <a:t> NASA has already shut down RXTE &amp; U. Michigan has shut down UMRAO while they were still working well</a:t>
            </a:r>
          </a:p>
          <a:p>
            <a:pPr>
              <a:buFontTx/>
              <a:buChar char="-"/>
            </a:pPr>
            <a:endParaRPr lang="en-US" sz="2400">
              <a:solidFill>
                <a:srgbClr val="0000FF"/>
              </a:solidFill>
            </a:endParaRPr>
          </a:p>
          <a:p>
            <a:r>
              <a:rPr lang="en-US" sz="2400" b="1">
                <a:solidFill>
                  <a:srgbClr val="0000FF"/>
                </a:solidFill>
                <a:sym typeface="Wingdings"/>
              </a:rPr>
              <a:t> </a:t>
            </a:r>
            <a:r>
              <a:rPr lang="en-US" sz="2400" b="1">
                <a:solidFill>
                  <a:srgbClr val="0000FF"/>
                </a:solidFill>
              </a:rPr>
              <a:t>We need to make an even stronger case for jet studies!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0857"/>
            <a:ext cx="8229600" cy="7159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000090"/>
                </a:solidFill>
              </a:rPr>
              <a:t>The VLBA Images Gamma-ray Emitting Region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44935" y="944563"/>
            <a:ext cx="2399065" cy="5084714"/>
          </a:xfrm>
          <a:solidFill>
            <a:schemeClr val="bg1"/>
          </a:solidFill>
          <a:ln>
            <a:solidFill>
              <a:srgbClr val="003366"/>
            </a:solidFill>
          </a:ln>
          <a:effectLst>
            <a:prstShdw prst="shdw17" dist="17961" dir="2700000">
              <a:srgbClr val="001F3D">
                <a:alpha val="74997"/>
              </a:srgbClr>
            </a:prstShdw>
          </a:effectLst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 b="1" smtClean="0">
                <a:ea typeface="Arial" charset="0"/>
                <a:cs typeface="Arial" charset="0"/>
                <a:sym typeface="Symbol" charset="2"/>
              </a:rPr>
              <a:t>8 mm outbursts start before gamma-ray flares (Lähteenmäki &amp; Valtaoja 2003, León-Tavares et al. 2011)</a:t>
            </a:r>
          </a:p>
          <a:p>
            <a:pPr marL="0" indent="0" eaLnBrk="1" hangingPunct="1">
              <a:buFontTx/>
              <a:buNone/>
            </a:pPr>
            <a:endParaRPr lang="en-US" sz="2000" b="1" smtClean="0">
              <a:solidFill>
                <a:srgbClr val="FAFF8A"/>
              </a:solidFill>
              <a:ea typeface="Arial" charset="0"/>
              <a:cs typeface="Arial" charset="0"/>
              <a:sym typeface="Symbol" charset="2"/>
            </a:endParaRPr>
          </a:p>
          <a:p>
            <a:pPr marL="0" indent="0">
              <a:buNone/>
            </a:pPr>
            <a:r>
              <a:rPr lang="en-US" sz="2000" b="1" smtClean="0">
                <a:ea typeface="Arial" charset="0"/>
                <a:cs typeface="Arial" charset="0"/>
                <a:sym typeface="Symbol" charset="2"/>
              </a:rPr>
              <a:t>Events in VLBI core at 43 GHz occur before/during gamma-ray flares  (Jorstad et al. 2001)</a:t>
            </a:r>
          </a:p>
          <a:p>
            <a:pPr marL="0" indent="0" eaLnBrk="1" hangingPunct="1">
              <a:buFontTx/>
              <a:buChar char="-"/>
            </a:pPr>
            <a:endParaRPr lang="en-US" sz="2000" b="1" smtClean="0">
              <a:solidFill>
                <a:srgbClr val="FAFF8A"/>
              </a:solidFill>
              <a:ea typeface="Arial" charset="0"/>
              <a:cs typeface="Arial" charset="0"/>
              <a:sym typeface="Symbol" charset="2"/>
            </a:endParaRPr>
          </a:p>
          <a:p>
            <a:pPr marL="0" indent="0" eaLnBrk="1" hangingPunct="1">
              <a:buFontTx/>
              <a:buChar char="-"/>
            </a:pPr>
            <a:endParaRPr lang="en-US" sz="2000" b="1" smtClean="0">
              <a:solidFill>
                <a:srgbClr val="FAFF8A"/>
              </a:solidFill>
              <a:ea typeface="Arial" charset="0"/>
              <a:cs typeface="Arial" charset="0"/>
              <a:sym typeface="Symbol" charset="2"/>
            </a:endParaRPr>
          </a:p>
          <a:p>
            <a:pPr marL="0" indent="0" eaLnBrk="1" hangingPunct="1">
              <a:buFontTx/>
              <a:buChar char="-"/>
            </a:pPr>
            <a:endParaRPr lang="en-US" sz="2000" b="1" smtClean="0">
              <a:solidFill>
                <a:srgbClr val="FAFF8A"/>
              </a:solidFill>
              <a:ea typeface="Arial" charset="0"/>
              <a:cs typeface="Arial" charset="0"/>
              <a:sym typeface="Symbol" charset="2"/>
            </a:endParaRPr>
          </a:p>
          <a:p>
            <a:pPr marL="0" indent="0" eaLnBrk="1" hangingPunct="1">
              <a:buFontTx/>
              <a:buChar char="-"/>
            </a:pPr>
            <a:endParaRPr lang="en-US" sz="2000" b="1" smtClean="0">
              <a:solidFill>
                <a:srgbClr val="FFCC00"/>
              </a:solidFill>
              <a:sym typeface="Symbol" charset="2"/>
            </a:endParaRPr>
          </a:p>
        </p:txBody>
      </p:sp>
      <p:pic>
        <p:nvPicPr>
          <p:cNvPr id="10" name="Picture 9" descr="3c454gxom08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5" y="944563"/>
            <a:ext cx="4423316" cy="5084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431" y="776820"/>
            <a:ext cx="2239504" cy="602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1" descr="3c454dec10smallbeam.jpg"/>
          <p:cNvPicPr>
            <a:picLocks noChangeAspect="1"/>
          </p:cNvPicPr>
          <p:nvPr/>
        </p:nvPicPr>
        <p:blipFill>
          <a:blip r:embed="rId3"/>
          <a:srcRect t="32545" b="36745"/>
          <a:stretch>
            <a:fillRect/>
          </a:stretch>
        </p:blipFill>
        <p:spPr bwMode="auto">
          <a:xfrm>
            <a:off x="5238750" y="5334000"/>
            <a:ext cx="38735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7318" name="Rectangle 6"/>
          <p:cNvSpPr>
            <a:spLocks noChangeArrowheads="1"/>
          </p:cNvSpPr>
          <p:nvPr/>
        </p:nvSpPr>
        <p:spPr bwMode="auto">
          <a:xfrm>
            <a:off x="0" y="0"/>
            <a:ext cx="5230813" cy="9144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latin typeface="Arial" charset="0"/>
              </a:rPr>
              <a:t>3C 454.3: All wavebands down to mm-wave peaked within 1 day during flare in VLBI core</a:t>
            </a:r>
            <a:endParaRPr lang="en-US" sz="200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35844" name="Picture 6" descr="3c454nov10a_hr.gif"/>
          <p:cNvPicPr>
            <a:picLocks noChangeAspect="1"/>
          </p:cNvPicPr>
          <p:nvPr/>
        </p:nvPicPr>
        <p:blipFill>
          <a:blip r:embed="rId4"/>
          <a:srcRect t="27663" b="38654"/>
          <a:stretch>
            <a:fillRect/>
          </a:stretch>
        </p:blipFill>
        <p:spPr bwMode="auto">
          <a:xfrm>
            <a:off x="5230813" y="609600"/>
            <a:ext cx="3967162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7"/>
          <p:cNvSpPr txBox="1">
            <a:spLocks noChangeArrowheads="1"/>
          </p:cNvSpPr>
          <p:nvPr/>
        </p:nvSpPr>
        <p:spPr bwMode="auto">
          <a:xfrm>
            <a:off x="5486400" y="1981200"/>
            <a:ext cx="3657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RJD=5502, 1 Nov 2010; core: 10.3 Jy</a:t>
            </a:r>
          </a:p>
        </p:txBody>
      </p:sp>
      <p:pic>
        <p:nvPicPr>
          <p:cNvPr id="35846" name="Picture 8" descr="3c454nov10b_hr.gif"/>
          <p:cNvPicPr>
            <a:picLocks noChangeAspect="1"/>
          </p:cNvPicPr>
          <p:nvPr/>
        </p:nvPicPr>
        <p:blipFill>
          <a:blip r:embed="rId5"/>
          <a:srcRect l="3784" t="27663" r="18922" b="38654"/>
          <a:stretch>
            <a:fillRect/>
          </a:stretch>
        </p:blipFill>
        <p:spPr bwMode="auto">
          <a:xfrm>
            <a:off x="5065713" y="2286000"/>
            <a:ext cx="3830637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Box 9"/>
          <p:cNvSpPr txBox="1">
            <a:spLocks noChangeArrowheads="1"/>
          </p:cNvSpPr>
          <p:nvPr/>
        </p:nvSpPr>
        <p:spPr bwMode="auto">
          <a:xfrm>
            <a:off x="5334000" y="3581400"/>
            <a:ext cx="358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RJD=5507, 6 Nov 2010; core: 14.1 Jy</a:t>
            </a:r>
          </a:p>
        </p:txBody>
      </p:sp>
      <p:pic>
        <p:nvPicPr>
          <p:cNvPr id="35848" name="Picture 11" descr="3c454nov10c_hr.gif"/>
          <p:cNvPicPr>
            <a:picLocks noChangeAspect="1"/>
          </p:cNvPicPr>
          <p:nvPr/>
        </p:nvPicPr>
        <p:blipFill>
          <a:blip r:embed="rId6"/>
          <a:srcRect t="31831" b="40926"/>
          <a:stretch>
            <a:fillRect/>
          </a:stretch>
        </p:blipFill>
        <p:spPr bwMode="auto">
          <a:xfrm>
            <a:off x="5248275" y="3962400"/>
            <a:ext cx="3881438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TextBox 12"/>
          <p:cNvSpPr txBox="1">
            <a:spLocks noChangeArrowheads="1"/>
          </p:cNvSpPr>
          <p:nvPr/>
        </p:nvSpPr>
        <p:spPr bwMode="auto">
          <a:xfrm>
            <a:off x="5410200" y="4953000"/>
            <a:ext cx="3733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RJD=5513, 12 Nov 2010; core: 14.2 Jy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932237" y="4068763"/>
            <a:ext cx="5394325" cy="0"/>
          </a:xfrm>
          <a:prstGeom prst="line">
            <a:avLst/>
          </a:prstGeom>
          <a:ln w="127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51" name="TextBox 12"/>
          <p:cNvSpPr txBox="1">
            <a:spLocks noChangeArrowheads="1"/>
          </p:cNvSpPr>
          <p:nvPr/>
        </p:nvSpPr>
        <p:spPr bwMode="auto">
          <a:xfrm>
            <a:off x="5562600" y="6400800"/>
            <a:ext cx="3733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RJD=5535, 4 Dec 2010; core: 17.7 Jy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6934200" y="914400"/>
            <a:ext cx="762000" cy="381000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53" name="TextBox 20"/>
          <p:cNvSpPr txBox="1">
            <a:spLocks noChangeArrowheads="1"/>
          </p:cNvSpPr>
          <p:nvPr/>
        </p:nvSpPr>
        <p:spPr bwMode="auto">
          <a:xfrm>
            <a:off x="7696200" y="609600"/>
            <a:ext cx="1447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Knot ejected in late 2009, </a:t>
            </a:r>
          </a:p>
          <a:p>
            <a:r>
              <a:rPr lang="en-US" sz="1600">
                <a:solidFill>
                  <a:srgbClr val="FF0000"/>
                </a:solidFill>
              </a:rPr>
              <a:t>   v</a:t>
            </a:r>
            <a:r>
              <a:rPr lang="en-US" sz="1600" baseline="-25000">
                <a:solidFill>
                  <a:srgbClr val="FF0000"/>
                </a:solidFill>
              </a:rPr>
              <a:t>app</a:t>
            </a:r>
            <a:r>
              <a:rPr lang="en-US" sz="1600">
                <a:solidFill>
                  <a:srgbClr val="FF0000"/>
                </a:solidFill>
              </a:rPr>
              <a:t> = 10c</a:t>
            </a:r>
          </a:p>
        </p:txBody>
      </p:sp>
      <p:pic>
        <p:nvPicPr>
          <p:cNvPr id="35854" name="Picture 21" descr="3c454gxom10a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914400"/>
            <a:ext cx="362682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300853" y="5681524"/>
            <a:ext cx="14156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3366FF"/>
                </a:solidFill>
              </a:rPr>
              <a:t>Nov. 20, 2010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21049" y="101769"/>
            <a:ext cx="31943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</a:rPr>
              <a:t>VLBA images at 7 mm wavelength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1332" y="2397514"/>
            <a:ext cx="91923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</a:rPr>
              <a:t> </a:t>
            </a:r>
            <a:r>
              <a:rPr lang="en-US" sz="1600"/>
              <a:t>X-ray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1332" y="3750261"/>
            <a:ext cx="77609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/>
              <a:t>R-band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3498" y="4995446"/>
            <a:ext cx="117505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/>
              <a:t>230 GHz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97601" y="6513711"/>
            <a:ext cx="2033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Wehrle et al. (2012 ApJ)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457200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sz="2800" b="1" smtClean="0">
                <a:solidFill>
                  <a:srgbClr val="0000FF"/>
                </a:solidFill>
                <a:ea typeface="ＭＳ Ｐゴシック" pitchFamily="1" charset="-128"/>
                <a:cs typeface="ＭＳ Ｐゴシック" pitchFamily="1" charset="-128"/>
              </a:rPr>
              <a:t>Behavior of Jet during γ-ray Flares in 34 Blazars over 4 Years</a:t>
            </a:r>
          </a:p>
        </p:txBody>
      </p:sp>
      <p:sp>
        <p:nvSpPr>
          <p:cNvPr id="39939" name="TextBox 18"/>
          <p:cNvSpPr txBox="1">
            <a:spLocks noChangeArrowheads="1"/>
          </p:cNvSpPr>
          <p:nvPr/>
        </p:nvSpPr>
        <p:spPr bwMode="auto">
          <a:xfrm>
            <a:off x="5019766" y="762000"/>
            <a:ext cx="4124234" cy="452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b="1">
              <a:solidFill>
                <a:srgbClr val="FF0000"/>
              </a:solidFill>
            </a:endParaRPr>
          </a:p>
          <a:p>
            <a:pPr>
              <a:buFont typeface="Wingdings" pitchFamily="1" charset="2"/>
              <a:buChar char="à"/>
            </a:pPr>
            <a:r>
              <a:rPr lang="en-US" b="1">
                <a:solidFill>
                  <a:srgbClr val="FF0000"/>
                </a:solidFill>
                <a:sym typeface="Wingdings" pitchFamily="1" charset="2"/>
              </a:rPr>
              <a:t> Of </a:t>
            </a:r>
            <a:r>
              <a:rPr lang="en-US" b="1">
                <a:solidFill>
                  <a:srgbClr val="FF0000"/>
                </a:solidFill>
              </a:rPr>
              <a:t>62 γ-ray flares, 48 (77%) are simultaneous (within uncertainties) with a new superluminal knot or a major outburst in the core at 7 mm</a:t>
            </a:r>
          </a:p>
          <a:p>
            <a:pPr>
              <a:buFont typeface="Wingdings" pitchFamily="1" charset="2"/>
              <a:buChar char="à"/>
            </a:pPr>
            <a:endParaRPr lang="en-US" b="1">
              <a:solidFill>
                <a:srgbClr val="FF0000"/>
              </a:solidFill>
            </a:endParaRPr>
          </a:p>
          <a:p>
            <a:r>
              <a:rPr lang="en-US" b="1">
                <a:solidFill>
                  <a:srgbClr val="FF0000"/>
                </a:solidFill>
              </a:rPr>
              <a:t>(Both jet + gamma-ray emission are quiescent over 4 years in 5 sources &amp; 86% of all sources have contemporaneous γ-ray &amp; mm-wave quiescent periods)</a:t>
            </a:r>
          </a:p>
          <a:p>
            <a:endParaRPr lang="en-US" b="1">
              <a:solidFill>
                <a:srgbClr val="0000FF"/>
              </a:solidFill>
            </a:endParaRPr>
          </a:p>
          <a:p>
            <a:pPr>
              <a:buFont typeface="Wingdings" pitchFamily="1" charset="2"/>
              <a:buChar char="à"/>
            </a:pPr>
            <a:r>
              <a:rPr lang="en-US" b="1">
                <a:solidFill>
                  <a:srgbClr val="0000FF"/>
                </a:solidFill>
              </a:rPr>
              <a:t> Even accounting for chance coincidences, &gt; 50% of  γ-ray flares occur in the “core” seen in 7 mm images, parsecs from the black hole</a:t>
            </a:r>
          </a:p>
          <a:p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9766" y="5080222"/>
            <a:ext cx="4124234" cy="1200329"/>
          </a:xfrm>
          <a:prstGeom prst="rect">
            <a:avLst/>
          </a:prstGeom>
          <a:noFill/>
          <a:ln>
            <a:solidFill>
              <a:srgbClr val="098009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ym typeface="Wingdings"/>
              </a:rPr>
              <a:t> </a:t>
            </a:r>
            <a:r>
              <a:rPr lang="en-US" b="1"/>
              <a:t>γ-ray light curves (blue), “core” light curve at 7 mm (red), &amp; times of new superluminal knots (yellow) for 30 of the blazars in the sample</a:t>
            </a:r>
          </a:p>
        </p:txBody>
      </p:sp>
      <p:pic>
        <p:nvPicPr>
          <p:cNvPr id="6" name="Picture 5" descr="q1_gamma+co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8054"/>
            <a:ext cx="5019766" cy="53116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762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Blue: γ-ray flux</a:t>
            </a:r>
            <a:r>
              <a:rPr lang="en-US" b="1"/>
              <a:t> </a:t>
            </a:r>
            <a:r>
              <a:rPr lang="en-US"/>
              <a:t>   </a:t>
            </a:r>
            <a:r>
              <a:rPr lang="en-US" b="1">
                <a:solidFill>
                  <a:srgbClr val="FF0000"/>
                </a:solidFill>
              </a:rPr>
              <a:t>Red: mm-wave “core” flux</a:t>
            </a:r>
            <a:r>
              <a:rPr lang="en-US"/>
              <a:t>     Yellow shading: new superluminal knot “ejected”</a:t>
            </a:r>
          </a:p>
        </p:txBody>
      </p:sp>
      <p:pic>
        <p:nvPicPr>
          <p:cNvPr id="8" name="Picture 7" descr="q2_gamma+co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70" y="1378054"/>
            <a:ext cx="5050136" cy="5311871"/>
          </a:xfrm>
          <a:prstGeom prst="rect">
            <a:avLst/>
          </a:prstGeom>
        </p:spPr>
      </p:pic>
      <p:pic>
        <p:nvPicPr>
          <p:cNvPr id="9" name="Picture 8" descr="bls_gamma+co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7840"/>
            <a:ext cx="5029419" cy="53219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29419" y="6280551"/>
            <a:ext cx="4114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Marscher et al. 2012, Fermi &amp; Jansky proc.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19001</TotalTime>
  <Words>2828</Words>
  <Application>Microsoft Macintosh PowerPoint</Application>
  <PresentationFormat>On-screen Show (4:3)</PresentationFormat>
  <Paragraphs>303</Paragraphs>
  <Slides>31</Slides>
  <Notes>30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   Multi-waveband Behavior of Blazars</vt:lpstr>
      <vt:lpstr>Disclaimer</vt:lpstr>
      <vt:lpstr>The Great Hope of Multi-waveband Variability Studies</vt:lpstr>
      <vt:lpstr>Fermi Light Curves: γ-ray Flux for Every Blazar Every 3 Hours</vt:lpstr>
      <vt:lpstr>Slide 5</vt:lpstr>
      <vt:lpstr>Slide 6</vt:lpstr>
      <vt:lpstr>The VLBA Images Gamma-ray Emitting Region</vt:lpstr>
      <vt:lpstr>Slide 8</vt:lpstr>
      <vt:lpstr>Behavior of Jet during γ-ray Flares in 34 Blazars over 4 Years</vt:lpstr>
      <vt:lpstr>Slide 10</vt:lpstr>
      <vt:lpstr>Slide 11</vt:lpstr>
      <vt:lpstr>Quasar PKS 1510-089: first 140 days of 2009</vt:lpstr>
      <vt:lpstr>Sites of -ray Flares in PKS 1510-089 (Marscher et al. 2010 ApJL)</vt:lpstr>
      <vt:lpstr>BL Lac: Sketch</vt:lpstr>
      <vt:lpstr>Slide 15</vt:lpstr>
      <vt:lpstr>Slide 16</vt:lpstr>
      <vt:lpstr>Slide 17</vt:lpstr>
      <vt:lpstr>Slide 18</vt:lpstr>
      <vt:lpstr> - Radio-intermediate BL Lac objects         Mkn421 light curves  (Acciari et al. 2011 ApJ, 738, 25)  Typical TeV-emitting BL Lac object X-ray emission consistent with synchrotron radiation by ~TeV electrons  Usually – but not always – TeV variations are essentially simultaneous with X-ray variations</vt:lpstr>
      <vt:lpstr>Break in Synchrotron Spectrum</vt:lpstr>
      <vt:lpstr>Problem: Intra-day Variability on Parsec Scales</vt:lpstr>
      <vt:lpstr>Slide 22</vt:lpstr>
      <vt:lpstr>Blazars: Power-law PSDs  Noise process</vt:lpstr>
      <vt:lpstr>Blazar BL Lacertae in 2011 </vt:lpstr>
      <vt:lpstr>Slide 25</vt:lpstr>
      <vt:lpstr>Turbulent Extreme Multi-zone (TEMZ) Model (Marscher 2012)</vt:lpstr>
      <vt:lpstr>Slide 27</vt:lpstr>
      <vt:lpstr>Sketch of a Quasar-Blazar</vt:lpstr>
      <vt:lpstr>Conclusions</vt:lpstr>
      <vt:lpstr>Rotation of Optical Polarization in PKS 1510-089</vt:lpstr>
      <vt:lpstr>Turbulence (or reconnection) Solution to Time-scales                          (see also Narayan &amp; Piran 2012)</vt:lpstr>
    </vt:vector>
  </TitlesOfParts>
  <Company>Boston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Alan Marscher</dc:creator>
  <cp:lastModifiedBy>Alan Marscher</cp:lastModifiedBy>
  <cp:revision>258</cp:revision>
  <dcterms:created xsi:type="dcterms:W3CDTF">2013-06-12T12:00:23Z</dcterms:created>
  <dcterms:modified xsi:type="dcterms:W3CDTF">2013-06-12T12:02:12Z</dcterms:modified>
</cp:coreProperties>
</file>