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69" r:id="rId2"/>
    <p:sldId id="293" r:id="rId3"/>
    <p:sldId id="295" r:id="rId4"/>
    <p:sldId id="306" r:id="rId5"/>
    <p:sldId id="294" r:id="rId6"/>
    <p:sldId id="307" r:id="rId7"/>
    <p:sldId id="297" r:id="rId8"/>
    <p:sldId id="296" r:id="rId9"/>
    <p:sldId id="310" r:id="rId10"/>
    <p:sldId id="302" r:id="rId11"/>
    <p:sldId id="298" r:id="rId12"/>
    <p:sldId id="300" r:id="rId13"/>
    <p:sldId id="299" r:id="rId14"/>
    <p:sldId id="304" r:id="rId15"/>
    <p:sldId id="308" r:id="rId16"/>
    <p:sldId id="305" r:id="rId17"/>
    <p:sldId id="309" r:id="rId18"/>
    <p:sldId id="276" r:id="rId19"/>
    <p:sldId id="261" r:id="rId20"/>
    <p:sldId id="270" r:id="rId21"/>
    <p:sldId id="260" r:id="rId22"/>
    <p:sldId id="262" r:id="rId23"/>
    <p:sldId id="273" r:id="rId24"/>
    <p:sldId id="263" r:id="rId25"/>
    <p:sldId id="264" r:id="rId26"/>
    <p:sldId id="265" r:id="rId27"/>
    <p:sldId id="282" r:id="rId28"/>
    <p:sldId id="266" r:id="rId29"/>
    <p:sldId id="267" r:id="rId30"/>
    <p:sldId id="292" r:id="rId31"/>
    <p:sldId id="277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80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0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B7BF-8A9D-3747-B339-7C198416184E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3517-ED67-ED44-8514-6CBD1DC0C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DAF1F-6571-43D5-B499-2B468095C614}" type="slidenum">
              <a:rPr lang="ca-ES" smtClean="0"/>
              <a:pPr/>
              <a:t>1</a:t>
            </a:fld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E25B4-A73D-4158-97AB-180754DE91FC}" type="datetime1">
              <a:rPr lang="ca-ES"/>
              <a:pPr>
                <a:defRPr/>
              </a:pPr>
              <a:t>6/10/13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3rd ESTRELA Workshop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9AB5-7655-49CA-9F68-542800044BB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87E1-42F1-3E4F-8873-F35149781F13}" type="datetimeFigureOut">
              <a:rPr lang="en-US" smtClean="0"/>
              <a:pPr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F607-0AAE-274F-BAA0-DD1CDE263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uvh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4067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Logotip_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128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36600"/>
            <a:ext cx="9144000" cy="2304256"/>
          </a:xfrm>
        </p:spPr>
        <p:txBody>
          <a:bodyPr/>
          <a:lstStyle/>
          <a:p>
            <a:r>
              <a:rPr lang="ca-ES" sz="4000" b="1" dirty="0" smtClean="0">
                <a:solidFill>
                  <a:srgbClr val="FF0000"/>
                </a:solidFill>
              </a:rPr>
              <a:t>Jet dynamics and stability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8100"/>
            <a:ext cx="9144000" cy="368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b="1" dirty="0" smtClean="0"/>
              <a:t>Manel Perucho </a:t>
            </a:r>
          </a:p>
          <a:p>
            <a:pPr eaLnBrk="1" hangingPunct="1">
              <a:lnSpc>
                <a:spcPct val="80000"/>
              </a:lnSpc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FF0000"/>
                </a:solidFill>
              </a:rPr>
              <a:t>Universitat de València</a:t>
            </a:r>
          </a:p>
          <a:p>
            <a:pPr eaLnBrk="1" hangingPunct="1">
              <a:lnSpc>
                <a:spcPct val="80000"/>
              </a:lnSpc>
            </a:pPr>
            <a:endParaRPr lang="es-E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b="1" dirty="0" smtClean="0"/>
              <a:t>The innermost regions of relativistic jets and their magnetic fields</a:t>
            </a:r>
          </a:p>
          <a:p>
            <a:pPr eaLnBrk="1" hangingPunct="1">
              <a:lnSpc>
                <a:spcPct val="80000"/>
              </a:lnSpc>
            </a:pPr>
            <a:endParaRPr lang="es-E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rgbClr val="FF0000"/>
                </a:solidFill>
              </a:rPr>
              <a:t>Granada, June 2013</a:t>
            </a:r>
          </a:p>
          <a:p>
            <a:pPr eaLnBrk="1" hangingPunct="1">
              <a:lnSpc>
                <a:spcPct val="80000"/>
              </a:lnSpc>
            </a:pPr>
            <a:endParaRPr lang="es-ES" sz="2800" b="1" dirty="0" smtClean="0"/>
          </a:p>
          <a:p>
            <a:pPr eaLnBrk="1" hangingPunct="1">
              <a:lnSpc>
                <a:spcPct val="80000"/>
              </a:lnSpc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80000"/>
              </a:lnSpc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769938"/>
            <a:ext cx="9110215" cy="4894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566" y="170934"/>
            <a:ext cx="710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kinematics and spectral analysis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50" y="6310531"/>
            <a:ext cx="668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</a:t>
            </a:r>
            <a:r>
              <a:rPr lang="en-US" dirty="0" err="1" smtClean="0"/>
              <a:t>Ros</a:t>
            </a:r>
            <a:r>
              <a:rPr lang="en-US" dirty="0" smtClean="0"/>
              <a:t>, MP, et al. 2011, Fromm, </a:t>
            </a:r>
            <a:r>
              <a:rPr lang="en-US" dirty="0" err="1" smtClean="0"/>
              <a:t>Ros</a:t>
            </a:r>
            <a:r>
              <a:rPr lang="en-US" dirty="0" smtClean="0"/>
              <a:t>, MP, et al., submitted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900" y="5664200"/>
            <a:ext cx="815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Unfortunately, the resolution in the region of interest (~ 0.1 </a:t>
            </a:r>
            <a:r>
              <a:rPr lang="en-US" dirty="0" err="1" smtClean="0"/>
              <a:t>mas</a:t>
            </a:r>
            <a:r>
              <a:rPr lang="en-US" dirty="0" smtClean="0"/>
              <a:t>) is not enough </a:t>
            </a:r>
          </a:p>
          <a:p>
            <a:r>
              <a:rPr lang="en-US" dirty="0" smtClean="0"/>
              <a:t>to study our hypothesis in detail. However…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37"/>
            <a:ext cx="6921500" cy="3144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927" y="170934"/>
            <a:ext cx="578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hints of standing shocks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809" y="4764777"/>
            <a:ext cx="2576219" cy="167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1" y="4764777"/>
            <a:ext cx="2583708" cy="1655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1500" y="1397000"/>
            <a:ext cx="1812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index</a:t>
            </a:r>
          </a:p>
          <a:p>
            <a:r>
              <a:rPr lang="en-US" dirty="0" smtClean="0"/>
              <a:t>in a region with</a:t>
            </a:r>
          </a:p>
          <a:p>
            <a:r>
              <a:rPr lang="en-US" dirty="0" smtClean="0"/>
              <a:t>small errors.</a:t>
            </a:r>
          </a:p>
          <a:p>
            <a:endParaRPr lang="en-US" dirty="0" smtClean="0"/>
          </a:p>
          <a:p>
            <a:r>
              <a:rPr lang="en-US" dirty="0" smtClean="0"/>
              <a:t>Fromm, </a:t>
            </a:r>
            <a:r>
              <a:rPr lang="en-US" dirty="0" err="1" smtClean="0"/>
              <a:t>Ros</a:t>
            </a:r>
            <a:r>
              <a:rPr lang="en-US" dirty="0" smtClean="0"/>
              <a:t>, MP, et al., submitted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5028" y="4394200"/>
            <a:ext cx="3544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Spectral index from a simulation</a:t>
            </a:r>
          </a:p>
          <a:p>
            <a:r>
              <a:rPr lang="en-US" dirty="0" smtClean="0"/>
              <a:t>of an over-pressured jet (without and with convolution).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Reconfinement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shocks are indicated by increases in flux and spectral index (if enough resolution).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84438" y="3753311"/>
            <a:ext cx="405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standing shocks at 3-10 </a:t>
            </a:r>
            <a:r>
              <a:rPr lang="en-US" dirty="0" err="1" smtClean="0">
                <a:solidFill>
                  <a:srgbClr val="FF0000"/>
                </a:solidFill>
              </a:rPr>
              <a:t>mas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600" y="4209534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Mimica</a:t>
            </a:r>
            <a:r>
              <a:rPr lang="en-US" dirty="0" smtClean="0"/>
              <a:t> et al. 2009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8" y="876300"/>
            <a:ext cx="901863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805" y="170934"/>
            <a:ext cx="538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numerical experiment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" y="5372100"/>
            <a:ext cx="8377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simulation of the evolution of a perturbation propagating through 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overpressured</a:t>
            </a:r>
            <a:r>
              <a:rPr lang="en-US" dirty="0" smtClean="0"/>
              <a:t> jet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performed at </a:t>
            </a:r>
            <a:r>
              <a:rPr lang="en-US" dirty="0" err="1" smtClean="0"/>
              <a:t>Tirant</a:t>
            </a:r>
            <a:r>
              <a:rPr lang="en-US" dirty="0" smtClean="0"/>
              <a:t>, node of the Spanish </a:t>
            </a:r>
            <a:r>
              <a:rPr lang="en-US" dirty="0" err="1" smtClean="0"/>
              <a:t>Supercomputational</a:t>
            </a:r>
            <a:r>
              <a:rPr lang="en-US" dirty="0" smtClean="0"/>
              <a:t> Network at </a:t>
            </a:r>
          </a:p>
          <a:p>
            <a:pPr lvl="1"/>
            <a:r>
              <a:rPr lang="en-US" dirty="0" smtClean="0"/>
              <a:t>  the University of València.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75300" y="6387763"/>
            <a:ext cx="349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Fromm, MP, et al., in preparation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0" y="884238"/>
            <a:ext cx="9069080" cy="453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933" y="170934"/>
            <a:ext cx="54867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numerical experiment: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emission and spectrum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5442634"/>
            <a:ext cx="7719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emission is computed at 90º viewing angle. The standing shocks also</a:t>
            </a:r>
          </a:p>
          <a:p>
            <a:r>
              <a:rPr lang="en-US" dirty="0" smtClean="0"/>
              <a:t>show bumps in the spectral index.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0500" y="6387763"/>
            <a:ext cx="760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Gómez</a:t>
            </a:r>
            <a:r>
              <a:rPr lang="en-US" dirty="0" smtClean="0"/>
              <a:t> et al. 1997, </a:t>
            </a:r>
            <a:r>
              <a:rPr lang="en-US" dirty="0" err="1" smtClean="0"/>
              <a:t>Mimica</a:t>
            </a:r>
            <a:r>
              <a:rPr lang="en-US" dirty="0" smtClean="0"/>
              <a:t> et al. 2009, Fromm, MP, et al., in preparation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44600"/>
            <a:ext cx="5025571" cy="351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1244600"/>
            <a:ext cx="396875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934" y="170934"/>
            <a:ext cx="54867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numerical experiment: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kinematics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68" y="4762500"/>
            <a:ext cx="5034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Fitting Gaussian components to the simulated</a:t>
            </a:r>
          </a:p>
          <a:p>
            <a:r>
              <a:rPr lang="en-US" dirty="0" smtClean="0"/>
              <a:t>jet, we are able to track the interaction between</a:t>
            </a:r>
          </a:p>
          <a:p>
            <a:r>
              <a:rPr lang="en-US" dirty="0" smtClean="0"/>
              <a:t>the standing shock and the perturbation.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597400"/>
            <a:ext cx="3736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then revisit this </a:t>
            </a:r>
            <a:r>
              <a:rPr lang="en-US" dirty="0" err="1" smtClean="0"/>
              <a:t>identifi-cation</a:t>
            </a:r>
            <a:r>
              <a:rPr lang="en-US" dirty="0" smtClean="0"/>
              <a:t> of components at 2 </a:t>
            </a:r>
            <a:r>
              <a:rPr lang="en-US" dirty="0" err="1" smtClean="0"/>
              <a:t>mas</a:t>
            </a:r>
            <a:r>
              <a:rPr lang="en-US" dirty="0" smtClean="0"/>
              <a:t>, which is a region closer to the nucleus than the one shown for the spectral index.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44600"/>
            <a:ext cx="5025571" cy="351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1244600"/>
            <a:ext cx="396875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0" y="1244600"/>
            <a:ext cx="396875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934" y="170934"/>
            <a:ext cx="54867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numerical experiment: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kinematics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268" y="4762500"/>
            <a:ext cx="5034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Fitting Gaussian components to the simulated</a:t>
            </a:r>
          </a:p>
          <a:p>
            <a:r>
              <a:rPr lang="en-US" dirty="0" smtClean="0"/>
              <a:t>jet, we are able to track the interaction between</a:t>
            </a:r>
          </a:p>
          <a:p>
            <a:r>
              <a:rPr lang="en-US" dirty="0" smtClean="0"/>
              <a:t>the standing shock and the perturbation.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736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then revisit this </a:t>
            </a:r>
            <a:r>
              <a:rPr lang="en-US" dirty="0" err="1" smtClean="0"/>
              <a:t>identifi-cation</a:t>
            </a:r>
            <a:r>
              <a:rPr lang="en-US" dirty="0" smtClean="0"/>
              <a:t> of components at 2 </a:t>
            </a:r>
            <a:r>
              <a:rPr lang="en-US" dirty="0" err="1" smtClean="0"/>
              <a:t>mas</a:t>
            </a:r>
            <a:r>
              <a:rPr lang="en-US" dirty="0" smtClean="0"/>
              <a:t>, which is a region closer to the nucleus than the one shown for the spectral index: </a:t>
            </a:r>
            <a:r>
              <a:rPr lang="en-US" dirty="0" smtClean="0">
                <a:solidFill>
                  <a:srgbClr val="FF0000"/>
                </a:solidFill>
              </a:rPr>
              <a:t>Possible shock-shock interaction at 2 </a:t>
            </a:r>
            <a:r>
              <a:rPr lang="en-US" dirty="0" err="1" smtClean="0">
                <a:solidFill>
                  <a:srgbClr val="FF0000"/>
                </a:solidFill>
              </a:rPr>
              <a:t>mas</a:t>
            </a:r>
            <a:r>
              <a:rPr lang="en-US" dirty="0" smtClean="0">
                <a:solidFill>
                  <a:srgbClr val="FF0000"/>
                </a:solidFill>
              </a:rPr>
              <a:t>…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Perturbation associated to 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previous flare (late nineties).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79" y="1519238"/>
            <a:ext cx="4548779" cy="3980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238"/>
            <a:ext cx="4548779" cy="3980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5934" y="170934"/>
            <a:ext cx="5486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numerical experiment: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spectral evolution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-736600" y="4051300"/>
            <a:ext cx="3594100" cy="635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333500" y="4127499"/>
            <a:ext cx="3441700" cy="635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778500"/>
            <a:ext cx="218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peak (injection)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5965" y="5778500"/>
            <a:ext cx="2211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peak:</a:t>
            </a:r>
          </a:p>
          <a:p>
            <a:r>
              <a:rPr lang="en-US" dirty="0" smtClean="0"/>
              <a:t>crossing of the </a:t>
            </a:r>
          </a:p>
          <a:p>
            <a:r>
              <a:rPr lang="en-US" dirty="0" err="1" smtClean="0"/>
              <a:t>recollimation</a:t>
            </a:r>
            <a:r>
              <a:rPr lang="en-US" dirty="0" smtClean="0"/>
              <a:t> shock.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" y="1094472"/>
            <a:ext cx="348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flux of the flaring spectrum</a:t>
            </a:r>
          </a:p>
          <a:p>
            <a:r>
              <a:rPr lang="en-US" dirty="0" smtClean="0"/>
              <a:t>from the simulation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46700" y="5778500"/>
            <a:ext cx="3508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evolution of the flaring</a:t>
            </a:r>
          </a:p>
          <a:p>
            <a:r>
              <a:rPr lang="en-US" dirty="0" smtClean="0"/>
              <a:t>spectrum in CTA102.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57785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Light curve + VLBI kinematics + spectral analysis + numerical simulations.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Evidence, from spectral analysis, for standing shocks at the 3-10 </a:t>
            </a:r>
            <a:r>
              <a:rPr lang="en-US" dirty="0" err="1" smtClean="0"/>
              <a:t>mas</a:t>
            </a:r>
            <a:r>
              <a:rPr lang="en-US" dirty="0" smtClean="0"/>
              <a:t> region.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Evidence, from numerical simulations, compared with the observations, of:</a:t>
            </a:r>
          </a:p>
          <a:p>
            <a:pPr lvl="2"/>
            <a:r>
              <a:rPr lang="en-US" dirty="0" smtClean="0"/>
              <a:t>Shock-shock interaction at ~ 2 </a:t>
            </a:r>
            <a:r>
              <a:rPr lang="en-US" dirty="0" err="1" smtClean="0"/>
              <a:t>mas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Shock-shock interaction at ~ 0.1 </a:t>
            </a:r>
            <a:r>
              <a:rPr lang="en-US" dirty="0" err="1" smtClean="0"/>
              <a:t>mas</a:t>
            </a:r>
            <a:r>
              <a:rPr lang="en-US" dirty="0" smtClean="0"/>
              <a:t>. </a:t>
            </a:r>
          </a:p>
          <a:p>
            <a:pPr lvl="3"/>
            <a:r>
              <a:rPr lang="en-US" sz="1800" dirty="0" smtClean="0"/>
              <a:t>NOTE: This is within the core region with our current resolution, but it is not the core itself. </a:t>
            </a:r>
          </a:p>
          <a:p>
            <a:endParaRPr lang="en-US" sz="2800" dirty="0" smtClean="0"/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3" y="1151570"/>
            <a:ext cx="4282571" cy="2134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842" y="3680599"/>
            <a:ext cx="249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Krichbaum</a:t>
            </a:r>
            <a:r>
              <a:rPr lang="en-US" dirty="0" smtClean="0"/>
              <a:t> et al. 1990,</a:t>
            </a:r>
          </a:p>
          <a:p>
            <a:r>
              <a:rPr lang="en-US" dirty="0" smtClean="0"/>
              <a:t>Hummel et al. 1992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6382" y="566794"/>
            <a:ext cx="4281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large-scale structure of the jet is diffuse and irregular, with no trace of a hotspot.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6075" y="3311268"/>
            <a:ext cx="1940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MERLIN – 1.6 GHz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26730" y="3342046"/>
            <a:ext cx="247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EVN-MERLIN – 1.6 GHz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8032" y="43574"/>
            <a:ext cx="2331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S5 0836+710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6" y="1111766"/>
            <a:ext cx="3977673" cy="2259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75" y="4259071"/>
            <a:ext cx="4090989" cy="2598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5450" y="3286539"/>
            <a:ext cx="1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G-VLBI – 22 GHz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55450" y="3612740"/>
            <a:ext cx="227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Otterbein et al. 1998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6564" y="4348096"/>
            <a:ext cx="2225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VLBA – VSOP</a:t>
            </a:r>
          </a:p>
          <a:p>
            <a:r>
              <a:rPr lang="en-US" dirty="0" smtClean="0"/>
              <a:t>1.6 – 5 GHz</a:t>
            </a:r>
          </a:p>
          <a:p>
            <a:r>
              <a:rPr lang="en-US" dirty="0" err="1" smtClean="0"/>
              <a:t>Lobanov</a:t>
            </a:r>
            <a:r>
              <a:rPr lang="en-US" dirty="0" smtClean="0"/>
              <a:t> et al. 2006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8146" y="603935"/>
            <a:ext cx="4375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Quasar, </a:t>
            </a:r>
            <a:r>
              <a:rPr lang="en-US" sz="1600" dirty="0" err="1" smtClean="0"/>
              <a:t>z</a:t>
            </a:r>
            <a:r>
              <a:rPr lang="en-US" sz="1600" dirty="0" smtClean="0"/>
              <a:t>=2.16. Classified as an FRII in terms </a:t>
            </a:r>
          </a:p>
          <a:p>
            <a:r>
              <a:rPr lang="en-US" sz="1600" dirty="0" smtClean="0"/>
              <a:t>of luminosity (O’Dea et al. 1988).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5816600"/>
            <a:ext cx="2095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</a:t>
            </a:r>
            <a:r>
              <a:rPr lang="en-US" sz="1600" dirty="0" err="1" smtClean="0"/>
              <a:t>mas</a:t>
            </a:r>
            <a:r>
              <a:rPr lang="en-US" sz="1600" dirty="0" smtClean="0"/>
              <a:t> = 8.4 pc</a:t>
            </a:r>
          </a:p>
          <a:p>
            <a:r>
              <a:rPr lang="en-US" sz="1600" dirty="0" smtClean="0"/>
              <a:t>Viewing angle = 3º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95400"/>
            <a:ext cx="6032500" cy="519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926068"/>
            <a:ext cx="736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used different observations of the jet in the quasar 0836+710.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9651" y="5015427"/>
            <a:ext cx="29392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Lobanov</a:t>
            </a:r>
            <a:r>
              <a:rPr lang="en-US" dirty="0" smtClean="0"/>
              <a:t> et al. 2006</a:t>
            </a:r>
          </a:p>
          <a:p>
            <a:r>
              <a:rPr lang="en-US" dirty="0" err="1" smtClean="0"/>
              <a:t>Pushkarev</a:t>
            </a:r>
            <a:r>
              <a:rPr lang="en-US" dirty="0" smtClean="0"/>
              <a:t> &amp; </a:t>
            </a:r>
            <a:r>
              <a:rPr lang="en-US" dirty="0" err="1" smtClean="0"/>
              <a:t>Kovalev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MOJAVE database</a:t>
            </a:r>
          </a:p>
          <a:p>
            <a:r>
              <a:rPr lang="en-US" dirty="0" smtClean="0"/>
              <a:t>(Lister et al. 2009)</a:t>
            </a:r>
          </a:p>
          <a:p>
            <a:r>
              <a:rPr lang="en-US" dirty="0" err="1" smtClean="0"/>
              <a:t>Perucho</a:t>
            </a:r>
            <a:r>
              <a:rPr lang="en-US" dirty="0" smtClean="0"/>
              <a:t> et al.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2300" y="170934"/>
            <a:ext cx="4945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Observations of S5 0836+710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99200" y="1600200"/>
            <a:ext cx="2939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Perucho</a:t>
            </a:r>
            <a:r>
              <a:rPr lang="en-US" dirty="0" smtClean="0"/>
              <a:t>, </a:t>
            </a:r>
            <a:r>
              <a:rPr lang="en-US" dirty="0" err="1" smtClean="0"/>
              <a:t>Kovalev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Lobanov</a:t>
            </a:r>
            <a:r>
              <a:rPr lang="en-US" dirty="0" smtClean="0"/>
              <a:t>, Hardee &amp; </a:t>
            </a:r>
            <a:r>
              <a:rPr lang="en-US" dirty="0" err="1" smtClean="0"/>
              <a:t>Agudo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2012, </a:t>
            </a:r>
            <a:r>
              <a:rPr lang="en-US" dirty="0" err="1" smtClean="0"/>
              <a:t>ApJ</a:t>
            </a:r>
            <a:r>
              <a:rPr lang="en-US" dirty="0" smtClean="0"/>
              <a:t>, 749, 55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914900"/>
          </a:xfrm>
        </p:spPr>
        <p:txBody>
          <a:bodyPr/>
          <a:lstStyle/>
          <a:p>
            <a:r>
              <a:rPr lang="en-US" dirty="0" smtClean="0"/>
              <a:t>Spectral evolution of CTA 102.</a:t>
            </a:r>
          </a:p>
          <a:p>
            <a:pPr lvl="1"/>
            <a:r>
              <a:rPr lang="en-US" dirty="0" smtClean="0"/>
              <a:t>Possible evidence for shock-shock interaction in the core region:</a:t>
            </a:r>
          </a:p>
          <a:p>
            <a:pPr lvl="2"/>
            <a:r>
              <a:rPr lang="en-US" dirty="0" smtClean="0"/>
              <a:t>Fromm et al. 2011, 2012, Fromm et al. (submitted), Fromm et al. (in preparation).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Helical patterns in 0836+710.</a:t>
            </a:r>
          </a:p>
          <a:p>
            <a:pPr lvl="1"/>
            <a:r>
              <a:rPr lang="en-US" dirty="0" smtClean="0"/>
              <a:t>Detection of wave motion:</a:t>
            </a:r>
          </a:p>
          <a:p>
            <a:pPr lvl="2"/>
            <a:r>
              <a:rPr lang="en-US" dirty="0" err="1" smtClean="0"/>
              <a:t>Perucho</a:t>
            </a:r>
            <a:r>
              <a:rPr lang="en-US" dirty="0" smtClean="0"/>
              <a:t> et al. 2012a,b.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5571" y="170934"/>
            <a:ext cx="164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Outline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2789"/>
            <a:ext cx="3754385" cy="4002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4091" y="5511519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GHz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5067" y="5511519"/>
            <a:ext cx="103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GHz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07" y="1612789"/>
            <a:ext cx="3784002" cy="40027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85618" y="1958072"/>
            <a:ext cx="290249" cy="311150"/>
            <a:chOff x="2384026" y="1827477"/>
            <a:chExt cx="290249" cy="31115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2374370" y="1982258"/>
              <a:ext cx="31115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384026" y="1992311"/>
              <a:ext cx="2902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87499" y="694154"/>
            <a:ext cx="80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define the ridge-line as the peak of the Gaussian fitted to the jet profile at </a:t>
            </a:r>
          </a:p>
          <a:p>
            <a:r>
              <a:rPr lang="en-US" dirty="0" smtClean="0"/>
              <a:t>each radial distance from the core.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21132" y="170934"/>
            <a:ext cx="198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Ridge-lines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33512" y="2066925"/>
            <a:ext cx="290249" cy="311150"/>
            <a:chOff x="2384026" y="1827477"/>
            <a:chExt cx="290249" cy="31115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2374370" y="1982258"/>
              <a:ext cx="31115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2384026" y="1992311"/>
              <a:ext cx="2902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56507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1524000"/>
            <a:ext cx="30324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ridge-line points indicate the </a:t>
            </a:r>
          </a:p>
          <a:p>
            <a:r>
              <a:rPr lang="en-US" dirty="0" smtClean="0"/>
              <a:t>peak of a Gaussian fitted to the jet profile at each</a:t>
            </a:r>
          </a:p>
          <a:p>
            <a:r>
              <a:rPr lang="en-US" dirty="0" smtClean="0"/>
              <a:t>radial distance from the core.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0300" y="170934"/>
            <a:ext cx="198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Ridge-lines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08" y="1357033"/>
            <a:ext cx="9159808" cy="4383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987701"/>
            <a:ext cx="7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ridge-lines obtained at different frequencies coincide within errors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981700"/>
            <a:ext cx="568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(black), 2 (blue), 5 (green) and 8 (red) GHz (1997)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9600" y="170934"/>
            <a:ext cx="572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Ridge-lines at different frequencies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704"/>
            <a:ext cx="9144000" cy="4471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600" y="6019800"/>
            <a:ext cx="588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(black), 15 (blue), 22 (green) and 43 (red) GHz (1998)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9600" y="170934"/>
            <a:ext cx="572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Ridge-lines at different frequencies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2300"/>
            <a:ext cx="3755558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22300"/>
            <a:ext cx="3353764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99100"/>
            <a:ext cx="8306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determined the position angle of the jet at each frequency by connecting the </a:t>
            </a:r>
          </a:p>
          <a:p>
            <a:r>
              <a:rPr lang="en-US" dirty="0" smtClean="0"/>
              <a:t>core with the emission at the largest observed distances (it can also be done by</a:t>
            </a:r>
          </a:p>
          <a:p>
            <a:r>
              <a:rPr lang="en-US" dirty="0" smtClean="0"/>
              <a:t>making the oscillations symmetric around this axis).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9376" y="99080"/>
            <a:ext cx="273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Defining an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6794"/>
            <a:ext cx="8394700" cy="2951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515" y="43574"/>
            <a:ext cx="747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opening angles and position angles</a:t>
            </a:r>
          </a:p>
        </p:txBody>
      </p:sp>
      <p:pic>
        <p:nvPicPr>
          <p:cNvPr id="11" name="Picture 10" descr="Image00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5" y="3517900"/>
            <a:ext cx="5119780" cy="3007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3320" y="3962400"/>
            <a:ext cx="2702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P.A.(1.6 GHz) to</a:t>
            </a:r>
          </a:p>
          <a:p>
            <a:r>
              <a:rPr lang="en-US" dirty="0" smtClean="0"/>
              <a:t>rotate the ridge-lines and plot them along a horizontal axis.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330450"/>
            <a:ext cx="83312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546100"/>
            <a:ext cx="7861300" cy="576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6248400"/>
            <a:ext cx="571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Rotating all ridge-lines with the same angle (1.6 GHz).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43574"/>
            <a:ext cx="624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Rotated ridge-lines with the same P.A.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6794"/>
            <a:ext cx="8394700" cy="2951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351" y="3517900"/>
            <a:ext cx="857634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jets observed at higher frequencies show the direction of propagation of the </a:t>
            </a:r>
          </a:p>
          <a:p>
            <a:r>
              <a:rPr lang="en-US" dirty="0" smtClean="0"/>
              <a:t>ridge-line at lower frequencies. In other words, </a:t>
            </a:r>
            <a:r>
              <a:rPr lang="en-US" dirty="0" smtClean="0">
                <a:solidFill>
                  <a:srgbClr val="FF0000"/>
                </a:solidFill>
              </a:rPr>
              <a:t>high–frequency jets develop on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the ridge-line of the jet at low frequency. </a:t>
            </a:r>
          </a:p>
          <a:p>
            <a:endParaRPr lang="en-US" dirty="0" smtClean="0"/>
          </a:p>
          <a:p>
            <a:r>
              <a:rPr lang="en-US" dirty="0" smtClean="0"/>
              <a:t>The different position angles give a natural explanation to </a:t>
            </a:r>
            <a:r>
              <a:rPr lang="en-US" dirty="0" smtClean="0">
                <a:solidFill>
                  <a:srgbClr val="FF0000"/>
                </a:solidFill>
              </a:rPr>
              <a:t>parsec-to-</a:t>
            </a:r>
            <a:r>
              <a:rPr lang="en-US" dirty="0" err="1" smtClean="0">
                <a:solidFill>
                  <a:srgbClr val="FF0000"/>
                </a:solidFill>
              </a:rPr>
              <a:t>kiloparsec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scale misalignment in helical jets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opening angles are obtained following the same methodology as given in </a:t>
            </a:r>
          </a:p>
          <a:p>
            <a:r>
              <a:rPr lang="en-US" dirty="0" err="1" smtClean="0"/>
              <a:t>Pushkarev</a:t>
            </a:r>
            <a:r>
              <a:rPr lang="en-US" dirty="0" smtClean="0"/>
              <a:t> et al. (2009).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47" y="6213276"/>
            <a:ext cx="16764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556" y="6118999"/>
            <a:ext cx="17272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8147" y="6150689"/>
            <a:ext cx="234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3ºviewing angle: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346" y="6150689"/>
            <a:ext cx="264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jet opening angle: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4515" y="43574"/>
            <a:ext cx="747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opening angles and position 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558800"/>
            <a:ext cx="8216900" cy="574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700" y="6299200"/>
            <a:ext cx="58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GHz at different epochs (MOJAVE data 1998-2009).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316" y="35580"/>
            <a:ext cx="8068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Rotated ridge-lines from the 15 GHz observations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34056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28900" y="4154974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errors in the measure of the ridge-line position are much larger than </a:t>
            </a:r>
          </a:p>
          <a:p>
            <a:r>
              <a:rPr lang="en-US" sz="1600" dirty="0" smtClean="0"/>
              <a:t>the distance travelled by the light between epochs. In this jet, </a:t>
            </a:r>
            <a:r>
              <a:rPr lang="en-US" sz="1600" dirty="0" err="1" smtClean="0"/>
              <a:t>c</a:t>
            </a:r>
            <a:r>
              <a:rPr lang="en-US" sz="1600" dirty="0" smtClean="0"/>
              <a:t> = 0.012 </a:t>
            </a:r>
            <a:r>
              <a:rPr lang="en-US" sz="1600" dirty="0" err="1" smtClean="0"/>
              <a:t>mas</a:t>
            </a:r>
            <a:r>
              <a:rPr lang="en-US" sz="1600" dirty="0" smtClean="0"/>
              <a:t>/yr.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687826"/>
            <a:ext cx="8991599" cy="3132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0" y="564634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2002 - 2003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7600" y="564634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2008 - 2009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316" y="35580"/>
            <a:ext cx="782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Vertical displacements of the 15 GHz ridge-lines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8400" y="6488668"/>
            <a:ext cx="354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Agudo</a:t>
            </a:r>
            <a:r>
              <a:rPr lang="en-US" dirty="0" smtClean="0"/>
              <a:t> et al. 2007,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232"/>
            <a:ext cx="8890000" cy="5926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3818" y="170934"/>
            <a:ext cx="3590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light curve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00300" y="1193800"/>
            <a:ext cx="2324100" cy="427990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9400" y="6438899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MP, </a:t>
            </a:r>
            <a:r>
              <a:rPr lang="en-US" dirty="0" err="1" smtClean="0"/>
              <a:t>Ros</a:t>
            </a:r>
            <a:r>
              <a:rPr lang="en-US" dirty="0" smtClean="0"/>
              <a:t>, et al.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34056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28900" y="4154974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errors in the measure of the ridge-line position are much larger than </a:t>
            </a:r>
          </a:p>
          <a:p>
            <a:r>
              <a:rPr lang="en-US" sz="1600" dirty="0" smtClean="0"/>
              <a:t>the distance travelled by the light between epochs. In this jet, </a:t>
            </a:r>
            <a:r>
              <a:rPr lang="en-US" sz="1600" dirty="0" err="1" smtClean="0"/>
              <a:t>c</a:t>
            </a:r>
            <a:r>
              <a:rPr lang="en-US" sz="1600" dirty="0" smtClean="0"/>
              <a:t> = 0.012 </a:t>
            </a:r>
            <a:r>
              <a:rPr lang="en-US" sz="1600" dirty="0" err="1" smtClean="0"/>
              <a:t>mas</a:t>
            </a:r>
            <a:r>
              <a:rPr lang="en-US" sz="1600" dirty="0" smtClean="0"/>
              <a:t>/yr.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725926"/>
            <a:ext cx="8991599" cy="3132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649726"/>
            <a:ext cx="9197975" cy="3280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0" y="564634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2002 - 2003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7600" y="564634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2008 - 2009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316" y="35580"/>
            <a:ext cx="782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Vertical displacements of the 15 GHz ridge-lines</a:t>
            </a:r>
          </a:p>
        </p:txBody>
      </p:sp>
      <p:grpSp>
        <p:nvGrpSpPr>
          <p:cNvPr id="2" name="Group 37"/>
          <p:cNvGrpSpPr/>
          <p:nvPr/>
        </p:nvGrpSpPr>
        <p:grpSpPr>
          <a:xfrm>
            <a:off x="1115494" y="4120049"/>
            <a:ext cx="1223412" cy="932169"/>
            <a:chOff x="1076256" y="4154974"/>
            <a:chExt cx="1223412" cy="932169"/>
          </a:xfrm>
        </p:grpSpPr>
        <p:grpSp>
          <p:nvGrpSpPr>
            <p:cNvPr id="3" name="Group 26"/>
            <p:cNvGrpSpPr/>
            <p:nvPr/>
          </p:nvGrpSpPr>
          <p:grpSpPr>
            <a:xfrm>
              <a:off x="1076256" y="4154974"/>
              <a:ext cx="1223412" cy="804376"/>
              <a:chOff x="1047681" y="4154974"/>
              <a:chExt cx="1223412" cy="80437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1082425" y="4524122"/>
                <a:ext cx="496599" cy="3738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047681" y="4154974"/>
                <a:ext cx="1223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0.006 </a:t>
                </a:r>
                <a:r>
                  <a:rPr lang="en-US" sz="1400" dirty="0" err="1" smtClean="0"/>
                  <a:t>mas</a:t>
                </a:r>
                <a:r>
                  <a:rPr lang="en-US" sz="1400" dirty="0" smtClean="0"/>
                  <a:t>/yr </a:t>
                </a:r>
                <a:endParaRPr lang="en-US" sz="1400" dirty="0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rot="5400000">
              <a:off x="1108871" y="5022850"/>
              <a:ext cx="12699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708400" y="6488668"/>
            <a:ext cx="354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Agudo</a:t>
            </a:r>
            <a:r>
              <a:rPr lang="en-US" dirty="0" smtClean="0"/>
              <a:t> et al. 2007,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110565"/>
            <a:ext cx="5130800" cy="4380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464234"/>
            <a:ext cx="833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recent observation of this source using EVN and MERLIN confirms this result.</a:t>
            </a:r>
          </a:p>
          <a:p>
            <a:r>
              <a:rPr lang="en-US" dirty="0" err="1" smtClean="0"/>
              <a:t>Perucho</a:t>
            </a:r>
            <a:r>
              <a:rPr lang="en-US" dirty="0" smtClean="0"/>
              <a:t>, </a:t>
            </a:r>
            <a:r>
              <a:rPr lang="en-US" dirty="0" err="1" smtClean="0"/>
              <a:t>Martí</a:t>
            </a:r>
            <a:r>
              <a:rPr lang="en-US" dirty="0" smtClean="0"/>
              <a:t>-Vidal, </a:t>
            </a:r>
            <a:r>
              <a:rPr lang="en-US" dirty="0" err="1" smtClean="0"/>
              <a:t>Lobanov</a:t>
            </a:r>
            <a:r>
              <a:rPr lang="en-US" dirty="0" smtClean="0"/>
              <a:t> &amp; Hardee (2012).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335" y="5491107"/>
            <a:ext cx="8481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FRII-classified jet could be disrupted by the growth of an instability, </a:t>
            </a:r>
          </a:p>
          <a:p>
            <a:r>
              <a:rPr lang="en-US" dirty="0" smtClean="0"/>
              <a:t>probably Kelvin-Helmholtz.</a:t>
            </a:r>
          </a:p>
          <a:p>
            <a:r>
              <a:rPr lang="en-US" dirty="0" smtClean="0"/>
              <a:t>	- The observed growth in amplitude is consistent with estimated growth-rates </a:t>
            </a:r>
          </a:p>
          <a:p>
            <a:r>
              <a:rPr lang="en-US" dirty="0" smtClean="0"/>
              <a:t>          of unstable modes (</a:t>
            </a:r>
            <a:r>
              <a:rPr lang="en-US" dirty="0" err="1" smtClean="0"/>
              <a:t>Perucho</a:t>
            </a:r>
            <a:r>
              <a:rPr lang="en-US" dirty="0" smtClean="0"/>
              <a:t> &amp; </a:t>
            </a:r>
            <a:r>
              <a:rPr lang="en-US" dirty="0" err="1" smtClean="0"/>
              <a:t>Lobanov</a:t>
            </a:r>
            <a:r>
              <a:rPr lang="en-US" dirty="0" smtClean="0"/>
              <a:t> 2007, 2011, </a:t>
            </a:r>
            <a:r>
              <a:rPr lang="en-US" dirty="0" err="1" smtClean="0"/>
              <a:t>Perucho</a:t>
            </a:r>
            <a:r>
              <a:rPr lang="en-US" dirty="0" smtClean="0"/>
              <a:t> et al. 2012).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716" y="35580"/>
            <a:ext cx="7130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 FRII jet disrupted by a helical instability?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1435100" y="1308100"/>
            <a:ext cx="20828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435100" y="2095500"/>
            <a:ext cx="234950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700" y="1689100"/>
            <a:ext cx="100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VLBI jet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793750" y="1949450"/>
            <a:ext cx="12827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229600" cy="57785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Ridge-lines correspond to </a:t>
            </a:r>
            <a:r>
              <a:rPr lang="en-US" sz="2400" dirty="0" smtClean="0">
                <a:solidFill>
                  <a:srgbClr val="FF0000"/>
                </a:solidFill>
              </a:rPr>
              <a:t>physical structures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Possible causes: </a:t>
            </a:r>
          </a:p>
          <a:p>
            <a:pPr lvl="1"/>
            <a:r>
              <a:rPr lang="en-US" sz="2000" dirty="0" smtClean="0"/>
              <a:t>Longer wave: long-term precession at the formation region (10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yr periodicity).</a:t>
            </a:r>
          </a:p>
          <a:p>
            <a:pPr lvl="1"/>
            <a:r>
              <a:rPr lang="en-US" sz="2000" dirty="0" smtClean="0"/>
              <a:t>Shorter waves: shorter period asymmetries at the formation region or downstream. </a:t>
            </a:r>
          </a:p>
          <a:p>
            <a:r>
              <a:rPr lang="en-US" sz="2200" dirty="0" smtClean="0"/>
              <a:t>When possible to measure, the transversal velocity shows a </a:t>
            </a:r>
            <a:r>
              <a:rPr lang="en-US" sz="2200" dirty="0" smtClean="0">
                <a:solidFill>
                  <a:srgbClr val="FF0000"/>
                </a:solidFill>
              </a:rPr>
              <a:t>wave-structure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superluminal values</a:t>
            </a:r>
            <a:r>
              <a:rPr lang="en-US" sz="2200" dirty="0" smtClean="0"/>
              <a:t>.</a:t>
            </a:r>
            <a:endParaRPr lang="en-US" sz="30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We observe the motion of a wave pattern, and not the flow itself</a:t>
            </a:r>
            <a:r>
              <a:rPr lang="en-US" sz="1800" dirty="0" smtClean="0"/>
              <a:t>. The flow moves through the pattern, which most probably corresponds to </a:t>
            </a:r>
            <a:r>
              <a:rPr lang="en-US" sz="1800" dirty="0" smtClean="0">
                <a:solidFill>
                  <a:srgbClr val="FF0000"/>
                </a:solidFill>
              </a:rPr>
              <a:t>pressure maxima </a:t>
            </a:r>
            <a:r>
              <a:rPr lang="en-US" sz="1800" dirty="0" smtClean="0"/>
              <a:t>across the jet cross-section.</a:t>
            </a:r>
          </a:p>
          <a:p>
            <a:pPr lvl="1"/>
            <a:r>
              <a:rPr lang="en-US" sz="1946" dirty="0" smtClean="0"/>
              <a:t>Small scale </a:t>
            </a:r>
            <a:r>
              <a:rPr lang="en-US" sz="1946" dirty="0" smtClean="0">
                <a:solidFill>
                  <a:srgbClr val="FF0000"/>
                </a:solidFill>
              </a:rPr>
              <a:t>transversal core motion plus errors </a:t>
            </a:r>
            <a:r>
              <a:rPr lang="en-US" sz="1946" dirty="0" smtClean="0"/>
              <a:t>associated to the determination of the ridge-line due to resolution, can explain the superluminal values. </a:t>
            </a:r>
          </a:p>
          <a:p>
            <a:endParaRPr lang="en-US" sz="2346" dirty="0" smtClean="0"/>
          </a:p>
          <a:p>
            <a:r>
              <a:rPr lang="en-US" sz="2346" dirty="0" smtClean="0"/>
              <a:t>The source will be observed with </a:t>
            </a:r>
            <a:r>
              <a:rPr lang="en-US" sz="2346" dirty="0" err="1" smtClean="0"/>
              <a:t>Radioastron</a:t>
            </a:r>
            <a:r>
              <a:rPr lang="en-US" sz="2346" dirty="0" smtClean="0"/>
              <a:t> + global VLBI next year (will allow comparison with </a:t>
            </a:r>
            <a:r>
              <a:rPr lang="en-US" sz="2346" smtClean="0"/>
              <a:t>VSOP observations)</a:t>
            </a:r>
            <a:r>
              <a:rPr lang="en-US" sz="2346" dirty="0" smtClean="0"/>
              <a:t>.</a:t>
            </a:r>
          </a:p>
          <a:p>
            <a:pPr>
              <a:buNone/>
            </a:pPr>
            <a:endParaRPr lang="en-US" sz="2346" dirty="0" smtClean="0"/>
          </a:p>
          <a:p>
            <a:pPr lvl="1"/>
            <a:endParaRPr lang="en-US" sz="18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6" y="922338"/>
            <a:ext cx="5537200" cy="553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3768" y="170934"/>
            <a:ext cx="343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spectrum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16" y="1663700"/>
            <a:ext cx="29191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Computing a “steady state” spectrum, the flaring part can be isolated.</a:t>
            </a:r>
          </a:p>
          <a:p>
            <a:endParaRPr lang="en-US" dirty="0" smtClean="0"/>
          </a:p>
          <a:p>
            <a:r>
              <a:rPr lang="en-US" dirty="0" smtClean="0"/>
              <a:t>And derived for each</a:t>
            </a:r>
          </a:p>
          <a:p>
            <a:r>
              <a:rPr lang="en-US" dirty="0" smtClean="0"/>
              <a:t>observation.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9400" y="6438899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MP, </a:t>
            </a:r>
            <a:r>
              <a:rPr lang="en-US" dirty="0" err="1" smtClean="0"/>
              <a:t>Ros</a:t>
            </a:r>
            <a:r>
              <a:rPr lang="en-US" dirty="0" smtClean="0"/>
              <a:t>, et al.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3582"/>
            <a:ext cx="8915400" cy="5434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6685" y="170934"/>
            <a:ext cx="654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spectral evolution of the flare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556000"/>
            <a:ext cx="31308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trial to fit the </a:t>
            </a:r>
          </a:p>
          <a:p>
            <a:r>
              <a:rPr lang="en-US" dirty="0" smtClean="0"/>
              <a:t>spectral evolution of the </a:t>
            </a:r>
          </a:p>
          <a:p>
            <a:r>
              <a:rPr lang="en-US" dirty="0" smtClean="0"/>
              <a:t>flare within the three stages of cooling within the shock-in-jet-model (</a:t>
            </a:r>
            <a:r>
              <a:rPr lang="en-US" dirty="0" err="1" smtClean="0"/>
              <a:t>Marscher</a:t>
            </a:r>
            <a:r>
              <a:rPr lang="en-US" dirty="0" smtClean="0"/>
              <a:t> and Gear 1985): Compton, Synchrotron and Adiabatic. </a:t>
            </a:r>
          </a:p>
          <a:p>
            <a:endParaRPr lang="en-US" dirty="0" smtClean="0"/>
          </a:p>
          <a:p>
            <a:r>
              <a:rPr lang="en-US" dirty="0" smtClean="0"/>
              <a:t>It fails to explain the double peak.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400" y="6438899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MP, </a:t>
            </a:r>
            <a:r>
              <a:rPr lang="en-US" dirty="0" err="1" smtClean="0"/>
              <a:t>Ros</a:t>
            </a:r>
            <a:r>
              <a:rPr lang="en-US" dirty="0" smtClean="0"/>
              <a:t>, et al. 2011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13906"/>
            <a:ext cx="9029701" cy="550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1" y="970546"/>
            <a:ext cx="8979529" cy="5335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685" y="170934"/>
            <a:ext cx="654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spectral evolution of the flare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9400" y="6438899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MP, </a:t>
            </a:r>
            <a:r>
              <a:rPr lang="en-US" dirty="0" err="1" smtClean="0"/>
              <a:t>Ros</a:t>
            </a:r>
            <a:r>
              <a:rPr lang="en-US" dirty="0" smtClean="0"/>
              <a:t>, et al. 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8595723" cy="5164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5019" y="170934"/>
            <a:ext cx="486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VLBI observations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9718" y="6438899"/>
            <a:ext cx="609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</a:t>
            </a:r>
            <a:r>
              <a:rPr lang="en-US" dirty="0" err="1" smtClean="0"/>
              <a:t>Ros</a:t>
            </a:r>
            <a:r>
              <a:rPr lang="en-US" dirty="0" smtClean="0"/>
              <a:t>, MP, et al. 2012, MOJAVE (Lister et al. 2009)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266"/>
            <a:ext cx="9144000" cy="466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4018" y="170934"/>
            <a:ext cx="365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kinematics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9400" y="6438899"/>
            <a:ext cx="310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</a:t>
            </a:r>
            <a:r>
              <a:rPr lang="en-US" dirty="0" err="1" smtClean="0"/>
              <a:t>Ros</a:t>
            </a:r>
            <a:r>
              <a:rPr lang="en-US" dirty="0" smtClean="0"/>
              <a:t>, MP, et al. 2012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777"/>
            <a:ext cx="8318500" cy="4240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62" y="694154"/>
            <a:ext cx="5053538" cy="6164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4018" y="170934"/>
            <a:ext cx="3650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CTA 102 – kinematics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623" y="6069567"/>
            <a:ext cx="310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Fromm, </a:t>
            </a:r>
            <a:r>
              <a:rPr lang="en-US" dirty="0" err="1" smtClean="0"/>
              <a:t>Ros</a:t>
            </a:r>
            <a:r>
              <a:rPr lang="en-US" dirty="0" smtClean="0"/>
              <a:t>, MP, et al. 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1619</Words>
  <Application>Microsoft Macintosh PowerPoint</Application>
  <PresentationFormat>On-screen Show (4:3)</PresentationFormat>
  <Paragraphs>196</Paragraphs>
  <Slides>32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Jet dynamics and stability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Universidad de Valencia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VLBI observations of helical jets: The case of S5 0836+710</dc:title>
  <dc:creator>Carmen Aloy</dc:creator>
  <cp:lastModifiedBy>Carmen Aloy</cp:lastModifiedBy>
  <cp:revision>73</cp:revision>
  <cp:lastPrinted>2013-06-07T10:32:14Z</cp:lastPrinted>
  <dcterms:created xsi:type="dcterms:W3CDTF">2013-06-10T06:00:32Z</dcterms:created>
  <dcterms:modified xsi:type="dcterms:W3CDTF">2013-06-10T06:04:04Z</dcterms:modified>
</cp:coreProperties>
</file>