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40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1" r:id="rId3"/>
    <p:sldId id="268" r:id="rId4"/>
    <p:sldId id="262" r:id="rId5"/>
    <p:sldId id="258" r:id="rId6"/>
    <p:sldId id="259" r:id="rId7"/>
    <p:sldId id="273" r:id="rId8"/>
    <p:sldId id="260" r:id="rId9"/>
    <p:sldId id="269" r:id="rId10"/>
    <p:sldId id="263" r:id="rId11"/>
    <p:sldId id="276" r:id="rId12"/>
    <p:sldId id="266" r:id="rId13"/>
    <p:sldId id="264" r:id="rId14"/>
    <p:sldId id="261" r:id="rId15"/>
    <p:sldId id="272" r:id="rId16"/>
    <p:sldId id="275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outline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0CD"/>
    <a:srgbClr val="00CDCD"/>
    <a:srgbClr val="C71585"/>
    <a:srgbClr val="8B008B"/>
    <a:srgbClr val="80008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24" autoAdjust="0"/>
    <p:restoredTop sz="84088" autoAdjust="0"/>
  </p:normalViewPr>
  <p:slideViewPr>
    <p:cSldViewPr snapToGrid="0" snapToObjects="1">
      <p:cViewPr varScale="1">
        <p:scale>
          <a:sx n="102" d="100"/>
          <a:sy n="102" d="100"/>
        </p:scale>
        <p:origin x="-18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6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55432-F1FD-F249-B126-D4833808717B}" type="datetimeFigureOut">
              <a:rPr lang="en-US" smtClean="0"/>
              <a:t>6/12/13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872F8-2F6E-9D4C-872F-BFABF0826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52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B9847-67FC-B84F-B10E-310B2EA9670F}" type="datetimeFigureOut">
              <a:rPr lang="en-US" smtClean="0"/>
              <a:t>6/12/13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23E5E-1742-AB43-B1F5-ECD7DE632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430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Replace RH with OVRO</a:t>
            </a:r>
            <a:r>
              <a:rPr lang="en-US" baseline="0" dirty="0" smtClean="0"/>
              <a:t> only.</a:t>
            </a:r>
          </a:p>
          <a:p>
            <a:r>
              <a:rPr lang="en-US" baseline="0" dirty="0" smtClean="0"/>
              <a:t>Transition: start with UMRAO only (maybe + OVRO until x=100)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23E5E-1742-AB43-B1F5-ECD7DE6322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79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similar duration of radio /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 flares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23E5E-1742-AB43-B1F5-ECD7DE6322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41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 the MOJAVE model before the flare to the </a:t>
            </a:r>
            <a:r>
              <a:rPr lang="en-US" dirty="0" err="1" smtClean="0"/>
              <a:t>ToO</a:t>
            </a:r>
            <a:r>
              <a:rPr lang="en-US" dirty="0" smtClean="0"/>
              <a:t>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23E5E-1742-AB43-B1F5-ECD7DE6322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0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 the MOJAVE model before the flare to the </a:t>
            </a:r>
            <a:r>
              <a:rPr lang="en-US" dirty="0" err="1" smtClean="0"/>
              <a:t>ToO</a:t>
            </a:r>
            <a:r>
              <a:rPr lang="en-US" dirty="0" smtClean="0"/>
              <a:t>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23E5E-1742-AB43-B1F5-ECD7DE6322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0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velocity of components. Probably </a:t>
            </a:r>
            <a:r>
              <a:rPr lang="en-US" baseline="0" dirty="0" err="1" smtClean="0"/>
              <a:t>overfitting</a:t>
            </a:r>
            <a:r>
              <a:rPr lang="en-US" baseline="0" dirty="0" smtClean="0"/>
              <a:t> with both </a:t>
            </a:r>
            <a:r>
              <a:rPr lang="en-US" baseline="0" dirty="0" err="1" smtClean="0"/>
              <a:t>cpts</a:t>
            </a:r>
            <a:r>
              <a:rPr lang="en-US" baseline="0" dirty="0" smtClean="0"/>
              <a:t> 1 and 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23E5E-1742-AB43-B1F5-ECD7DE6322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69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MWL activity, TeV flare, etc.</a:t>
            </a:r>
          </a:p>
          <a:p>
            <a:r>
              <a:rPr lang="en-US" dirty="0" smtClean="0"/>
              <a:t>Show</a:t>
            </a:r>
            <a:r>
              <a:rPr lang="en-US" baseline="0" dirty="0" smtClean="0"/>
              <a:t> OVRO light curve with </a:t>
            </a:r>
            <a:r>
              <a:rPr lang="en-US" baseline="0" dirty="0" err="1" smtClean="0"/>
              <a:t>ATel</a:t>
            </a:r>
            <a:r>
              <a:rPr lang="en-US" baseline="0" dirty="0" smtClean="0"/>
              <a:t> flare?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23E5E-1742-AB43-B1F5-ECD7DE6322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5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MWL VLBA, F-GAMMA,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23E5E-1742-AB43-B1F5-ECD7DE6322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17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Innermost Regions of Jets and their Magnetic Fields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r>
              <a:rPr lang="en-US" smtClean="0"/>
              <a:t>12 June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Innermost Regions of Jets and their Magnetic Fields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r>
              <a:rPr lang="en-US" smtClean="0"/>
              <a:t>12 June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Innermost Regions of Jets and their Magnetic Fields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5CC1-F688-454D-9734-3954E529D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Innermost Regions of Jets and their Magnetic Fields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r>
              <a:rPr lang="en-US" smtClean="0"/>
              <a:t>12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Innermost Regions of Jets and their Magnetic Fields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r>
              <a:rPr lang="en-US" smtClean="0"/>
              <a:t>12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Innermost Regions of Jets and their Magnetic Fields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Innermost Regions of Jets and their Magnetic Fields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5CC1-F688-454D-9734-3954E529D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Innermost Regions of Jets and their Magnetic Fields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5CC1-F688-454D-9734-3954E529D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Innermost Regions of Jets and their Magnetic Fields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5CC1-F688-454D-9734-3954E529D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Innermost Regions of Jets and their Magnetic Fields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Innermost Regions of Jets and their Magnetic Fields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r>
              <a:rPr lang="en-US" smtClean="0"/>
              <a:t>12 June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Innermost Regions of Jets and their Magnetic Fields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5CC1-F688-454D-9734-3954E529D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7596094" cy="186266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4413250"/>
            <a:ext cx="7593106" cy="18637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r>
              <a:rPr lang="en-US" smtClean="0"/>
              <a:t>12 June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Innermost Regions of Jets and their Magnetic Fields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5CC1-F688-454D-9734-3954E529D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33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r>
              <a:rPr lang="en-US" smtClean="0"/>
              <a:t>12 June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r>
              <a:rPr lang="en-US" smtClean="0"/>
              <a:t>The Innermost Regions of Jets and their Magnetic Fields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5CC1-F688-454D-9734-3954E529D5C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June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Innermost Regions of Jets and their Magnetic Fields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5CC1-F688-454D-9734-3954E529D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June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Innermost Regions of Jets and their Magnetic Fields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5CC1-F688-454D-9734-3954E529D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12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The Innermost Regions of Jets and their Magnetic Fields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135CC1-F688-454D-9734-3954E529D5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5" r:id="rId1"/>
    <p:sldLayoutId id="2147485406" r:id="rId2"/>
    <p:sldLayoutId id="2147485407" r:id="rId3"/>
    <p:sldLayoutId id="2147485408" r:id="rId4"/>
    <p:sldLayoutId id="2147485409" r:id="rId5"/>
    <p:sldLayoutId id="2147485420" r:id="rId6"/>
    <p:sldLayoutId id="2147485410" r:id="rId7"/>
    <p:sldLayoutId id="2147485411" r:id="rId8"/>
    <p:sldLayoutId id="2147485412" r:id="rId9"/>
    <p:sldLayoutId id="2147485413" r:id="rId10"/>
    <p:sldLayoutId id="2147485414" r:id="rId11"/>
    <p:sldLayoutId id="2147485415" r:id="rId12"/>
    <p:sldLayoutId id="2147485416" r:id="rId13"/>
    <p:sldLayoutId id="2147485417" r:id="rId14"/>
    <p:sldLayoutId id="2147485418" r:id="rId15"/>
    <p:sldLayoutId id="2147485419" r:id="rId16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hf hdr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0.emf"/><Relationship Id="rId5" Type="http://schemas.openxmlformats.org/officeDocument/2006/relationships/image" Target="../media/image8.emf"/><Relationship Id="rId6" Type="http://schemas.openxmlformats.org/officeDocument/2006/relationships/image" Target="../media/image21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7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emf"/><Relationship Id="rId3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Exceptional Radio Flare in </a:t>
            </a:r>
            <a:r>
              <a:rPr lang="en-US" dirty="0" err="1"/>
              <a:t>Markarian</a:t>
            </a:r>
            <a:r>
              <a:rPr lang="en-US" dirty="0"/>
              <a:t> 421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200" dirty="0"/>
              <a:t>Joseph L. Richards, </a:t>
            </a:r>
            <a:r>
              <a:rPr lang="en-US" sz="1200" dirty="0" err="1"/>
              <a:t>Talvikki</a:t>
            </a:r>
            <a:r>
              <a:rPr lang="en-US" sz="1200" dirty="0"/>
              <a:t> </a:t>
            </a:r>
            <a:r>
              <a:rPr lang="en-US" sz="1200" dirty="0" err="1"/>
              <a:t>Hovatta</a:t>
            </a:r>
            <a:r>
              <a:rPr lang="en-US" sz="1200" dirty="0"/>
              <a:t>, Matthew L. Lister, </a:t>
            </a:r>
            <a:r>
              <a:rPr lang="en-US" sz="1200" dirty="0" smtClean="0"/>
              <a:t>Anthony </a:t>
            </a:r>
            <a:r>
              <a:rPr lang="en-US" sz="1200" dirty="0"/>
              <a:t>C. S. Readhead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Walter </a:t>
            </a:r>
            <a:r>
              <a:rPr lang="en-US" sz="1200" dirty="0"/>
              <a:t>Max-Moerbeck</a:t>
            </a:r>
            <a:r>
              <a:rPr lang="en-US" sz="1200" dirty="0" smtClean="0"/>
              <a:t>, </a:t>
            </a:r>
            <a:r>
              <a:rPr lang="en-US" sz="1200" dirty="0" err="1" smtClean="0"/>
              <a:t>Tuomas</a:t>
            </a:r>
            <a:r>
              <a:rPr lang="en-US" sz="1200" dirty="0" smtClean="0"/>
              <a:t> </a:t>
            </a:r>
            <a:r>
              <a:rPr lang="en-US" sz="1200" dirty="0" err="1"/>
              <a:t>Savolainen</a:t>
            </a:r>
            <a:r>
              <a:rPr lang="en-US" sz="1200" dirty="0"/>
              <a:t>, Marcello </a:t>
            </a:r>
            <a:r>
              <a:rPr lang="en-US" sz="1200" dirty="0" err="1"/>
              <a:t>Giroletti</a:t>
            </a:r>
            <a:r>
              <a:rPr lang="en-US" sz="1200" dirty="0"/>
              <a:t>, </a:t>
            </a:r>
            <a:r>
              <a:rPr lang="en-US" sz="1200" dirty="0" err="1" smtClean="0"/>
              <a:t>Emmanouil</a:t>
            </a:r>
            <a:r>
              <a:rPr lang="en-US" sz="1200" dirty="0" smtClean="0"/>
              <a:t> </a:t>
            </a:r>
            <a:r>
              <a:rPr lang="en-US" sz="1200" dirty="0" err="1"/>
              <a:t>Angelakis</a:t>
            </a:r>
            <a:r>
              <a:rPr lang="en-US" sz="1200" dirty="0" smtClean="0"/>
              <a:t>, </a:t>
            </a:r>
          </a:p>
          <a:p>
            <a:r>
              <a:rPr lang="en-US" sz="1200" dirty="0" smtClean="0"/>
              <a:t>Lars </a:t>
            </a:r>
            <a:r>
              <a:rPr lang="en-US" sz="1200" dirty="0" err="1"/>
              <a:t>Fuhrmann</a:t>
            </a:r>
            <a:r>
              <a:rPr lang="en-US" sz="1200" dirty="0"/>
              <a:t>, </a:t>
            </a:r>
            <a:r>
              <a:rPr lang="en-US" sz="1200" dirty="0" err="1"/>
              <a:t>Ioannis</a:t>
            </a:r>
            <a:r>
              <a:rPr lang="en-US" sz="1200" dirty="0"/>
              <a:t> </a:t>
            </a:r>
            <a:r>
              <a:rPr lang="en-US" sz="1200" dirty="0" err="1"/>
              <a:t>Myserlis</a:t>
            </a:r>
            <a:r>
              <a:rPr lang="en-US" sz="1200" dirty="0" smtClean="0"/>
              <a:t>, </a:t>
            </a:r>
            <a:r>
              <a:rPr lang="en-US" sz="1200" dirty="0" err="1" smtClean="0"/>
              <a:t>Vassilis</a:t>
            </a:r>
            <a:r>
              <a:rPr lang="en-US" sz="1200" dirty="0" smtClean="0"/>
              <a:t> </a:t>
            </a:r>
            <a:r>
              <a:rPr lang="en-US" sz="1200" dirty="0" err="1" smtClean="0"/>
              <a:t>Karamanavis</a:t>
            </a:r>
            <a:r>
              <a:rPr lang="en-US" sz="1200" dirty="0" smtClean="0"/>
              <a:t>, Hugh </a:t>
            </a:r>
            <a:r>
              <a:rPr lang="en-US" sz="1200" dirty="0"/>
              <a:t>D. </a:t>
            </a:r>
            <a:r>
              <a:rPr lang="en-US" sz="1200" dirty="0" err="1"/>
              <a:t>Aller</a:t>
            </a:r>
            <a:r>
              <a:rPr lang="en-US" sz="1200" dirty="0"/>
              <a:t>, </a:t>
            </a:r>
            <a:r>
              <a:rPr lang="en-US" sz="1200" dirty="0" smtClean="0"/>
              <a:t>and Margo F. </a:t>
            </a:r>
            <a:r>
              <a:rPr lang="en-US" sz="1200" dirty="0" err="1" smtClean="0"/>
              <a:t>Aller</a:t>
            </a:r>
            <a:endParaRPr lang="en-US" sz="1200" dirty="0" smtClean="0"/>
          </a:p>
          <a:p>
            <a:r>
              <a:rPr lang="en-US" sz="1200" dirty="0"/>
              <a:t>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June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Innermost Regions of Jets and their Magnetic Fields</a:t>
            </a:r>
            <a:endParaRPr lang="en-US" dirty="0"/>
          </a:p>
        </p:txBody>
      </p:sp>
      <p:pic>
        <p:nvPicPr>
          <p:cNvPr id="9" name="Picture Placeholder 8" descr="319443main_AGN_frame_lg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3" b="17913"/>
          <a:stretch>
            <a:fillRect/>
          </a:stretch>
        </p:blipFill>
        <p:spPr/>
      </p:pic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2000" y="6421438"/>
            <a:ext cx="762000" cy="365125"/>
          </a:xfrm>
        </p:spPr>
        <p:txBody>
          <a:bodyPr>
            <a:normAutofit/>
          </a:bodyPr>
          <a:lstStyle/>
          <a:p>
            <a:fld id="{B9D2C864-9362-43C7-A136-D9C41D93A96D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 descr="PU_signature_KO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932" y="553384"/>
            <a:ext cx="1291468" cy="40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75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No major downstream changes associated with the flare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June 2013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Innermost Regions of Jets and their Magnetic Fields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F135CC1-F688-454D-9734-3954E529D5C6}" type="slidenum">
              <a:rPr lang="en-US" smtClean="0"/>
              <a:t>10</a:t>
            </a:fld>
            <a:endParaRPr lang="en-US"/>
          </a:p>
        </p:txBody>
      </p:sp>
      <p:pic>
        <p:nvPicPr>
          <p:cNvPr id="21" name="Content Placeholder 20" descr="BR175A_u_contours.pd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6" b="-1616"/>
          <a:stretch>
            <a:fillRect/>
          </a:stretch>
        </p:blipFill>
        <p:spPr/>
      </p:pic>
      <p:pic>
        <p:nvPicPr>
          <p:cNvPr id="22" name="Content Placeholder 21" descr="BL178AJ_u_contours.pdf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6" b="-1616"/>
          <a:stretch>
            <a:fillRect/>
          </a:stretch>
        </p:blipFill>
        <p:spPr/>
      </p:pic>
      <p:sp>
        <p:nvSpPr>
          <p:cNvPr id="23" name="TextBox 22"/>
          <p:cNvSpPr txBox="1"/>
          <p:nvPr/>
        </p:nvSpPr>
        <p:spPr>
          <a:xfrm>
            <a:off x="3003827" y="5057913"/>
            <a:ext cx="15152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A9610"/>
                </a:solidFill>
              </a:rPr>
              <a:t>First </a:t>
            </a:r>
            <a:r>
              <a:rPr lang="en-US" sz="1400" dirty="0" err="1" smtClean="0">
                <a:solidFill>
                  <a:srgbClr val="7A9610"/>
                </a:solidFill>
              </a:rPr>
              <a:t>ToO</a:t>
            </a:r>
            <a:r>
              <a:rPr lang="en-US" sz="1400" dirty="0" smtClean="0">
                <a:solidFill>
                  <a:srgbClr val="7A9610"/>
                </a:solidFill>
              </a:rPr>
              <a:t> epoch</a:t>
            </a:r>
          </a:p>
          <a:p>
            <a:r>
              <a:rPr lang="en-US" sz="1400" dirty="0" smtClean="0">
                <a:solidFill>
                  <a:srgbClr val="7A9610"/>
                </a:solidFill>
              </a:rPr>
              <a:t>15 GHz</a:t>
            </a:r>
          </a:p>
          <a:p>
            <a:r>
              <a:rPr lang="en-US" sz="1400" dirty="0" smtClean="0">
                <a:solidFill>
                  <a:srgbClr val="7A9610"/>
                </a:solidFill>
              </a:rPr>
              <a:t>2012-10-12</a:t>
            </a:r>
            <a:endParaRPr lang="en-US" sz="1400" dirty="0">
              <a:solidFill>
                <a:srgbClr val="7A961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80094" y="5057913"/>
            <a:ext cx="20326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A9610"/>
                </a:solidFill>
              </a:rPr>
              <a:t>Prev. MOJAVE epoch</a:t>
            </a:r>
          </a:p>
          <a:p>
            <a:r>
              <a:rPr lang="en-US" sz="1400" dirty="0" smtClean="0">
                <a:solidFill>
                  <a:srgbClr val="7A9610"/>
                </a:solidFill>
              </a:rPr>
              <a:t>15 GHz</a:t>
            </a:r>
          </a:p>
          <a:p>
            <a:r>
              <a:rPr lang="en-US" sz="1400" dirty="0" smtClean="0">
                <a:solidFill>
                  <a:srgbClr val="7A9610"/>
                </a:solidFill>
              </a:rPr>
              <a:t>2012-04-29</a:t>
            </a:r>
            <a:endParaRPr lang="en-US" sz="1400" dirty="0">
              <a:solidFill>
                <a:srgbClr val="7A96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12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No major downstream changes associated with the flare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June 2013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Innermost Regions of Jets and their Magnetic Fields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F135CC1-F688-454D-9734-3954E529D5C6}" type="slidenum">
              <a:rPr lang="en-US" smtClean="0"/>
              <a:t>11</a:t>
            </a:fld>
            <a:endParaRPr lang="en-US"/>
          </a:p>
        </p:txBody>
      </p:sp>
      <p:pic>
        <p:nvPicPr>
          <p:cNvPr id="21" name="Content Placeholder 20" descr="BR175A_u_contours.pd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6" b="-1616"/>
          <a:stretch>
            <a:fillRect/>
          </a:stretch>
        </p:blipFill>
        <p:spPr/>
      </p:pic>
      <p:pic>
        <p:nvPicPr>
          <p:cNvPr id="4" name="Content Placeholder 3" descr="BR175_a_minus_aj.pdf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6" b="-1616"/>
          <a:stretch>
            <a:fillRect/>
          </a:stretch>
        </p:blipFill>
        <p:spPr/>
      </p:pic>
      <p:sp>
        <p:nvSpPr>
          <p:cNvPr id="13" name="TextBox 12"/>
          <p:cNvSpPr txBox="1"/>
          <p:nvPr/>
        </p:nvSpPr>
        <p:spPr>
          <a:xfrm>
            <a:off x="3003827" y="5057913"/>
            <a:ext cx="15152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A9610"/>
                </a:solidFill>
              </a:rPr>
              <a:t>First </a:t>
            </a:r>
            <a:r>
              <a:rPr lang="en-US" sz="1400" dirty="0" err="1" smtClean="0">
                <a:solidFill>
                  <a:srgbClr val="7A9610"/>
                </a:solidFill>
              </a:rPr>
              <a:t>ToO</a:t>
            </a:r>
            <a:r>
              <a:rPr lang="en-US" sz="1400" dirty="0" smtClean="0">
                <a:solidFill>
                  <a:srgbClr val="7A9610"/>
                </a:solidFill>
              </a:rPr>
              <a:t> epoch</a:t>
            </a:r>
          </a:p>
          <a:p>
            <a:r>
              <a:rPr lang="en-US" sz="1400" dirty="0" smtClean="0">
                <a:solidFill>
                  <a:srgbClr val="7A9610"/>
                </a:solidFill>
              </a:rPr>
              <a:t>15 GHz</a:t>
            </a:r>
          </a:p>
          <a:p>
            <a:r>
              <a:rPr lang="en-US" sz="1400" dirty="0" smtClean="0">
                <a:solidFill>
                  <a:srgbClr val="7A9610"/>
                </a:solidFill>
              </a:rPr>
              <a:t>2012-10-12</a:t>
            </a:r>
            <a:endParaRPr lang="en-US" sz="1400" dirty="0">
              <a:solidFill>
                <a:srgbClr val="7A961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99966" y="5211801"/>
            <a:ext cx="1559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Difference map</a:t>
            </a:r>
            <a:endParaRPr 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648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All components are stationary or subluminal</a:t>
            </a:r>
            <a:endParaRPr lang="en-US" dirty="0"/>
          </a:p>
        </p:txBody>
      </p:sp>
      <p:pic>
        <p:nvPicPr>
          <p:cNvPr id="9" name="Content Placeholder 8" descr="1101+384.2012_10_12.u.cpts.pdf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6" b="-1616"/>
          <a:stretch>
            <a:fillRect/>
          </a:stretch>
        </p:blipFill>
        <p:spPr>
          <a:xfrm>
            <a:off x="459103" y="2386716"/>
            <a:ext cx="2522303" cy="2603819"/>
          </a:xfrm>
        </p:spPr>
      </p:pic>
      <p:pic>
        <p:nvPicPr>
          <p:cNvPr id="10" name="Content Placeholder 9" descr="uband_radius.pdf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21" b="-18821"/>
          <a:stretch>
            <a:fillRect/>
          </a:stretch>
        </p:blipFill>
        <p:spPr>
          <a:xfrm>
            <a:off x="3075476" y="1719754"/>
            <a:ext cx="4697506" cy="4849321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June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Innermost Regions of Jets and their Magnetic Fields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F135CC1-F688-454D-9734-3954E529D5C6}" type="slidenum">
              <a:rPr lang="en-US" smtClean="0"/>
              <a:t>12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637819" y="3001820"/>
            <a:ext cx="1405138" cy="2503764"/>
            <a:chOff x="7696614" y="3001820"/>
            <a:chExt cx="1405138" cy="2503764"/>
          </a:xfrm>
        </p:grpSpPr>
        <p:sp>
          <p:nvSpPr>
            <p:cNvPr id="11" name="TextBox 10"/>
            <p:cNvSpPr txBox="1"/>
            <p:nvPr/>
          </p:nvSpPr>
          <p:spPr>
            <a:xfrm>
              <a:off x="7696614" y="3001820"/>
              <a:ext cx="13984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(0.3 ± 1.8)c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96614" y="3777866"/>
              <a:ext cx="1399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(3.8 ± 2.1)c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03300" y="4468135"/>
              <a:ext cx="13984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(1.9 ± 0.9)c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03300" y="4813952"/>
              <a:ext cx="13984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D00CD"/>
                  </a:solidFill>
                </a:rPr>
                <a:t>(1.2 ± 0.4)c</a:t>
              </a:r>
              <a:endParaRPr lang="en-US" dirty="0">
                <a:solidFill>
                  <a:srgbClr val="CD00CD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03300" y="5136252"/>
              <a:ext cx="13984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CDCD"/>
                  </a:solidFill>
                </a:rPr>
                <a:t>(0.2 ± 0.1)c</a:t>
              </a:r>
              <a:endParaRPr lang="en-US" dirty="0">
                <a:solidFill>
                  <a:srgbClr val="00CDCD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33076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Parsec-scale structure is similar between radio bands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June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Innermost Regions of Jets and their Magnetic Fields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F135CC1-F688-454D-9734-3954E529D5C6}" type="slidenum">
              <a:rPr lang="en-US" smtClean="0"/>
              <a:t>13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47675" y="2394778"/>
            <a:ext cx="2743200" cy="3386052"/>
            <a:chOff x="347675" y="2394778"/>
            <a:chExt cx="2743200" cy="3386052"/>
          </a:xfrm>
        </p:grpSpPr>
        <p:pic>
          <p:nvPicPr>
            <p:cNvPr id="16" name="Picture 15" descr="1101+384.2012_10_12.u.cpts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675" y="2394778"/>
              <a:ext cx="2743200" cy="27432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209999" y="5411498"/>
              <a:ext cx="1013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 band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00400" y="2394778"/>
            <a:ext cx="2743200" cy="3386052"/>
            <a:chOff x="3200400" y="2394778"/>
            <a:chExt cx="2743200" cy="3386052"/>
          </a:xfrm>
        </p:grpSpPr>
        <p:pic>
          <p:nvPicPr>
            <p:cNvPr id="11" name="Picture 10" descr="1101+384.2012_10_12.k.cpts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2394778"/>
              <a:ext cx="2743200" cy="27432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064921" y="5411498"/>
              <a:ext cx="999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</a:t>
              </a:r>
              <a:r>
                <a:rPr lang="en-US" dirty="0" smtClean="0"/>
                <a:t> band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53126" y="2394778"/>
            <a:ext cx="2743200" cy="3386052"/>
            <a:chOff x="6053126" y="2394778"/>
            <a:chExt cx="2743200" cy="3386052"/>
          </a:xfrm>
        </p:grpSpPr>
        <p:pic>
          <p:nvPicPr>
            <p:cNvPr id="15" name="Picture 14" descr="1101+384.2012_10_12.q.cpts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126" y="2394778"/>
              <a:ext cx="2743200" cy="27432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919843" y="5411498"/>
              <a:ext cx="1063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  <a:r>
                <a:rPr lang="en-US" dirty="0" smtClean="0"/>
                <a:t> band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73058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Activity continues in 2013</a:t>
            </a:r>
            <a:endParaRPr lang="en-US" dirty="0"/>
          </a:p>
        </p:txBody>
      </p:sp>
      <p:pic>
        <p:nvPicPr>
          <p:cNvPr id="12" name="Content Placeholder 11" descr="J1104+3812.pdf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90" r="-26390"/>
          <a:stretch>
            <a:fillRect/>
          </a:stretch>
        </p:blipFill>
        <p:spPr>
          <a:xfrm>
            <a:off x="1120588" y="4658338"/>
            <a:ext cx="7404416" cy="1817411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June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Innermost Regions of Jets and their Magnetic Fields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F135CC1-F688-454D-9734-3954E529D5C6}" type="slidenum">
              <a:rPr lang="en-US" smtClean="0"/>
              <a:t>14</a:t>
            </a:fld>
            <a:endParaRPr lang="en-US"/>
          </a:p>
        </p:txBody>
      </p:sp>
      <p:pic>
        <p:nvPicPr>
          <p:cNvPr id="14" name="Content Placeholder 13" descr="fermi_lc.pdf"/>
          <p:cNvPicPr>
            <a:picLocks noGrp="1" noChangeAspect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8" r="-4708"/>
          <a:stretch/>
        </p:blipFill>
        <p:spPr>
          <a:xfrm>
            <a:off x="2396436" y="2047793"/>
            <a:ext cx="5046868" cy="2635418"/>
          </a:xfrm>
        </p:spPr>
      </p:pic>
      <p:sp>
        <p:nvSpPr>
          <p:cNvPr id="13" name="Oval 12"/>
          <p:cNvSpPr/>
          <p:nvPr/>
        </p:nvSpPr>
        <p:spPr>
          <a:xfrm>
            <a:off x="6863862" y="5267739"/>
            <a:ext cx="463826" cy="508000"/>
          </a:xfrm>
          <a:prstGeom prst="ellipse">
            <a:avLst/>
          </a:prstGeom>
          <a:solidFill>
            <a:schemeClr val="accent1">
              <a:shade val="80000"/>
              <a:alpha val="3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443304" y="4749472"/>
            <a:ext cx="701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!?!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09278" y="5604277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OVRO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15 GHz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0664" y="2305136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E07602"/>
                </a:solidFill>
              </a:rPr>
              <a:t>Fermi</a:t>
            </a:r>
            <a:r>
              <a:rPr lang="en-US" dirty="0">
                <a:solidFill>
                  <a:srgbClr val="E07602"/>
                </a:solidFill>
              </a:rPr>
              <a:t>-</a:t>
            </a:r>
            <a:r>
              <a:rPr lang="en-US" dirty="0" smtClean="0">
                <a:solidFill>
                  <a:srgbClr val="E07602"/>
                </a:solidFill>
              </a:rPr>
              <a:t>LAT </a:t>
            </a:r>
          </a:p>
          <a:p>
            <a:pPr algn="ctr"/>
            <a:r>
              <a:rPr lang="en-US" dirty="0" smtClean="0">
                <a:solidFill>
                  <a:srgbClr val="E07602"/>
                </a:solidFill>
              </a:rPr>
              <a:t>public light</a:t>
            </a:r>
          </a:p>
          <a:p>
            <a:pPr algn="ctr"/>
            <a:r>
              <a:rPr lang="en-US" dirty="0" smtClean="0">
                <a:solidFill>
                  <a:srgbClr val="E07602"/>
                </a:solidFill>
              </a:rPr>
              <a:t>curve</a:t>
            </a:r>
            <a:endParaRPr lang="en-US" i="1" dirty="0">
              <a:solidFill>
                <a:srgbClr val="E07602"/>
              </a:solidFill>
            </a:endParaRPr>
          </a:p>
        </p:txBody>
      </p:sp>
      <p:pic>
        <p:nvPicPr>
          <p:cNvPr id="3" name="Picture 2" descr="Screen Shot 2013-06-07 at 12.35.0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4" y="3677726"/>
            <a:ext cx="4578629" cy="1175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443304" y="5831845"/>
            <a:ext cx="1602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Poster: </a:t>
            </a:r>
          </a:p>
          <a:p>
            <a:r>
              <a:rPr lang="en-US" dirty="0" smtClean="0"/>
              <a:t>M. </a:t>
            </a:r>
            <a:r>
              <a:rPr lang="en-US" dirty="0" err="1" smtClean="0"/>
              <a:t>Balokovic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0468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588" y="3268870"/>
            <a:ext cx="7610476" cy="3383981"/>
          </a:xfrm>
        </p:spPr>
        <p:txBody>
          <a:bodyPr/>
          <a:lstStyle/>
          <a:p>
            <a:r>
              <a:rPr lang="en-US" dirty="0" smtClean="0"/>
              <a:t>Similar duration in radio /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Cross-correlation analysis supports a physical </a:t>
            </a:r>
            <a:r>
              <a:rPr lang="en-US" dirty="0" smtClean="0"/>
              <a:t>connection</a:t>
            </a:r>
          </a:p>
          <a:p>
            <a:pPr lvl="1"/>
            <a:r>
              <a:rPr lang="en-US" dirty="0" err="1" smtClean="0"/>
              <a:t>GeV</a:t>
            </a:r>
            <a:r>
              <a:rPr lang="en-US" dirty="0" smtClean="0"/>
              <a:t> emission </a:t>
            </a:r>
            <a:r>
              <a:rPr lang="en-US" dirty="0" smtClean="0"/>
              <a:t>~0.25 pc upstream of radio, ~2 pc from C.E.</a:t>
            </a:r>
            <a:endParaRPr lang="en-US" dirty="0" smtClean="0"/>
          </a:p>
          <a:p>
            <a:r>
              <a:rPr lang="en-US" dirty="0" smtClean="0"/>
              <a:t>Flux increase contained in unresolved sub-parsec core</a:t>
            </a:r>
          </a:p>
          <a:p>
            <a:pPr lvl="1"/>
            <a:r>
              <a:rPr lang="en-US" dirty="0" smtClean="0"/>
              <a:t>No superluminal component ejections</a:t>
            </a:r>
          </a:p>
          <a:p>
            <a:r>
              <a:rPr lang="en-US" dirty="0" smtClean="0"/>
              <a:t>Radio </a:t>
            </a:r>
            <a:r>
              <a:rPr lang="en-US" dirty="0" smtClean="0"/>
              <a:t>Doppler factor still in conflict with TeV Doppler factor (~4 </a:t>
            </a:r>
            <a:r>
              <a:rPr lang="en-US" dirty="0" err="1" smtClean="0"/>
              <a:t>vs</a:t>
            </a:r>
            <a:r>
              <a:rPr lang="en-US" dirty="0" smtClean="0"/>
              <a:t> ~15)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Innermost Regions of Jets and their Magnetic Fields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5CC1-F688-454D-9734-3954E529D5C6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66304" y="2155831"/>
            <a:ext cx="7211392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An </a:t>
            </a:r>
            <a:r>
              <a:rPr lang="en-US" sz="2400" dirty="0" smtClean="0"/>
              <a:t>exceptional radio </a:t>
            </a:r>
            <a:r>
              <a:rPr lang="en-US" sz="2400" dirty="0"/>
              <a:t>flare occurred in </a:t>
            </a:r>
            <a:r>
              <a:rPr lang="en-US" sz="2400" dirty="0" err="1"/>
              <a:t>Mrk</a:t>
            </a:r>
            <a:r>
              <a:rPr lang="en-US" sz="2400" dirty="0"/>
              <a:t> 421 about two months after a sustained </a:t>
            </a:r>
            <a:r>
              <a:rPr lang="en-US" sz="2400" dirty="0" err="1"/>
              <a:t>GeV</a:t>
            </a:r>
            <a:r>
              <a:rPr lang="en-US" sz="2400" dirty="0"/>
              <a:t> flare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6538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June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Innermost Regions of Jets and their Magnetic Fields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5CC1-F688-454D-9734-3954E529D5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72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spectral evolution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June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Innermost Regions of Jets and their Magnetic Fields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45062" y="3751360"/>
            <a:ext cx="457200" cy="365125"/>
          </a:xfrm>
        </p:spPr>
        <p:txBody>
          <a:bodyPr/>
          <a:lstStyle/>
          <a:p>
            <a:fld id="{FF135CC1-F688-454D-9734-3954E529D5C6}" type="slidenum">
              <a:rPr lang="en-US" smtClean="0"/>
              <a:t>17</a:t>
            </a:fld>
            <a:endParaRPr lang="en-US"/>
          </a:p>
        </p:txBody>
      </p:sp>
      <p:pic>
        <p:nvPicPr>
          <p:cNvPr id="9" name="Content Placeholder 8" descr="fgamma-mrk421-spect-0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09" r="-19109"/>
          <a:stretch>
            <a:fillRect/>
          </a:stretch>
        </p:blipFill>
        <p:spPr>
          <a:xfrm>
            <a:off x="68424" y="2098539"/>
            <a:ext cx="7610476" cy="3670767"/>
          </a:xfrm>
        </p:spPr>
      </p:pic>
      <p:pic>
        <p:nvPicPr>
          <p:cNvPr id="10" name="Content Placeholder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87" y="2098539"/>
            <a:ext cx="5506150" cy="3670767"/>
          </a:xfrm>
          <a:prstGeom prst="rect">
            <a:avLst/>
          </a:prstGeom>
        </p:spPr>
      </p:pic>
      <p:pic>
        <p:nvPicPr>
          <p:cNvPr id="11" name="Content Placeholder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87" y="2098539"/>
            <a:ext cx="5506150" cy="3670766"/>
          </a:xfrm>
          <a:prstGeom prst="rect">
            <a:avLst/>
          </a:prstGeom>
        </p:spPr>
      </p:pic>
      <p:pic>
        <p:nvPicPr>
          <p:cNvPr id="12" name="Content Placeholder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88" y="2098539"/>
            <a:ext cx="5506149" cy="3670766"/>
          </a:xfrm>
          <a:prstGeom prst="rect">
            <a:avLst/>
          </a:prstGeom>
        </p:spPr>
      </p:pic>
      <p:pic>
        <p:nvPicPr>
          <p:cNvPr id="13" name="Picture 12" descr="ovro_FG_Mrk42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428" y="5482758"/>
            <a:ext cx="4396617" cy="1231677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5702743" y="6150645"/>
            <a:ext cx="0" cy="29259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626737" y="6150645"/>
            <a:ext cx="0" cy="2925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953457" y="6150645"/>
            <a:ext cx="0" cy="292591"/>
          </a:xfrm>
          <a:prstGeom prst="straightConnector1">
            <a:avLst/>
          </a:prstGeom>
          <a:ln>
            <a:solidFill>
              <a:srgbClr val="00CDC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572784" y="6150645"/>
            <a:ext cx="0" cy="292591"/>
          </a:xfrm>
          <a:prstGeom prst="straightConnector1">
            <a:avLst/>
          </a:prstGeom>
          <a:ln>
            <a:solidFill>
              <a:srgbClr val="80008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63760" y="2687633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DAE56"/>
                </a:solidFill>
              </a:rPr>
              <a:t>F-GAMMA</a:t>
            </a:r>
            <a:endParaRPr lang="en-US" dirty="0">
              <a:solidFill>
                <a:srgbClr val="FDAE5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88672" y="5113426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OVRO 15 GHz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7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work and the MOJAVE program were supported by NASA Fermi GI grant 11­Fermi11­0019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OVRO 40 m monitoring program is supported in part by NSF grants AST­ 0808050 and AST­1109911 and NASA grants NNX08AW31G and NNX11A043G.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UMRAO </a:t>
            </a:r>
            <a:r>
              <a:rPr lang="en-US" dirty="0"/>
              <a:t>was supported in part by NSF grant AST­0607523, and NASA Fermi GI grants NNX09AU16G, NNX10AP16G, and </a:t>
            </a:r>
            <a:r>
              <a:rPr lang="en-US" dirty="0" smtClean="0"/>
              <a:t>NNX11AO13G.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National Radio Astronomy Observatory is a facility of the National Science Foundation operated under cooperative agreement by Associated Universities, Inc.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Title page image credit: </a:t>
            </a:r>
            <a:r>
              <a:rPr lang="en-US" dirty="0"/>
              <a:t>NASA/Goddard Space Flight </a:t>
            </a:r>
            <a:r>
              <a:rPr lang="en-US" dirty="0" smtClean="0"/>
              <a:t>Center Conceptual </a:t>
            </a:r>
            <a:r>
              <a:rPr lang="en-US" dirty="0"/>
              <a:t>Image Lab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Innermost Regions of Jets and their Magnetic Fields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5CC1-F688-454D-9734-3954E529D5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0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In September, 2012, </a:t>
            </a:r>
            <a:r>
              <a:rPr lang="en-US" dirty="0" err="1" smtClean="0"/>
              <a:t>Mrk</a:t>
            </a:r>
            <a:r>
              <a:rPr lang="en-US" dirty="0" smtClean="0"/>
              <a:t> 421 flared in radio like never before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0" t="-4034" r="-5649" b="-3415"/>
          <a:stretch/>
        </p:blipFill>
        <p:spPr>
          <a:xfrm>
            <a:off x="869492" y="2997783"/>
            <a:ext cx="3901288" cy="2860479"/>
          </a:xfrm>
          <a:prstGeom prst="rect">
            <a:avLst/>
          </a:prstGeom>
          <a:solidFill>
            <a:schemeClr val="bg1"/>
          </a:solidFill>
          <a:ln w="88900" cap="sq">
            <a:noFill/>
            <a:miter lim="800000"/>
          </a:ln>
          <a:effectLst/>
        </p:spPr>
      </p:pic>
      <p:pic>
        <p:nvPicPr>
          <p:cNvPr id="7" name="Content Placeholder 6" descr="br175_fluxdens.pdf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19" b="-3584"/>
          <a:stretch/>
        </p:blipFill>
        <p:spPr>
          <a:xfrm>
            <a:off x="4790526" y="2856681"/>
            <a:ext cx="4044641" cy="3023667"/>
          </a:xfrm>
          <a:prstGeom prst="rect">
            <a:avLst/>
          </a:prstGeom>
          <a:solidFill>
            <a:schemeClr val="bg1"/>
          </a:solidFill>
          <a:ln w="88900" cap="sq">
            <a:noFill/>
            <a:miter lim="800000"/>
          </a:ln>
          <a:effectLst/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June 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Innermost Regions of Jets and their Magnetic Fields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F135CC1-F688-454D-9734-3954E529D5C6}" type="slidenum">
              <a:rPr lang="en-US" smtClean="0"/>
              <a:t>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99940" y="5907643"/>
            <a:ext cx="105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UMRAO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384328" y="2540106"/>
            <a:ext cx="3191962" cy="369332"/>
            <a:chOff x="1384328" y="2540106"/>
            <a:chExt cx="3191962" cy="369332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384328" y="2723177"/>
              <a:ext cx="3191962" cy="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headEnd type="stealth" w="lg" len="lg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2516960" y="2540106"/>
              <a:ext cx="10949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34 years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77140" y="2509435"/>
            <a:ext cx="3233459" cy="369332"/>
            <a:chOff x="5377141" y="2509435"/>
            <a:chExt cx="3180522" cy="369332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5377141" y="2692506"/>
              <a:ext cx="3180522" cy="30671"/>
            </a:xfrm>
            <a:prstGeom prst="straightConnector1">
              <a:avLst/>
            </a:prstGeom>
            <a:ln>
              <a:solidFill>
                <a:srgbClr val="7A9610"/>
              </a:solidFill>
              <a:headEnd type="stealth" w="lg" len="lg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76155" y="2509435"/>
              <a:ext cx="11588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1.4 years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558008" y="4814511"/>
            <a:ext cx="1193543" cy="485346"/>
            <a:chOff x="6580094" y="4814511"/>
            <a:chExt cx="1193543" cy="485346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6898758" y="4814511"/>
              <a:ext cx="411866" cy="0"/>
            </a:xfrm>
            <a:prstGeom prst="straightConnector1">
              <a:avLst/>
            </a:prstGeom>
            <a:ln>
              <a:headEnd type="stealth" w="lg" len="lg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580094" y="4930525"/>
              <a:ext cx="11935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 months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133968" y="5913413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OVRO + VLBA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3874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 on </a:t>
            </a:r>
            <a:r>
              <a:rPr lang="en-US" dirty="0" err="1" smtClean="0"/>
              <a:t>Mrk</a:t>
            </a:r>
            <a:r>
              <a:rPr lang="en-US" dirty="0" smtClean="0"/>
              <a:t> 421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14423" y="2595562"/>
            <a:ext cx="5622116" cy="3670767"/>
          </a:xfrm>
        </p:spPr>
        <p:txBody>
          <a:bodyPr>
            <a:normAutofit/>
          </a:bodyPr>
          <a:lstStyle/>
          <a:p>
            <a:r>
              <a:rPr lang="en-US" dirty="0" smtClean="0"/>
              <a:t>HSP BL Lac object</a:t>
            </a:r>
          </a:p>
          <a:p>
            <a:r>
              <a:rPr lang="en-US" dirty="0" smtClean="0"/>
              <a:t>TeV γ-ray–loud</a:t>
            </a:r>
          </a:p>
          <a:p>
            <a:r>
              <a:rPr lang="en-US" dirty="0" smtClean="0"/>
              <a:t>Subluminal</a:t>
            </a:r>
            <a:r>
              <a:rPr lang="en-US" dirty="0" smtClean="0">
                <a:solidFill>
                  <a:schemeClr val="accent2"/>
                </a:solidFill>
              </a:rPr>
              <a:t>*</a:t>
            </a:r>
            <a:r>
              <a:rPr lang="en-US" dirty="0" smtClean="0"/>
              <a:t> radio jet</a:t>
            </a:r>
          </a:p>
          <a:p>
            <a:r>
              <a:rPr lang="en-US" dirty="0" smtClean="0"/>
              <a:t>Viewing angle ~2°–5°</a:t>
            </a:r>
            <a:br>
              <a:rPr lang="en-US" dirty="0" smtClean="0"/>
            </a:br>
            <a:r>
              <a:rPr lang="en-US" sz="1400" dirty="0" smtClean="0"/>
              <a:t>(</a:t>
            </a:r>
            <a:r>
              <a:rPr lang="en-US" sz="1400" dirty="0" err="1" smtClean="0"/>
              <a:t>Lico</a:t>
            </a:r>
            <a:r>
              <a:rPr lang="en-US" sz="1400" dirty="0" smtClean="0"/>
              <a:t> et al. 2012, A&amp;A, 545, A117)</a:t>
            </a:r>
          </a:p>
          <a:p>
            <a:r>
              <a:rPr lang="en-US" dirty="0" smtClean="0"/>
              <a:t>Doppler factor: TeV =&gt; ~20, radio =&gt; ~3</a:t>
            </a:r>
          </a:p>
          <a:p>
            <a:r>
              <a:rPr lang="en-US" i="1" dirty="0"/>
              <a:t>z</a:t>
            </a:r>
            <a:r>
              <a:rPr lang="en-US" dirty="0"/>
              <a:t>=0.031 (133 </a:t>
            </a:r>
            <a:r>
              <a:rPr lang="en-US" dirty="0" err="1"/>
              <a:t>Mpc</a:t>
            </a:r>
            <a:r>
              <a:rPr lang="en-US" dirty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June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Innermost Regions of Jets and their Magnetic Fields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F135CC1-F688-454D-9734-3954E529D5C6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 descr="mrk421-abdo-s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00" y="2349459"/>
            <a:ext cx="4093994" cy="27194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36539" y="5809367"/>
            <a:ext cx="1712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Abdo</a:t>
            </a:r>
            <a:r>
              <a:rPr lang="en-US" sz="1400" dirty="0" smtClean="0"/>
              <a:t> et al. 2010, </a:t>
            </a:r>
          </a:p>
          <a:p>
            <a:r>
              <a:rPr lang="en-US" sz="1400" dirty="0" smtClean="0"/>
              <a:t>ApJ, 716, 30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61999" y="5963255"/>
            <a:ext cx="385233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E07602"/>
                </a:solidFill>
              </a:rPr>
              <a:t>*</a:t>
            </a:r>
            <a:r>
              <a:rPr lang="en-US" sz="1400" dirty="0" smtClean="0">
                <a:solidFill>
                  <a:srgbClr val="E07602"/>
                </a:solidFill>
              </a:rPr>
              <a:t> Except for recent tentative detection by </a:t>
            </a:r>
          </a:p>
          <a:p>
            <a:r>
              <a:rPr lang="en-US" sz="1400" dirty="0" smtClean="0">
                <a:solidFill>
                  <a:srgbClr val="E07602"/>
                </a:solidFill>
              </a:rPr>
              <a:t>   </a:t>
            </a:r>
            <a:r>
              <a:rPr lang="en-US" sz="1400" dirty="0" err="1" smtClean="0">
                <a:solidFill>
                  <a:srgbClr val="E07602"/>
                </a:solidFill>
              </a:rPr>
              <a:t>Niinuma</a:t>
            </a:r>
            <a:r>
              <a:rPr lang="en-US" sz="1400" dirty="0" smtClean="0">
                <a:solidFill>
                  <a:srgbClr val="E07602"/>
                </a:solidFill>
              </a:rPr>
              <a:t> et al. (2012, ApJ, 759, 84)</a:t>
            </a:r>
            <a:endParaRPr lang="en-US" sz="1400" dirty="0">
              <a:solidFill>
                <a:srgbClr val="E076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62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radio flare was a wideband phenomenon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76" y="2038256"/>
            <a:ext cx="5624518" cy="4346219"/>
          </a:xfrm>
          <a:prstGeom prst="rect">
            <a:avLst/>
          </a:prstGeom>
          <a:solidFill>
            <a:schemeClr val="bg1"/>
          </a:solidFill>
          <a:ln w="190500" cap="rnd">
            <a:noFill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June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Innermost Regions of Jets and their Magnetic Fields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F135CC1-F688-454D-9734-3954E529D5C6}" type="slidenum">
              <a:rPr lang="en-US" smtClean="0"/>
              <a:t>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52510" y="3564295"/>
            <a:ext cx="21710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2.6–142 GHz radio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light curves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from F-GAMMA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8400" y="6230586"/>
            <a:ext cx="4944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Lucida Console"/>
                <a:cs typeface="Lucida Console"/>
              </a:rPr>
              <a:t>http://</a:t>
            </a:r>
            <a:r>
              <a:rPr lang="en-US" sz="1400" dirty="0" err="1">
                <a:latin typeface="Lucida Console"/>
                <a:cs typeface="Lucida Console"/>
              </a:rPr>
              <a:t>www.mpifr-bonn.mpg.de</a:t>
            </a:r>
            <a:r>
              <a:rPr lang="en-US" sz="1400" dirty="0">
                <a:latin typeface="Lucida Console"/>
                <a:cs typeface="Lucida Console"/>
              </a:rPr>
              <a:t>/div/</a:t>
            </a:r>
            <a:r>
              <a:rPr lang="en-US" sz="1400" dirty="0" err="1">
                <a:latin typeface="Lucida Console"/>
                <a:cs typeface="Lucida Console"/>
              </a:rPr>
              <a:t>vlbi</a:t>
            </a:r>
            <a:r>
              <a:rPr lang="en-US" sz="1400" dirty="0">
                <a:latin typeface="Lucida Console"/>
                <a:cs typeface="Lucida Console"/>
              </a:rPr>
              <a:t>/</a:t>
            </a:r>
            <a:r>
              <a:rPr lang="en-US" sz="1400" dirty="0" err="1">
                <a:latin typeface="Lucida Console"/>
                <a:cs typeface="Lucida Console"/>
              </a:rPr>
              <a:t>fgamma</a:t>
            </a:r>
            <a:endParaRPr lang="en-US" sz="1400" dirty="0">
              <a:latin typeface="Lucida Console"/>
              <a:cs typeface="Lucida Console"/>
            </a:endParaRPr>
          </a:p>
        </p:txBody>
      </p:sp>
      <p:pic>
        <p:nvPicPr>
          <p:cNvPr id="4" name="Picture 3" descr="ovro_FG_Mrk42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4" y="5256210"/>
            <a:ext cx="4736460" cy="13268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0094" y="5584255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OVRO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15 GHz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1508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radio flare followed a period of intense gamma-ray emission</a:t>
            </a:r>
            <a:endParaRPr lang="en-US" dirty="0"/>
          </a:p>
        </p:txBody>
      </p:sp>
      <p:pic>
        <p:nvPicPr>
          <p:cNvPr id="4" name="Content Placeholder 3" descr="fermi_lc.pdf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" b="1541"/>
          <a:stretch/>
        </p:blipFill>
        <p:spPr>
          <a:xfrm>
            <a:off x="1120588" y="2083070"/>
            <a:ext cx="6471878" cy="3580678"/>
          </a:xfr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June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Innermost Regions of Jets and their Magnetic Fields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F135CC1-F688-454D-9734-3954E529D5C6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ovro-Mrk421-full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867" y="4999028"/>
            <a:ext cx="5993630" cy="16498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21912" y="4270703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E07602"/>
                </a:solidFill>
              </a:rPr>
              <a:t>Fermi</a:t>
            </a:r>
            <a:r>
              <a:rPr lang="en-US" dirty="0">
                <a:solidFill>
                  <a:srgbClr val="E07602"/>
                </a:solidFill>
              </a:rPr>
              <a:t>-</a:t>
            </a:r>
            <a:r>
              <a:rPr lang="en-US" dirty="0" smtClean="0">
                <a:solidFill>
                  <a:srgbClr val="E07602"/>
                </a:solidFill>
              </a:rPr>
              <a:t>LAT </a:t>
            </a:r>
          </a:p>
          <a:p>
            <a:pPr algn="ctr"/>
            <a:r>
              <a:rPr lang="en-US" dirty="0" smtClean="0">
                <a:solidFill>
                  <a:srgbClr val="E07602"/>
                </a:solidFill>
              </a:rPr>
              <a:t>public light</a:t>
            </a:r>
          </a:p>
          <a:p>
            <a:pPr algn="ctr"/>
            <a:r>
              <a:rPr lang="en-US" dirty="0" smtClean="0">
                <a:solidFill>
                  <a:srgbClr val="E07602"/>
                </a:solidFill>
              </a:rPr>
              <a:t>curve</a:t>
            </a:r>
            <a:endParaRPr lang="en-US" i="1" dirty="0">
              <a:solidFill>
                <a:srgbClr val="E0760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46763" y="5668362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OVRO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15 GHz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469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Radio flare requires only a modest Doppler factor</a:t>
            </a:r>
            <a:endParaRPr lang="en-US" dirty="0"/>
          </a:p>
        </p:txBody>
      </p:sp>
      <p:pic>
        <p:nvPicPr>
          <p:cNvPr id="10" name="Content Placeholder 9" descr="br175_fluxdens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77" b="-24777"/>
          <a:stretch>
            <a:fillRect/>
          </a:stretch>
        </p:blipFill>
        <p:spPr>
          <a:xfrm>
            <a:off x="519043" y="2558687"/>
            <a:ext cx="4164717" cy="429931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June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Innermost Regions of Jets and their Magnetic Fields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5CC1-F688-454D-9734-3954E529D5C6}" type="slidenum">
              <a:rPr lang="en-US" smtClean="0"/>
              <a:t>7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915939" y="5824811"/>
            <a:ext cx="1873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Hovatta</a:t>
            </a:r>
            <a:r>
              <a:rPr lang="en-US" sz="1400" dirty="0" smtClean="0"/>
              <a:t> et al. 2009,</a:t>
            </a:r>
          </a:p>
          <a:p>
            <a:r>
              <a:rPr lang="en-US" sz="1400" dirty="0" smtClean="0"/>
              <a:t>A&amp;A, 494, 527</a:t>
            </a:r>
            <a:endParaRPr lang="en-US" sz="1400" dirty="0"/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-6960" b="-2671"/>
          <a:stretch/>
        </p:blipFill>
        <p:spPr>
          <a:xfrm>
            <a:off x="3481236" y="2448257"/>
            <a:ext cx="5144107" cy="1800087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0215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radio / gamma-ray cross-correlation peaks are significant</a:t>
            </a:r>
            <a:endParaRPr lang="en-US" dirty="0"/>
          </a:p>
        </p:txBody>
      </p:sp>
      <p:pic>
        <p:nvPicPr>
          <p:cNvPr id="7" name="Content Placeholder 6" descr="xcorr-mrk42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45" b="-10545"/>
          <a:stretch>
            <a:fillRect/>
          </a:stretch>
        </p:blipFill>
        <p:spPr>
          <a:xfrm>
            <a:off x="1114424" y="2253229"/>
            <a:ext cx="7610476" cy="3670767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June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Innermost Regions of Jets and their Magnetic Fields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F135CC1-F688-454D-9734-3954E529D5C6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2347" y="2766118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7A9610"/>
                </a:solidFill>
              </a:rPr>
              <a:t>OVRO</a:t>
            </a:r>
          </a:p>
          <a:p>
            <a:pPr algn="ctr"/>
            <a:r>
              <a:rPr lang="en-US" dirty="0" smtClean="0">
                <a:solidFill>
                  <a:srgbClr val="7A9610"/>
                </a:solidFill>
              </a:rPr>
              <a:t>15 GHz</a:t>
            </a:r>
            <a:endParaRPr lang="en-US" dirty="0">
              <a:solidFill>
                <a:srgbClr val="7A961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347" y="4704537"/>
            <a:ext cx="87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2"/>
                </a:solidFill>
              </a:rPr>
              <a:t>Fermi</a:t>
            </a:r>
            <a:endParaRPr lang="en-US" dirty="0" smtClean="0">
              <a:solidFill>
                <a:schemeClr val="accent2"/>
              </a:solidFill>
            </a:endParaRPr>
          </a:p>
          <a:p>
            <a:pPr algn="ctr"/>
            <a:r>
              <a:rPr lang="en-US" i="1" dirty="0" smtClean="0">
                <a:solidFill>
                  <a:schemeClr val="accent2"/>
                </a:solidFill>
              </a:rPr>
              <a:t>γ</a:t>
            </a:r>
            <a:r>
              <a:rPr lang="en-US" dirty="0" smtClean="0">
                <a:solidFill>
                  <a:schemeClr val="accent2"/>
                </a:solidFill>
              </a:rPr>
              <a:t> ray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9606" y="2899552"/>
            <a:ext cx="543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3σ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6783" y="4417406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Preliminary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88591" y="4632809"/>
            <a:ext cx="841375" cy="1279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extBox 12"/>
          <p:cNvSpPr txBox="1"/>
          <p:nvPr/>
        </p:nvSpPr>
        <p:spPr>
          <a:xfrm>
            <a:off x="484305" y="5383999"/>
            <a:ext cx="1777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100 MeV–200 </a:t>
            </a:r>
            <a:r>
              <a:rPr lang="en-US" sz="1400" dirty="0" err="1" smtClean="0">
                <a:solidFill>
                  <a:schemeClr val="accent2"/>
                </a:solidFill>
              </a:rPr>
              <a:t>GeV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3589" y="5802211"/>
            <a:ext cx="3011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Max-Moerbeck et al. and the</a:t>
            </a:r>
          </a:p>
          <a:p>
            <a:r>
              <a:rPr lang="en-US" sz="1400" dirty="0" smtClean="0"/>
              <a:t> </a:t>
            </a:r>
            <a:r>
              <a:rPr lang="en-US" sz="1400" i="1" dirty="0" smtClean="0"/>
              <a:t>Fermi</a:t>
            </a:r>
            <a:r>
              <a:rPr lang="en-US" sz="1400" dirty="0" smtClean="0"/>
              <a:t>-LAT collaboration, in prep.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175889" y="4175451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Preliminary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75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VLBA Target of opportunity follow-up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595563"/>
            <a:ext cx="7610476" cy="1990156"/>
          </a:xfrm>
        </p:spPr>
        <p:txBody>
          <a:bodyPr/>
          <a:lstStyle/>
          <a:p>
            <a:r>
              <a:rPr lang="en-US" dirty="0" smtClean="0"/>
              <a:t>Five epochs in October/November 2012</a:t>
            </a:r>
          </a:p>
          <a:p>
            <a:r>
              <a:rPr lang="en-US" dirty="0" smtClean="0"/>
              <a:t>U, K, and Q bands</a:t>
            </a:r>
          </a:p>
          <a:p>
            <a:pPr lvl="1"/>
            <a:r>
              <a:rPr lang="en-US" dirty="0" smtClean="0"/>
              <a:t>W band in first epoch</a:t>
            </a:r>
          </a:p>
          <a:p>
            <a:r>
              <a:rPr lang="en-US" dirty="0"/>
              <a:t>Full polarization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Innermost Regions of Jets and their Magnetic Fields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5CC1-F688-454D-9734-3954E529D5C6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8497" y="5032532"/>
            <a:ext cx="7819656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We aimed to pinpoint the radio flare location and detect any short-lived superluminal components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0390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6|2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9|25.7"/>
</p:tagLst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5063</TotalTime>
  <Words>930</Words>
  <Application>Microsoft Macintosh PowerPoint</Application>
  <PresentationFormat>On-screen Show (4:3)</PresentationFormat>
  <Paragraphs>170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Perception</vt:lpstr>
      <vt:lpstr>An Exceptional Radio Flare in Markarian 421</vt:lpstr>
      <vt:lpstr>Acknowledgements</vt:lpstr>
      <vt:lpstr>In September, 2012, Mrk 421 flared in radio like never before</vt:lpstr>
      <vt:lpstr>Background on Mrk 421</vt:lpstr>
      <vt:lpstr>The radio flare was a wideband phenomenon</vt:lpstr>
      <vt:lpstr>The radio flare followed a period of intense gamma-ray emission</vt:lpstr>
      <vt:lpstr>Radio flare requires only a modest Doppler factor</vt:lpstr>
      <vt:lpstr>The radio / gamma-ray cross-correlation peaks are significant</vt:lpstr>
      <vt:lpstr>VLBA Target of opportunity follow-up campaign</vt:lpstr>
      <vt:lpstr>No major downstream changes associated with the flare</vt:lpstr>
      <vt:lpstr>No major downstream changes associated with the flare</vt:lpstr>
      <vt:lpstr>All components are stationary or subluminal</vt:lpstr>
      <vt:lpstr>Parsec-scale structure is similar between radio bands</vt:lpstr>
      <vt:lpstr>Activity continues in 2013</vt:lpstr>
      <vt:lpstr>Summary and conclusions</vt:lpstr>
      <vt:lpstr>PowerPoint Presentation</vt:lpstr>
      <vt:lpstr>Radio spectral evolution</vt:lpstr>
    </vt:vector>
  </TitlesOfParts>
  <Manager/>
  <Company>Purdue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Exceptional Radio Flare in Markarian 421</dc:title>
  <dc:subject/>
  <dc:creator>Joseph Richards</dc:creator>
  <cp:keywords/>
  <dc:description/>
  <cp:lastModifiedBy>Joseph Richards</cp:lastModifiedBy>
  <cp:revision>118</cp:revision>
  <cp:lastPrinted>2013-06-05T17:22:19Z</cp:lastPrinted>
  <dcterms:created xsi:type="dcterms:W3CDTF">2013-06-03T21:00:51Z</dcterms:created>
  <dcterms:modified xsi:type="dcterms:W3CDTF">2013-06-12T07:10:54Z</dcterms:modified>
  <cp:category/>
</cp:coreProperties>
</file>